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693" r:id="rId3"/>
    <p:sldId id="664" r:id="rId4"/>
    <p:sldId id="665" r:id="rId5"/>
    <p:sldId id="642" r:id="rId6"/>
    <p:sldId id="658" r:id="rId7"/>
    <p:sldId id="659" r:id="rId8"/>
    <p:sldId id="660" r:id="rId9"/>
    <p:sldId id="677" r:id="rId10"/>
    <p:sldId id="644" r:id="rId11"/>
    <p:sldId id="692" r:id="rId12"/>
    <p:sldId id="645" r:id="rId13"/>
    <p:sldId id="526" r:id="rId14"/>
    <p:sldId id="633" r:id="rId15"/>
    <p:sldId id="632" r:id="rId16"/>
    <p:sldId id="666" r:id="rId17"/>
    <p:sldId id="683" r:id="rId18"/>
    <p:sldId id="684" r:id="rId19"/>
    <p:sldId id="535" r:id="rId20"/>
    <p:sldId id="686" r:id="rId21"/>
    <p:sldId id="687" r:id="rId22"/>
    <p:sldId id="685" r:id="rId23"/>
    <p:sldId id="533" r:id="rId24"/>
    <p:sldId id="512" r:id="rId25"/>
    <p:sldId id="614" r:id="rId26"/>
    <p:sldId id="498" r:id="rId27"/>
    <p:sldId id="647" r:id="rId28"/>
    <p:sldId id="619" r:id="rId29"/>
    <p:sldId id="401" r:id="rId30"/>
    <p:sldId id="669" r:id="rId31"/>
    <p:sldId id="671" r:id="rId32"/>
    <p:sldId id="688" r:id="rId33"/>
    <p:sldId id="436" r:id="rId34"/>
    <p:sldId id="67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46AE0-C888-4686-B35C-3C0DCCFFD079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ECAD9-4FD1-4C98-B8FF-377F376AE9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7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67200" y="-11796713"/>
            <a:ext cx="220456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104A1-56BD-C699-940E-4FAF05E7B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AEFF6E-3283-F0CC-04F4-0DDC7FBAB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9A1775-D850-3E98-CD83-11EA0CCF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AC8A71-AE99-4A62-27AF-DB4AB7AE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E418EA-A570-E112-B5F3-E9BBE6B8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68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EA988-0D1E-DA8A-A039-296878D3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410572-67C1-20E5-ED4D-0F3E989CD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4FC03B-B4BE-ED7D-50D1-B6C3E35C6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BDA0AF-CEC0-091D-C8B6-4D3BD77A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CBFCBE-72C2-13CA-CB01-23161A57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22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F77105-AD78-50BF-11AA-0B1A20528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C5E9CF-8B28-D434-5DF6-FCCE00351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AE33D5-DB38-5791-BA60-ED7B3396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EF38BA-2395-0D20-8C56-665D6B89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8F337-886F-5C70-B648-89EF7BD4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4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679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3976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563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21300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34101" y="1600200"/>
            <a:ext cx="5323417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94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2898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2201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70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830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698A92-2ADE-9A61-99AE-D236C8395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0B6CED-E8DA-E9A8-3DB1-6BC7187DE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F4C428-329A-0528-74A1-C137E2D2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68200C-C626-2C4E-5FF9-14DD2A54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11D5EE-BC28-92F5-28DD-F527D12E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864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3009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574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46067" y="128588"/>
            <a:ext cx="2711451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28588"/>
            <a:ext cx="7933267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946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21C8B-F524-0934-CB7F-1816904C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9AFCFF-D5AA-F780-B5EE-195A48A88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3EA9D5-6358-2FDF-9DA1-084ED134E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63C46F-B902-2830-99D1-737A894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D5CB22-228A-5798-AEC3-CB25E95E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16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ED4775-9629-D3AE-EAE6-70299D4E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B46DC6-542A-40A2-1206-157FD3DD4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374AFA-E79A-E1F9-BC6F-19691E4B5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6DE36F-1F0C-28A3-E304-0B05EF58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7347CD-35F2-553E-CDA0-F5EA1C98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A450FF-0977-9483-C535-454CD724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51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E68EE-A279-779A-D0A9-0BE19F35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EAD491-C851-C638-2F44-5ECB9F46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A7C60D-2FF9-E0F0-510A-4D9F07B3E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08EB12-EA83-3A38-2C2C-120A68063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A5B348-3BCE-F403-B15F-66F46A054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BFEFB2-5B2F-4570-329A-0AB50315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F339FAB-BEE8-06B8-9AEE-0524BE43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74BAE63-EAFF-E60F-5587-129AE9B7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31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69276E-0B38-1A42-CF77-7075CC87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3FC3D1-6614-E0B8-A101-EE7F57D1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232415-40C3-D70E-6ADD-9A340B5F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34076B-404C-FEF1-10BF-BCB8569C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01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BF25D0-2899-DEEF-25BB-6011D69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A0B892-CA9F-D855-CE0D-FD2AF99B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B9564A-5ABB-2370-0E4A-0708C89D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0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9C450-A6A2-A453-53EA-FD90ABED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41C1C8-7ED6-7726-1355-9D99BEB93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2E0BCF-B5D9-40E7-BB12-C62695259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CFB892-E70A-A337-5304-7852B27F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D7909F-1882-77C8-1292-D79A83B6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FA32BC-32B6-1758-E68E-9D5606CA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66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17BFF4-E1C8-CA04-DB2B-44AA57A1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AC45FC-F85E-7B6C-F7AB-A901EEA11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BA901A-5AE6-D9FB-C473-7CB8D1FB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06713B-A31C-70E9-23C0-52600880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FEE3E0-191E-2E9A-880C-699F496D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15724D-2C70-8936-BF15-FCF084F1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89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E3CA571-FCAE-6FE1-F53D-2BA7FFC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91F2F7-874C-09A2-571B-0C5B7A03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326FAE-5A69-FCE0-7FCD-E7E40C2E6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3D53-048A-4D6A-A9C7-8EEED48AEFB0}" type="datetimeFigureOut">
              <a:rPr lang="it-IT" smtClean="0"/>
              <a:t>19/12/2022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B097D4-5D0C-6968-4316-57F1A560B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85B79C-40CE-A1DC-9858-7CBB296F1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E8D40-4010-40CA-9467-763B75DEAB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2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8588"/>
            <a:ext cx="10847917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847917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5225"/>
            <a:ext cx="271991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0" y="6245225"/>
            <a:ext cx="373591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5225"/>
            <a:ext cx="271991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427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1" y="128588"/>
            <a:ext cx="8137525" cy="1140172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15 dicembre 2022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85950" y="1666876"/>
            <a:ext cx="8458522" cy="1762124"/>
          </a:xfrm>
          <a:ln/>
        </p:spPr>
        <p:txBody>
          <a:bodyPr/>
          <a:lstStyle/>
          <a:p>
            <a:pPr indent="-341313" algn="ctr">
              <a:buClr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800" b="1" dirty="0">
                <a:solidFill>
                  <a:srgbClr val="0070FE"/>
                </a:solidFill>
              </a:rPr>
              <a:t>«CE N’E’ TROPPO</a:t>
            </a:r>
          </a:p>
          <a:p>
            <a:pPr lvl="1" indent="-341313" algn="ctr">
              <a:buClr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800" b="1" dirty="0">
                <a:solidFill>
                  <a:srgbClr val="0070FE"/>
                </a:solidFill>
              </a:rPr>
              <a:t>di </a:t>
            </a:r>
            <a:r>
              <a:rPr lang="it-IT" altLang="it-IT" sz="5400" b="1" dirty="0">
                <a:solidFill>
                  <a:srgbClr val="0070FE"/>
                </a:solidFill>
              </a:rPr>
              <a:t>NATALE</a:t>
            </a:r>
            <a:r>
              <a:rPr lang="it-IT" altLang="it-IT" sz="4800" b="1" dirty="0">
                <a:solidFill>
                  <a:srgbClr val="0070FE"/>
                </a:solidFill>
              </a:rPr>
              <a:t>!!!» II° parte</a:t>
            </a:r>
          </a:p>
          <a:p>
            <a:pPr indent="-341313">
              <a:buClr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i="1" dirty="0">
                <a:solidFill>
                  <a:srgbClr val="D66E00"/>
                </a:solidFill>
                <a:latin typeface="Chalkduster" charset="0"/>
              </a:rPr>
              <a:t>	</a:t>
            </a:r>
            <a:endParaRPr lang="it-IT" altLang="it-IT" sz="36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onard Cohen. Allelujia Jade Novah.mp4">
            <a:hlinkClick r:id="" action="ppaction://media"/>
            <a:extLst>
              <a:ext uri="{FF2B5EF4-FFF2-40B4-BE49-F238E27FC236}">
                <a16:creationId xmlns:a16="http://schemas.microsoft.com/office/drawing/2014/main" id="{AC351EEC-E0D3-6248-955F-DE743172F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76F6B-B7CA-2D4C-B91C-BA77C3C1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rgbClr val="A84D00"/>
                </a:solidFill>
              </a:rPr>
              <a:t>Mariele Ventre per 30 anni ha diretto il Piccolo Coro Antoniano </a:t>
            </a:r>
            <a:br>
              <a:rPr lang="it-IT" sz="1600" dirty="0">
                <a:solidFill>
                  <a:srgbClr val="A84D00"/>
                </a:solidFill>
              </a:rPr>
            </a:br>
            <a:r>
              <a:rPr lang="it-IT" sz="1600" dirty="0">
                <a:solidFill>
                  <a:srgbClr val="A84D00"/>
                </a:solidFill>
              </a:rPr>
              <a:t>(Bologna, 16.07.1939 – 16.12.1995)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2BF01C-2045-674F-A07D-8B66BDCB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661914"/>
            <a:ext cx="6425240" cy="42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B6FF01-3CD7-A347-BB07-00CB6630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588"/>
            <a:ext cx="8135938" cy="1140172"/>
          </a:xfrm>
        </p:spPr>
        <p:txBody>
          <a:bodyPr/>
          <a:lstStyle/>
          <a:p>
            <a:r>
              <a:rPr lang="it-IT" sz="1600" dirty="0"/>
              <a:t>40° Zecchino d’Oro</a:t>
            </a:r>
            <a:br>
              <a:rPr lang="it-IT" sz="1600" dirty="0"/>
            </a:br>
            <a:r>
              <a:rPr lang="it-IT" sz="1600" b="1" i="1" dirty="0">
                <a:solidFill>
                  <a:srgbClr val="00B0F0"/>
                </a:solidFill>
              </a:rPr>
              <a:t>CARO GESU’ TI SCRIVO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4735395-D410-C548-9CEE-F29B900B5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40768"/>
            <a:ext cx="8135938" cy="4691732"/>
          </a:xfrm>
        </p:spPr>
        <p:txBody>
          <a:bodyPr>
            <a:normAutofit fontScale="92500" lnSpcReduction="20000"/>
          </a:bodyPr>
          <a:lstStyle/>
          <a:p>
            <a:r>
              <a:rPr lang="it-IT" sz="1400" dirty="0">
                <a:solidFill>
                  <a:srgbClr val="00B0F0"/>
                </a:solidFill>
              </a:rPr>
              <a:t>Caro Gesù ti scrivo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non ti scrive mai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ha il cuore sordo</a:t>
            </a:r>
          </a:p>
          <a:p>
            <a:r>
              <a:rPr lang="it-IT" sz="1400" dirty="0">
                <a:solidFill>
                  <a:srgbClr val="00B0F0"/>
                </a:solidFill>
              </a:rPr>
              <a:t>Bruciato dalla vanità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ti tradisce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quei sogni che non portano a niente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non capisce</a:t>
            </a:r>
          </a:p>
          <a:p>
            <a:r>
              <a:rPr lang="it-IT" sz="1400" dirty="0">
                <a:solidFill>
                  <a:srgbClr val="00B0F0"/>
                </a:solidFill>
              </a:rPr>
              <a:t>Questa gioia di sentirti sempre amico e vicino</a:t>
            </a:r>
          </a:p>
          <a:p>
            <a:r>
              <a:rPr lang="it-IT" sz="1400" dirty="0">
                <a:solidFill>
                  <a:srgbClr val="00B0F0"/>
                </a:solidFill>
              </a:rPr>
              <a:t>Caro Gesù ti scrivo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una casa non ce l'ha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ha lasciato l'Africa lontana</a:t>
            </a:r>
          </a:p>
          <a:p>
            <a:r>
              <a:rPr lang="it-IT" sz="1400" dirty="0">
                <a:solidFill>
                  <a:srgbClr val="00B0F0"/>
                </a:solidFill>
              </a:rPr>
              <a:t>E cerca un po' di solidarietà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non sa riempire questa vita</a:t>
            </a:r>
          </a:p>
          <a:p>
            <a:r>
              <a:rPr lang="it-IT" sz="1400" dirty="0">
                <a:solidFill>
                  <a:srgbClr val="00B0F0"/>
                </a:solidFill>
              </a:rPr>
              <a:t>Con l'amore e i fiori del perdono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crede che sia finita</a:t>
            </a:r>
          </a:p>
          <a:p>
            <a:r>
              <a:rPr lang="it-IT" sz="1400" dirty="0">
                <a:solidFill>
                  <a:srgbClr val="00B0F0"/>
                </a:solidFill>
              </a:rPr>
              <a:t>Per chi ha paura del mondo che c'è</a:t>
            </a:r>
          </a:p>
          <a:p>
            <a:r>
              <a:rPr lang="it-IT" sz="1400" dirty="0">
                <a:solidFill>
                  <a:srgbClr val="00B0F0"/>
                </a:solidFill>
              </a:rPr>
              <a:t>E più non crede nell'uomo…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E62589-A550-7C4B-9CD4-CF5A7680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484784"/>
            <a:ext cx="4981848" cy="51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ro Gesù ti scrivo. k.mp4">
            <a:hlinkClick r:id="" action="ppaction://media"/>
            <a:extLst>
              <a:ext uri="{FF2B5EF4-FFF2-40B4-BE49-F238E27FC236}">
                <a16:creationId xmlns:a16="http://schemas.microsoft.com/office/drawing/2014/main" id="{FCF93B8D-CD86-FF4B-9401-EA4C6FF1A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9195D6-A556-0C4C-9B14-E61F5369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0"/>
            <a:ext cx="6565900" cy="4800600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E83AAD3-7238-F34E-8472-2461854C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941168"/>
            <a:ext cx="8686800" cy="1800200"/>
          </a:xfrm>
        </p:spPr>
        <p:txBody>
          <a:bodyPr/>
          <a:lstStyle/>
          <a:p>
            <a:pPr algn="ctr"/>
            <a:r>
              <a:rPr lang="it-IT" sz="1600" dirty="0">
                <a:solidFill>
                  <a:srgbClr val="7030A0"/>
                </a:solidFill>
              </a:rPr>
              <a:t>Il tenore Beniamino Gigli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(Recanati, 1890 – Roma, 1957) </a:t>
            </a:r>
          </a:p>
          <a:p>
            <a:pPr algn="ctr"/>
            <a:r>
              <a:rPr lang="it-IT" sz="1600" b="1" dirty="0">
                <a:solidFill>
                  <a:srgbClr val="0070FE"/>
                </a:solidFill>
              </a:rPr>
              <a:t>NINNA NANNA</a:t>
            </a:r>
          </a:p>
          <a:p>
            <a:pPr algn="ctr"/>
            <a:r>
              <a:rPr lang="it-IT" sz="1600" dirty="0">
                <a:solidFill>
                  <a:srgbClr val="00B0F0"/>
                </a:solidFill>
              </a:rPr>
              <a:t>Dormi, bimbo, sogna pure..</a:t>
            </a:r>
          </a:p>
          <a:p>
            <a:pPr algn="ctr"/>
            <a:r>
              <a:rPr lang="it-IT" sz="1600" dirty="0">
                <a:solidFill>
                  <a:srgbClr val="00B0F0"/>
                </a:solidFill>
              </a:rPr>
              <a:t>Da un concerto del 1947, alla presenza del Ministro della cultura Giulio Andreotti</a:t>
            </a:r>
          </a:p>
        </p:txBody>
      </p:sp>
    </p:spTree>
    <p:extLst>
      <p:ext uri="{BB962C8B-B14F-4D97-AF65-F5344CB8AC3E}">
        <p14:creationId xmlns:p14="http://schemas.microsoft.com/office/powerpoint/2010/main" val="343907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iamino Gigli Ninna Nanna.mp4">
            <a:hlinkClick r:id="" action="ppaction://media"/>
            <a:extLst>
              <a:ext uri="{FF2B5EF4-FFF2-40B4-BE49-F238E27FC236}">
                <a16:creationId xmlns:a16="http://schemas.microsoft.com/office/drawing/2014/main" id="{9D92ACA3-7CE8-884C-B238-48705B2EA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DC3F19-5D81-6E4D-8D96-6C9D8705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19125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D1546A3-119F-D545-A2B7-74B4A675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191250"/>
            <a:ext cx="8135938" cy="666750"/>
          </a:xfrm>
        </p:spPr>
        <p:txBody>
          <a:bodyPr/>
          <a:lstStyle/>
          <a:p>
            <a:r>
              <a:rPr lang="it-IT" sz="1800" dirty="0">
                <a:solidFill>
                  <a:srgbClr val="C08411"/>
                </a:solidFill>
              </a:rPr>
              <a:t>La Guerra del Golfo, 1990-1991</a:t>
            </a:r>
          </a:p>
        </p:txBody>
      </p:sp>
    </p:spTree>
    <p:extLst>
      <p:ext uri="{BB962C8B-B14F-4D97-AF65-F5344CB8AC3E}">
        <p14:creationId xmlns:p14="http://schemas.microsoft.com/office/powerpoint/2010/main" val="203517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B69B9-091E-8444-803B-7D178935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949280"/>
            <a:ext cx="8135938" cy="908720"/>
          </a:xfrm>
        </p:spPr>
        <p:txBody>
          <a:bodyPr/>
          <a:lstStyle/>
          <a:p>
            <a:r>
              <a:rPr lang="it-IT" sz="1800" dirty="0"/>
              <a:t>Soldati in trincea nella Grande Guerra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C70072-18CB-BD4E-9B78-81445EBB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764704"/>
            <a:ext cx="692167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3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6C4780-1213-B64C-A36A-28719F2B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it-IT" sz="1600" b="1" i="1" dirty="0">
                <a:solidFill>
                  <a:srgbClr val="00B0F0"/>
                </a:solidFill>
              </a:rPr>
            </a:br>
            <a:endParaRPr lang="it-IT" sz="1600" b="1" i="1" dirty="0">
              <a:solidFill>
                <a:srgbClr val="00B0F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8F84F3-ED1B-354E-B2B8-204116058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0"/>
            <a:ext cx="4499992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5F08CF7-FE43-DB44-9B32-DA5CEFD5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80839"/>
            <a:ext cx="4896544" cy="72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4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garetti. Natale.mp4">
            <a:hlinkClick r:id="" action="ppaction://media"/>
            <a:extLst>
              <a:ext uri="{FF2B5EF4-FFF2-40B4-BE49-F238E27FC236}">
                <a16:creationId xmlns:a16="http://schemas.microsoft.com/office/drawing/2014/main" id="{4F1CC77C-E769-C648-8D24-AFF5B923F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693B7D-B7A3-0B4C-B375-12F86BAA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Due immagini dal film </a:t>
            </a:r>
            <a:r>
              <a:rPr lang="it-IT" sz="1800" b="1" dirty="0">
                <a:solidFill>
                  <a:srgbClr val="C00000"/>
                </a:solidFill>
              </a:rPr>
              <a:t>Gesù di Nazareth </a:t>
            </a:r>
            <a:r>
              <a:rPr lang="it-IT" sz="1600" dirty="0">
                <a:solidFill>
                  <a:srgbClr val="0070C0"/>
                </a:solidFill>
              </a:rPr>
              <a:t>di Franco Zeffirelli, 1977.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387951-DBC4-E448-B55C-2E12A6FA0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7" y="3068960"/>
            <a:ext cx="5101818" cy="28083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EAB305-3171-694B-8667-A2D3B459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7" y="0"/>
            <a:ext cx="510181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8E4BE3-9195-5A46-AE66-1720C6675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30286"/>
            <a:ext cx="5143500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60D93AB8-1A9E-C647-876D-614C96D7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09320"/>
            <a:ext cx="2818656" cy="5486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B42335"/>
                </a:solidFill>
              </a:rPr>
              <a:t>L’albero di Natale, </a:t>
            </a:r>
            <a:br>
              <a:rPr lang="it-IT" sz="1600" dirty="0">
                <a:solidFill>
                  <a:srgbClr val="B42335"/>
                </a:solidFill>
              </a:rPr>
            </a:br>
            <a:r>
              <a:rPr lang="it-IT" sz="1600" dirty="0">
                <a:solidFill>
                  <a:srgbClr val="B42335"/>
                </a:solidFill>
              </a:rPr>
              <a:t>un pino di tradizione nordica</a:t>
            </a:r>
            <a:r>
              <a:rPr lang="it-IT" sz="1600" dirty="0">
                <a:solidFill>
                  <a:srgbClr val="BC15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12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C8A0B-24C5-4440-BA7C-3E3DC776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00" y="5661248"/>
            <a:ext cx="2220938" cy="119675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Giotto</a:t>
            </a:r>
            <a:r>
              <a:rPr lang="it-IT" sz="1600" dirty="0"/>
              <a:t>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Il presepio di Greccio. </a:t>
            </a:r>
            <a:br>
              <a:rPr lang="it-IT" sz="1600" dirty="0"/>
            </a:br>
            <a:r>
              <a:rPr lang="it-IT" sz="1600" dirty="0">
                <a:solidFill>
                  <a:srgbClr val="A84D00"/>
                </a:solidFill>
              </a:rPr>
              <a:t>Affresco, 1294-1300, Basilica Superiore </a:t>
            </a:r>
            <a:br>
              <a:rPr lang="it-IT" sz="1600" dirty="0">
                <a:solidFill>
                  <a:srgbClr val="A84D00"/>
                </a:solidFill>
              </a:rPr>
            </a:br>
            <a:r>
              <a:rPr lang="it-IT" sz="1600" dirty="0">
                <a:solidFill>
                  <a:srgbClr val="A84D00"/>
                </a:solidFill>
              </a:rPr>
              <a:t>S. Francesco, Assisi.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E20868-5BE1-2647-8710-0A03813B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625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1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6371186-2408-EA45-8B3E-5636386D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5537132"/>
            <a:ext cx="7693546" cy="11322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Napoli</a:t>
            </a:r>
            <a:r>
              <a:rPr lang="it-IT" sz="1600" dirty="0">
                <a:solidFill>
                  <a:srgbClr val="0070C0"/>
                </a:solidFill>
              </a:rPr>
              <a:t>. I presepi di Via San Gregorio Armeno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F15D7F-E5BE-1146-9889-908FB490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259319"/>
            <a:ext cx="6480720" cy="43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C5D351B-B544-7843-A337-ADCA82AF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764704"/>
            <a:ext cx="6515100" cy="454660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8850919-8FF3-E44D-92EF-92F5A0CE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589240"/>
            <a:ext cx="8135938" cy="1080120"/>
          </a:xfrm>
        </p:spPr>
        <p:txBody>
          <a:bodyPr/>
          <a:lstStyle/>
          <a:p>
            <a:r>
              <a:rPr lang="it-IT" sz="1600" dirty="0"/>
              <a:t>Eduardo de Filippo…pensiero sul teatro!</a:t>
            </a:r>
          </a:p>
        </p:txBody>
      </p:sp>
    </p:spTree>
    <p:extLst>
      <p:ext uri="{BB962C8B-B14F-4D97-AF65-F5344CB8AC3E}">
        <p14:creationId xmlns:p14="http://schemas.microsoft.com/office/powerpoint/2010/main" val="275488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F1A36-3C30-684A-ABA7-CA7D4FB6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49540"/>
            <a:ext cx="8135938" cy="808460"/>
          </a:xfrm>
        </p:spPr>
        <p:txBody>
          <a:bodyPr/>
          <a:lstStyle/>
          <a:p>
            <a:r>
              <a:rPr lang="it-IT" sz="1600" dirty="0"/>
              <a:t>I tre fratelli De Filippo: Eduardo Titina Peppino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DFEE3B-F952-064C-897E-B0B7CED3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18" y="-675456"/>
            <a:ext cx="9144000" cy="67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3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E2B1798-4007-3B45-8DA7-3E160A00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67" y="0"/>
            <a:ext cx="5198301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C635361-5F49-E84D-979E-157E8A78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6" y="6381328"/>
            <a:ext cx="1512168" cy="476672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Anno 1931</a:t>
            </a:r>
          </a:p>
        </p:txBody>
      </p:sp>
    </p:spTree>
    <p:extLst>
      <p:ext uri="{BB962C8B-B14F-4D97-AF65-F5344CB8AC3E}">
        <p14:creationId xmlns:p14="http://schemas.microsoft.com/office/powerpoint/2010/main" val="345435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tale in casa Cupiello&quot;  una scena.mov">
            <a:hlinkClick r:id="" action="ppaction://media"/>
            <a:extLst>
              <a:ext uri="{FF2B5EF4-FFF2-40B4-BE49-F238E27FC236}">
                <a16:creationId xmlns:a16="http://schemas.microsoft.com/office/drawing/2014/main" id="{607D8454-1EDE-4946-9C2C-145717ACD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A386CA96-33D6-574C-BE5B-2D6665AC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4293096"/>
            <a:ext cx="4355976" cy="864096"/>
          </a:xfrm>
        </p:spPr>
        <p:txBody>
          <a:bodyPr/>
          <a:lstStyle/>
          <a:p>
            <a:r>
              <a:rPr lang="it-IT" sz="1600" dirty="0">
                <a:solidFill>
                  <a:srgbClr val="7F0000"/>
                </a:solidFill>
              </a:rPr>
              <a:t>Gianni </a:t>
            </a:r>
            <a:r>
              <a:rPr lang="it-IT" sz="1600" dirty="0" err="1">
                <a:solidFill>
                  <a:srgbClr val="7F0000"/>
                </a:solidFill>
              </a:rPr>
              <a:t>Rodari</a:t>
            </a:r>
            <a:br>
              <a:rPr lang="it-IT" sz="1600" dirty="0">
                <a:solidFill>
                  <a:srgbClr val="7F0000"/>
                </a:solidFill>
              </a:rPr>
            </a:br>
            <a:r>
              <a:rPr lang="it-IT" sz="1600" dirty="0">
                <a:solidFill>
                  <a:srgbClr val="7F0000"/>
                </a:solidFill>
              </a:rPr>
              <a:t>(Omegna 23 ottobre 1920</a:t>
            </a:r>
            <a:br>
              <a:rPr lang="it-IT" sz="1600" dirty="0">
                <a:solidFill>
                  <a:srgbClr val="7F0000"/>
                </a:solidFill>
              </a:rPr>
            </a:br>
            <a:r>
              <a:rPr lang="it-IT" sz="1600" dirty="0">
                <a:solidFill>
                  <a:srgbClr val="7F0000"/>
                </a:solidFill>
              </a:rPr>
              <a:t>Roma, 14 aprile 1980)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684A06A-7A1F-054D-9341-8C0E6E1F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664"/>
            <a:ext cx="3466728" cy="6192688"/>
          </a:xfrm>
        </p:spPr>
        <p:txBody>
          <a:bodyPr/>
          <a:lstStyle/>
          <a:p>
            <a:r>
              <a:rPr lang="it-IT" sz="1400" dirty="0">
                <a:solidFill>
                  <a:srgbClr val="0070C0"/>
                </a:solidFill>
              </a:rPr>
              <a:t>Gianni </a:t>
            </a:r>
            <a:r>
              <a:rPr lang="it-IT" sz="1400" dirty="0" err="1">
                <a:solidFill>
                  <a:srgbClr val="0070C0"/>
                </a:solidFill>
              </a:rPr>
              <a:t>Rodari</a:t>
            </a:r>
            <a:br>
              <a:rPr lang="it-IT" sz="1400" dirty="0">
                <a:solidFill>
                  <a:srgbClr val="FF0000"/>
                </a:solidFill>
              </a:rPr>
            </a:br>
            <a:r>
              <a:rPr lang="it-IT" sz="1400" b="1" i="1" dirty="0">
                <a:solidFill>
                  <a:srgbClr val="FF0000"/>
                </a:solidFill>
              </a:rPr>
              <a:t>IL MAGO DI NATALE</a:t>
            </a:r>
          </a:p>
          <a:p>
            <a:endParaRPr lang="it-IT" sz="1400" b="1" i="1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S'io fossi il mago di Natale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farei spuntare un albero di Natale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in ogni casa, in ogni appartamento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dalle piastrelle del pavimento,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ma non l'alberello finto,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di plastica, dipinto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che vendono adesso </a:t>
            </a:r>
            <a:r>
              <a:rPr lang="it-IT" sz="1400" dirty="0" err="1">
                <a:solidFill>
                  <a:srgbClr val="FF0000"/>
                </a:solidFill>
              </a:rPr>
              <a:t>all'Upim</a:t>
            </a:r>
            <a:r>
              <a:rPr lang="it-IT" sz="1400" dirty="0">
                <a:solidFill>
                  <a:srgbClr val="FF0000"/>
                </a:solidFill>
              </a:rPr>
              <a:t>:</a:t>
            </a:r>
          </a:p>
          <a:p>
            <a:r>
              <a:rPr lang="it-IT" sz="1400" dirty="0">
                <a:solidFill>
                  <a:srgbClr val="FF0000"/>
                </a:solidFill>
              </a:rPr>
              <a:t>un vero abete, un pino di montagna,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con un po' di vento vero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impigliato tra i rami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che mandi profumo di resina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in tutte le camere,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e sui rami i magici frutti: regali per tutti.</a:t>
            </a:r>
          </a:p>
          <a:p>
            <a:r>
              <a:rPr lang="it-IT" sz="1400" dirty="0">
                <a:solidFill>
                  <a:srgbClr val="FF0000"/>
                </a:solidFill>
              </a:rPr>
              <a:t>Poi con la mia bacchetta me ne andrei</a:t>
            </a:r>
          </a:p>
          <a:p>
            <a:r>
              <a:rPr lang="it-IT" sz="1400" dirty="0">
                <a:solidFill>
                  <a:srgbClr val="FF0000"/>
                </a:solidFill>
              </a:rPr>
              <a:t>a fare magie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per tutte le vie.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endParaRPr lang="it-IT" sz="1400" dirty="0">
              <a:solidFill>
                <a:srgbClr val="FF0000"/>
              </a:solidFill>
            </a:endParaRPr>
          </a:p>
          <a:p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5B21A1-5DD8-B743-A486-2B0E9024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548680"/>
            <a:ext cx="435597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5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A05BAF2-40E6-2B43-BA0C-424E554EE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120" y="476672"/>
            <a:ext cx="2941018" cy="5976664"/>
          </a:xfrm>
        </p:spPr>
        <p:txBody>
          <a:bodyPr>
            <a:normAutofit lnSpcReduction="10000"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In via Nazionale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farei crescere un albero di Natale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carico di bambole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d'ogni qualità,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che chiudono gli occhi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e chiamano papà,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camminano da sole,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ballano il rock </a:t>
            </a:r>
            <a:r>
              <a:rPr lang="it-IT" sz="1400" dirty="0" err="1">
                <a:solidFill>
                  <a:srgbClr val="FF0000"/>
                </a:solidFill>
              </a:rPr>
              <a:t>an'roll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e fanno le capriole.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Chi le vuole, le prende:</a:t>
            </a:r>
          </a:p>
          <a:p>
            <a:r>
              <a:rPr lang="it-IT" sz="1400" dirty="0">
                <a:solidFill>
                  <a:srgbClr val="FF0000"/>
                </a:solidFill>
              </a:rPr>
              <a:t>gratis, s'intende.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In piazza San </a:t>
            </a:r>
            <a:r>
              <a:rPr lang="it-IT" sz="1400" dirty="0" err="1">
                <a:solidFill>
                  <a:srgbClr val="FF0000"/>
                </a:solidFill>
              </a:rPr>
              <a:t>Cosimato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faccio crescere l'albero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del cioccolato;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in via del Tritone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l'albero del panettone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in viale </a:t>
            </a:r>
            <a:r>
              <a:rPr lang="it-IT" sz="1400" dirty="0" err="1">
                <a:solidFill>
                  <a:srgbClr val="FF0000"/>
                </a:solidFill>
              </a:rPr>
              <a:t>Buozzi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l'albero dei maritozzi</a:t>
            </a:r>
          </a:p>
          <a:p>
            <a:endParaRPr lang="it-IT" sz="1400" dirty="0"/>
          </a:p>
          <a:p>
            <a:endParaRPr lang="it-IT" sz="1400" dirty="0"/>
          </a:p>
          <a:p>
            <a:endParaRPr lang="it-IT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5ADBD35-74C0-B941-97BD-261DBEBF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1435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61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C6D6EE-9BD9-9B48-901B-30CE14565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20688"/>
            <a:ext cx="8135938" cy="5976664"/>
          </a:xfrm>
        </p:spPr>
        <p:txBody>
          <a:bodyPr>
            <a:normAutofit lnSpcReduction="10000"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e in largo di Santa Susanna</a:t>
            </a:r>
          </a:p>
          <a:p>
            <a:r>
              <a:rPr lang="it-IT" sz="1400" dirty="0">
                <a:solidFill>
                  <a:srgbClr val="FF0000"/>
                </a:solidFill>
              </a:rPr>
              <a:t>quello dei maritozzi con la panna.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Continuiamo la passeggiata?</a:t>
            </a:r>
          </a:p>
          <a:p>
            <a:r>
              <a:rPr lang="it-IT" sz="1400" dirty="0">
                <a:solidFill>
                  <a:srgbClr val="FF0000"/>
                </a:solidFill>
              </a:rPr>
              <a:t>La magia è appena cominciata: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dobbiamo scegliere il posto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all'albero dei trenini:</a:t>
            </a:r>
          </a:p>
          <a:p>
            <a:r>
              <a:rPr lang="it-IT" sz="1400" dirty="0">
                <a:solidFill>
                  <a:srgbClr val="FF0000"/>
                </a:solidFill>
              </a:rPr>
              <a:t>va bene piazza Mazzini?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Quello degli aeroplani</a:t>
            </a:r>
          </a:p>
          <a:p>
            <a:r>
              <a:rPr lang="it-IT" sz="1400" dirty="0">
                <a:solidFill>
                  <a:srgbClr val="FF0000"/>
                </a:solidFill>
              </a:rPr>
              <a:t>lo faccio in via dei Campani.</a:t>
            </a:r>
          </a:p>
          <a:p>
            <a:r>
              <a:rPr lang="it-IT" sz="1400" dirty="0">
                <a:solidFill>
                  <a:srgbClr val="FF0000"/>
                </a:solidFill>
              </a:rPr>
              <a:t>Ogni strada avrà un albero speciale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e il giorno di Natale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 bimbi faranno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il giro di Roma</a:t>
            </a:r>
          </a:p>
          <a:p>
            <a:r>
              <a:rPr lang="it-IT" sz="1400" dirty="0">
                <a:solidFill>
                  <a:srgbClr val="FF0000"/>
                </a:solidFill>
              </a:rPr>
              <a:t>a prendersi quel che vorranno.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Per ogni giocattolo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colto dal suo ramo</a:t>
            </a:r>
          </a:p>
          <a:p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1B4903-91F3-8646-8442-A950BCF4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1087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effirelli. La nascita i Gesù. mp4.mp4">
            <a:hlinkClick r:id="" action="ppaction://media"/>
            <a:extLst>
              <a:ext uri="{FF2B5EF4-FFF2-40B4-BE49-F238E27FC236}">
                <a16:creationId xmlns:a16="http://schemas.microsoft.com/office/drawing/2014/main" id="{3C62C7EB-696F-1A45-B1A3-C94478825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45BF79-6D3D-3F43-B7EC-1DCE5D45E3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76488" y="549275"/>
            <a:ext cx="8291512" cy="5759450"/>
          </a:xfrm>
        </p:spPr>
        <p:txBody>
          <a:bodyPr/>
          <a:lstStyle/>
          <a:p>
            <a:r>
              <a:rPr lang="it-IT" sz="1400" dirty="0">
                <a:solidFill>
                  <a:srgbClr val="FF0000"/>
                </a:solidFill>
              </a:rPr>
              <a:t>ne spunterà un altro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dello stesso modello </a:t>
            </a:r>
          </a:p>
          <a:p>
            <a:r>
              <a:rPr lang="it-IT" sz="1400" dirty="0">
                <a:solidFill>
                  <a:srgbClr val="FF0000"/>
                </a:solidFill>
              </a:rPr>
              <a:t>o anche più bello.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Per i grandi invece ci sarà</a:t>
            </a:r>
          </a:p>
          <a:p>
            <a:r>
              <a:rPr lang="it-IT" sz="1400" dirty="0">
                <a:solidFill>
                  <a:srgbClr val="FF0000"/>
                </a:solidFill>
              </a:rPr>
              <a:t>magari in via Condotti</a:t>
            </a:r>
          </a:p>
          <a:p>
            <a:r>
              <a:rPr lang="it-IT" sz="1400" dirty="0">
                <a:solidFill>
                  <a:srgbClr val="FF0000"/>
                </a:solidFill>
              </a:rPr>
              <a:t>l'albero delle scarpe e dei cappotti.</a:t>
            </a:r>
          </a:p>
          <a:p>
            <a:r>
              <a:rPr lang="it-IT" sz="1400" dirty="0">
                <a:solidFill>
                  <a:srgbClr val="FF0000"/>
                </a:solidFill>
              </a:rPr>
              <a:t>Tutto questo farei se fossi un mago.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Però non lo sono</a:t>
            </a:r>
          </a:p>
          <a:p>
            <a:r>
              <a:rPr lang="it-IT" sz="1400" dirty="0">
                <a:solidFill>
                  <a:srgbClr val="FF0000"/>
                </a:solidFill>
              </a:rPr>
              <a:t>che posso fare?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Non ho che auguri da regalare:</a:t>
            </a:r>
          </a:p>
          <a:p>
            <a:r>
              <a:rPr lang="it-IT" sz="1400" dirty="0">
                <a:solidFill>
                  <a:srgbClr val="FF0000"/>
                </a:solidFill>
              </a:rPr>
              <a:t>di auguri ne ho tanti,</a:t>
            </a:r>
          </a:p>
          <a:p>
            <a:r>
              <a:rPr lang="it-IT" sz="1400" dirty="0">
                <a:solidFill>
                  <a:srgbClr val="FF0000"/>
                </a:solidFill>
              </a:rPr>
              <a:t>scegliete quelli che volete,</a:t>
            </a:r>
          </a:p>
          <a:p>
            <a:r>
              <a:rPr lang="it-IT" sz="1400" dirty="0">
                <a:solidFill>
                  <a:srgbClr val="FF0000"/>
                </a:solidFill>
              </a:rPr>
              <a:t>prendeteli tutti quanti.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543C8-89D8-7244-B609-F3DD4A58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0"/>
            <a:ext cx="576064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07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 ganni rodari mago di natale .mp4">
            <a:hlinkClick r:id="" action="ppaction://media"/>
            <a:extLst>
              <a:ext uri="{FF2B5EF4-FFF2-40B4-BE49-F238E27FC236}">
                <a16:creationId xmlns:a16="http://schemas.microsoft.com/office/drawing/2014/main" id="{6302F0C2-4AB7-6148-BF04-960E24B85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094D5F-6F48-6E47-BFB8-1BEB3F0A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5" y="908720"/>
            <a:ext cx="7431225" cy="53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51F2794-B354-1A4C-A6A7-EBF7775E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836712"/>
            <a:ext cx="794395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5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DB62677-5616-D54D-A23F-43D175FD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3296"/>
            <a:ext cx="3970784" cy="76470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Thomas Hudson.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Ritratto di Georg Friedrich </a:t>
            </a:r>
            <a:r>
              <a:rPr lang="it-IT" sz="1600" dirty="0" err="1">
                <a:solidFill>
                  <a:srgbClr val="C00000"/>
                </a:solidFill>
              </a:rPr>
              <a:t>Händel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8400"/>
                </a:solidFill>
              </a:rPr>
              <a:t>Olio su tela, 1759.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89E6F8-676D-144E-B235-C1E551C0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8" y="810096"/>
            <a:ext cx="4470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3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del. Hallelujah.mp4">
            <a:hlinkClick r:id="" action="ppaction://media"/>
            <a:extLst>
              <a:ext uri="{FF2B5EF4-FFF2-40B4-BE49-F238E27FC236}">
                <a16:creationId xmlns:a16="http://schemas.microsoft.com/office/drawing/2014/main" id="{F5CE645C-8610-304D-B033-6A1FD9613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56A35D-D6EF-5143-B2CB-49BF98B89D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18264" y="620688"/>
            <a:ext cx="4249737" cy="5976963"/>
          </a:xfrm>
        </p:spPr>
        <p:txBody>
          <a:bodyPr/>
          <a:lstStyle/>
          <a:p>
            <a:r>
              <a:rPr lang="it-IT" sz="2000" b="1" dirty="0">
                <a:solidFill>
                  <a:srgbClr val="AE00F8"/>
                </a:solidFill>
              </a:rPr>
              <a:t>Natale, un giorno</a:t>
            </a:r>
            <a:r>
              <a:rPr lang="it-IT" sz="2000" dirty="0">
                <a:solidFill>
                  <a:srgbClr val="AE00F8"/>
                </a:solidFill>
              </a:rPr>
              <a:t>…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Perché</a:t>
            </a:r>
          </a:p>
          <a:p>
            <a:r>
              <a:rPr lang="it-IT" sz="1600" dirty="0">
                <a:solidFill>
                  <a:srgbClr val="AE00F8"/>
                </a:solidFill>
              </a:rPr>
              <a:t>dappertutto ci sono cosi tanti recinti?</a:t>
            </a:r>
          </a:p>
          <a:p>
            <a:r>
              <a:rPr lang="it-IT" sz="1600" dirty="0">
                <a:solidFill>
                  <a:srgbClr val="AE00F8"/>
                </a:solidFill>
              </a:rPr>
              <a:t>In fondo tutto il mondo e un grande recinto.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Perché</a:t>
            </a:r>
          </a:p>
          <a:p>
            <a:r>
              <a:rPr lang="it-IT" sz="1600" dirty="0">
                <a:solidFill>
                  <a:srgbClr val="AE00F8"/>
                </a:solidFill>
              </a:rPr>
              <a:t>la gente parla lingue diverse?</a:t>
            </a:r>
          </a:p>
          <a:p>
            <a:r>
              <a:rPr lang="it-IT" sz="1600" dirty="0">
                <a:solidFill>
                  <a:srgbClr val="AE00F8"/>
                </a:solidFill>
              </a:rPr>
              <a:t>In fondo tutti diciamo le stesse cose.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Perché</a:t>
            </a:r>
          </a:p>
          <a:p>
            <a:r>
              <a:rPr lang="it-IT" sz="1600" dirty="0">
                <a:solidFill>
                  <a:srgbClr val="AE00F8"/>
                </a:solidFill>
              </a:rPr>
              <a:t>il colore della pelle non è indifferente?</a:t>
            </a:r>
          </a:p>
          <a:p>
            <a:r>
              <a:rPr lang="it-IT" sz="1600" dirty="0">
                <a:solidFill>
                  <a:srgbClr val="AE00F8"/>
                </a:solidFill>
              </a:rPr>
              <a:t>In fondo siamo tutti diversi. 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Perché</a:t>
            </a:r>
          </a:p>
          <a:p>
            <a:r>
              <a:rPr lang="it-IT" sz="1600" dirty="0">
                <a:solidFill>
                  <a:srgbClr val="AE00F8"/>
                </a:solidFill>
              </a:rPr>
              <a:t>gli adulti fanno la guerra?</a:t>
            </a:r>
          </a:p>
          <a:p>
            <a:r>
              <a:rPr lang="it-IT" sz="1600" dirty="0">
                <a:solidFill>
                  <a:srgbClr val="AE00F8"/>
                </a:solidFill>
              </a:rPr>
              <a:t>Dio certamente non lo vuole.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A07C2-843C-EA43-ABDF-AA7D1027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3226668" cy="37403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DEF6FB-A377-F14A-80B2-AF088B71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46100"/>
            <a:ext cx="32266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D86369-0851-C04C-81C9-59EF957F2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548680"/>
            <a:ext cx="3877122" cy="5483820"/>
          </a:xfrm>
        </p:spPr>
        <p:txBody>
          <a:bodyPr/>
          <a:lstStyle/>
          <a:p>
            <a:r>
              <a:rPr lang="it-IT" sz="1600" dirty="0">
                <a:solidFill>
                  <a:srgbClr val="AE00F8"/>
                </a:solidFill>
              </a:rPr>
              <a:t>Perché</a:t>
            </a:r>
          </a:p>
          <a:p>
            <a:r>
              <a:rPr lang="it-IT" sz="1600" dirty="0">
                <a:solidFill>
                  <a:srgbClr val="AE00F8"/>
                </a:solidFill>
              </a:rPr>
              <a:t>avvelenano la terra?</a:t>
            </a:r>
          </a:p>
          <a:p>
            <a:r>
              <a:rPr lang="it-IT" sz="1600" dirty="0">
                <a:solidFill>
                  <a:srgbClr val="AE00F8"/>
                </a:solidFill>
              </a:rPr>
              <a:t>Abbiamo solo quella.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A Natale - un giorno - gli uomini andranno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d’accordo in tutto il mondo.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Allora ci sarà un enorme albero di Natale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con milioni di candele.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Ognuno ne terrà una in mano,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e nessuno riuscirà a vedere l’enorme </a:t>
            </a:r>
          </a:p>
          <a:p>
            <a:r>
              <a:rPr lang="it-IT" sz="1600" dirty="0">
                <a:solidFill>
                  <a:srgbClr val="AE00F8"/>
                </a:solidFill>
              </a:rPr>
              <a:t>albero fino alla punta. 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Allora tutti si diranno "Buon Natale!" </a:t>
            </a:r>
          </a:p>
          <a:p>
            <a:endParaRPr lang="it-IT" sz="1600" dirty="0">
              <a:solidFill>
                <a:srgbClr val="AE00F8"/>
              </a:solidFill>
            </a:endParaRPr>
          </a:p>
          <a:p>
            <a:r>
              <a:rPr lang="it-IT" sz="1600" dirty="0">
                <a:solidFill>
                  <a:srgbClr val="AE00F8"/>
                </a:solidFill>
              </a:rPr>
              <a:t>A Natale, un giorno.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71D09F-7B31-4C4B-8F7F-D93AA037E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628800"/>
            <a:ext cx="2837988" cy="41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ura. Natale un giorno.mp4">
            <a:hlinkClick r:id="" action="ppaction://media"/>
            <a:extLst>
              <a:ext uri="{FF2B5EF4-FFF2-40B4-BE49-F238E27FC236}">
                <a16:creationId xmlns:a16="http://schemas.microsoft.com/office/drawing/2014/main" id="{998B636F-6D04-B84A-8E71-019998FDE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73D1D-A99C-0A4D-8618-8AF2E382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cantautore canadese Leonard Cohen.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 (</a:t>
            </a:r>
            <a:r>
              <a:rPr lang="it-IT" sz="1600" dirty="0" err="1">
                <a:solidFill>
                  <a:srgbClr val="0070C0"/>
                </a:solidFill>
              </a:rPr>
              <a:t>Montréal</a:t>
            </a:r>
            <a:r>
              <a:rPr lang="it-IT" sz="1600" dirty="0">
                <a:solidFill>
                  <a:srgbClr val="0070C0"/>
                </a:solidFill>
              </a:rPr>
              <a:t>, 21 settembre 1934 – Los Angeles, 7 novembre 2016, a 82 anni)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6C3227-78C7-EC49-920F-29AA7356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19" y="188640"/>
            <a:ext cx="86741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75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789</Words>
  <Application>Microsoft Office PowerPoint</Application>
  <PresentationFormat>Widescreen</PresentationFormat>
  <Paragraphs>146</Paragraphs>
  <Slides>33</Slides>
  <Notes>1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Chalkduster</vt:lpstr>
      <vt:lpstr>Times New Roman</vt:lpstr>
      <vt:lpstr>Tema di Office</vt:lpstr>
      <vt:lpstr>1_Tema di Office</vt:lpstr>
      <vt:lpstr>UTE – CARDINAL COLOMBO - Milano Giovedì, 15 dicembre 2022 </vt:lpstr>
      <vt:lpstr>Due immagini dal film Gesù di Nazareth di Franco Zeffirelli, 1977.</vt:lpstr>
      <vt:lpstr>Presentazione standard di PowerPoint</vt:lpstr>
      <vt:lpstr>Thomas Hudson. Ritratto di Georg Friedrich Händel. Olio su tela, 1759.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cantautore canadese Leonard Cohen.  (Montréal, 21 settembre 1934 – Los Angeles, 7 novembre 2016, a 82 anni)</vt:lpstr>
      <vt:lpstr>Presentazione standard di PowerPoint</vt:lpstr>
      <vt:lpstr>Mariele Ventre per 30 anni ha diretto il Piccolo Coro Antoniano  (Bologna, 16.07.1939 – 16.12.1995)</vt:lpstr>
      <vt:lpstr>40° Zecchino d’Oro CARO GESU’ TI SCRIVO</vt:lpstr>
      <vt:lpstr>Presentazione standard di PowerPoint</vt:lpstr>
      <vt:lpstr>Presentazione standard di PowerPoint</vt:lpstr>
      <vt:lpstr>Presentazione standard di PowerPoint</vt:lpstr>
      <vt:lpstr>La Guerra del Golfo, 1990-1991</vt:lpstr>
      <vt:lpstr>Soldati in trincea nella Grande Guerra</vt:lpstr>
      <vt:lpstr> </vt:lpstr>
      <vt:lpstr>Presentazione standard di PowerPoint</vt:lpstr>
      <vt:lpstr>L’albero di Natale,  un pino di tradizione nordica.</vt:lpstr>
      <vt:lpstr>Giotto.  Il presepio di Greccio.  Affresco, 1294-1300, Basilica Superiore  S. Francesco, Assisi.</vt:lpstr>
      <vt:lpstr>Napoli. I presepi di Via San Gregorio Armeno</vt:lpstr>
      <vt:lpstr>Eduardo de Filippo…pensiero sul teatro!</vt:lpstr>
      <vt:lpstr>I tre fratelli De Filippo: Eduardo Titina Peppino</vt:lpstr>
      <vt:lpstr>Anno 1931</vt:lpstr>
      <vt:lpstr>Presentazione standard di PowerPoint</vt:lpstr>
      <vt:lpstr>Gianni Rodari (Omegna 23 ottobre 1920 Roma, 14 aprile 1980)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– CARDINAL COLOMBO - Milano Giovedì, 15 dicembre 2022 </dc:title>
  <dc:creator>DELL-5</dc:creator>
  <cp:lastModifiedBy>DELL-5</cp:lastModifiedBy>
  <cp:revision>3</cp:revision>
  <dcterms:created xsi:type="dcterms:W3CDTF">2022-12-19T08:14:37Z</dcterms:created>
  <dcterms:modified xsi:type="dcterms:W3CDTF">2022-12-19T08:26:35Z</dcterms:modified>
</cp:coreProperties>
</file>