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8" r:id="rId2"/>
    <p:sldId id="493" r:id="rId3"/>
    <p:sldId id="2623" r:id="rId4"/>
    <p:sldId id="1155" r:id="rId5"/>
    <p:sldId id="2659" r:id="rId6"/>
    <p:sldId id="733" r:id="rId7"/>
    <p:sldId id="734" r:id="rId8"/>
    <p:sldId id="2653" r:id="rId9"/>
    <p:sldId id="2597" r:id="rId10"/>
    <p:sldId id="478" r:id="rId11"/>
    <p:sldId id="2601" r:id="rId12"/>
    <p:sldId id="2658" r:id="rId13"/>
    <p:sldId id="418" r:id="rId14"/>
    <p:sldId id="875" r:id="rId15"/>
    <p:sldId id="275" r:id="rId16"/>
    <p:sldId id="468" r:id="rId17"/>
    <p:sldId id="469" r:id="rId18"/>
    <p:sldId id="808" r:id="rId19"/>
    <p:sldId id="2582" r:id="rId20"/>
    <p:sldId id="2579" r:id="rId21"/>
    <p:sldId id="2580" r:id="rId22"/>
    <p:sldId id="2581" r:id="rId23"/>
    <p:sldId id="263" r:id="rId24"/>
    <p:sldId id="264" r:id="rId25"/>
    <p:sldId id="2657" r:id="rId26"/>
    <p:sldId id="261" r:id="rId27"/>
    <p:sldId id="433" r:id="rId28"/>
    <p:sldId id="475" r:id="rId29"/>
    <p:sldId id="295" r:id="rId30"/>
    <p:sldId id="375" r:id="rId31"/>
    <p:sldId id="373" r:id="rId32"/>
    <p:sldId id="431" r:id="rId33"/>
    <p:sldId id="2622" r:id="rId34"/>
    <p:sldId id="256" r:id="rId35"/>
    <p:sldId id="2660" r:id="rId36"/>
    <p:sldId id="534" r:id="rId37"/>
    <p:sldId id="535" r:id="rId38"/>
    <p:sldId id="533" r:id="rId39"/>
    <p:sldId id="538" r:id="rId40"/>
    <p:sldId id="539" r:id="rId41"/>
    <p:sldId id="494" r:id="rId42"/>
    <p:sldId id="495" r:id="rId43"/>
    <p:sldId id="496" r:id="rId44"/>
    <p:sldId id="257" r:id="rId45"/>
    <p:sldId id="258" r:id="rId46"/>
    <p:sldId id="259" r:id="rId47"/>
    <p:sldId id="2577" r:id="rId48"/>
    <p:sldId id="2591" r:id="rId49"/>
    <p:sldId id="2592" r:id="rId50"/>
    <p:sldId id="503" r:id="rId51"/>
    <p:sldId id="518" r:id="rId5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50E1F6-5481-4156-A0E2-26256B45D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A64715E-5314-4150-B990-AE78DC168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CC7B0E-6D54-4330-BEBE-B8CD22F0A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0E26A-12D4-4702-B2C1-7D64DA7D56EA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FBDDD6-AF1E-40F3-809D-61E8FF4CB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2A73BF-1B54-41BA-8E90-EFE2CC67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3076-8EDA-4E4E-9AB8-1D92D8A64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37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471B95-8EE4-4A62-9F31-DB0B07E8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70F1920-9724-4CB6-BB3B-14EAB43E1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A66584-36FD-4D6B-9611-C8165D9C0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0E26A-12D4-4702-B2C1-7D64DA7D56EA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3F6B65-51A1-4898-BC0F-C36BF2466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5D8452-A979-4AE7-8601-C74242B5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3076-8EDA-4E4E-9AB8-1D92D8A64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88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53033A6-B7DA-44CF-ADB2-52E0B6B1CD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02087F7-909D-4F11-94E4-DAA6B514F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49339E-6469-4016-AD0E-F8D804EEF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0E26A-12D4-4702-B2C1-7D64DA7D56EA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CBB554-3E95-4DCA-BF60-00C614259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C97190-EF43-4B9B-B8CF-D8AEADD59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3076-8EDA-4E4E-9AB8-1D92D8A64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69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5634B5-8C68-461A-8C72-710B378C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84611A-AFAD-4308-AB84-17BCDAB46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007FB6-36BA-45F3-AF1A-F8CB4F1D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0E26A-12D4-4702-B2C1-7D64DA7D56EA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241354-FF81-4867-A478-8CBE8EF22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DE8C68-3C99-44EB-A54E-A6354EE3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3076-8EDA-4E4E-9AB8-1D92D8A64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83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8DDF26-AFB8-4A1D-8831-A44B3520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8D9079-C9FB-437B-A581-493534D58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D839FE-1E77-43E0-9625-5DB61C322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0E26A-12D4-4702-B2C1-7D64DA7D56EA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AC09D5-52A5-4E76-96D0-5E9509A3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B220BB-4A92-458D-8976-BC375110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3076-8EDA-4E4E-9AB8-1D92D8A64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559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416B0D-876B-4949-A9D6-D134A4FFD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1FA1F4-A18C-49F3-94B4-3462B593B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33EC146-FA14-4C09-BA83-4148FF132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75AD3B-0105-4347-921A-3C58D6C90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0E26A-12D4-4702-B2C1-7D64DA7D56EA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DEB22C-E6EB-42D6-9B42-30CF2FCD6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95F687-961A-4512-9DBD-EB9D2513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3076-8EDA-4E4E-9AB8-1D92D8A64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29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B7B6D2-3476-455A-B5A7-D85E2D452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678375-3BC4-43C0-AC2E-302A7CF35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0002519-825E-49C3-B33D-E5EDCE15B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96152DE-7F96-4568-9002-8C6A111BC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7F65EFA-1D9B-42EE-9B94-48ECBB0C36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1CA9FA1-3FAF-496B-A0F7-300A77A23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0E26A-12D4-4702-B2C1-7D64DA7D56EA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35BE3B1-91D1-4D69-BF28-6E01AC522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4255CF3-71E0-4546-9210-B78684CA9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3076-8EDA-4E4E-9AB8-1D92D8A64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49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C8A7D8-13B4-4A74-BC37-7C6E15F7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BA6435C-BF19-40A1-8AF2-08B3EE425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0E26A-12D4-4702-B2C1-7D64DA7D56EA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FC43592-DC48-4A59-BC76-1C0F1ABB8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F6B2D75-6A44-4468-BE70-106240076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3076-8EDA-4E4E-9AB8-1D92D8A64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625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01C6C8E-C37D-4FF2-B4DC-31EC5A706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0E26A-12D4-4702-B2C1-7D64DA7D56EA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D37BFCB-5015-4F9C-B52E-5F08807C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087804-CA5C-478A-B873-0A470CBA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3076-8EDA-4E4E-9AB8-1D92D8A64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2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D5D749-D0F0-4C0D-9E2B-E44B6B7BB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C142EF-B053-4E7D-A1E1-D07B1C731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F6BCBC7-31F5-4878-9D59-DB303A87D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AB6AB7-E4F4-4B76-A8CA-6A6075182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0E26A-12D4-4702-B2C1-7D64DA7D56EA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5B3EB7D-9F74-4888-B7AA-3626F63F3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2E2E0C-2DFB-43B4-B57F-617BFA8E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3076-8EDA-4E4E-9AB8-1D92D8A64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08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43A62E-6105-4DBE-8365-5DDA970A0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E31DF3D-09F0-4282-95EF-6D0E429C9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BFFA26-5AB7-4C8C-96F9-8CC2500C48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D479072-6461-46CA-AAE3-77D4789D3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0E26A-12D4-4702-B2C1-7D64DA7D56EA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90005D-54E6-4662-972D-48D7A23C1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1605FE-4F60-4E4E-9F06-AAC20D9B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63076-8EDA-4E4E-9AB8-1D92D8A64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5651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F480179-316A-4CD9-96E3-7AAD9D8B8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06532A-8C72-4230-AE45-437A8BCBA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E00421-A04C-42AA-AB7A-6372223AE8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0E26A-12D4-4702-B2C1-7D64DA7D56EA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675993-5E41-4FBB-86EF-231D0382F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EC82A4-F3C2-49AD-9321-252145218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63076-8EDA-4E4E-9AB8-1D92D8A645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061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DAE08A-720C-9A15-85CB-F63A591C7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829" y="294290"/>
            <a:ext cx="10836164" cy="6211613"/>
          </a:xfrm>
        </p:spPr>
        <p:txBody>
          <a:bodyPr>
            <a:normAutofit/>
          </a:bodyPr>
          <a:lstStyle/>
          <a:p>
            <a:r>
              <a:rPr lang="it-IT" sz="2400" dirty="0"/>
              <a:t>LA MUSICA BAROCCA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E064DBE-DA44-4845-53A2-07EF4FED6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953" y="352097"/>
            <a:ext cx="10289626" cy="6211613"/>
          </a:xfrm>
          <a:solidFill>
            <a:schemeClr val="accent5"/>
          </a:solidFill>
        </p:spPr>
        <p:txBody>
          <a:bodyPr>
            <a:normAutofit/>
          </a:bodyPr>
          <a:lstStyle/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endParaRPr lang="it-IT" i="1" dirty="0"/>
          </a:p>
          <a:p>
            <a:r>
              <a:rPr lang="it-IT" i="1" dirty="0"/>
              <a:t>La musica barocca 02</a:t>
            </a:r>
          </a:p>
          <a:p>
            <a:r>
              <a:rPr lang="it-IT" dirty="0"/>
              <a:t>Prof. Tobia Patetta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13465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423" y="-12880"/>
            <a:ext cx="8129536" cy="7092000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33" y="-317751"/>
            <a:ext cx="5263167" cy="749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33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1" y="351561"/>
            <a:ext cx="12286003" cy="6300991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50" y="351561"/>
            <a:ext cx="4331595" cy="630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4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DC5F27-5F3A-E4C2-C7E6-6FAF15EE5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60" y="365125"/>
            <a:ext cx="10910740" cy="1539089"/>
          </a:xfrm>
        </p:spPr>
        <p:txBody>
          <a:bodyPr>
            <a:normAutofit/>
          </a:bodyPr>
          <a:lstStyle/>
          <a:p>
            <a:r>
              <a:rPr lang="it-IT" sz="2000" i="1" dirty="0" err="1"/>
              <a:t>Vatel</a:t>
            </a:r>
            <a:r>
              <a:rPr lang="it-IT" sz="2000" dirty="0"/>
              <a:t>, film</a:t>
            </a:r>
          </a:p>
        </p:txBody>
      </p:sp>
      <p:pic>
        <p:nvPicPr>
          <p:cNvPr id="4" name="Début de la Fête - Ennio Morricone">
            <a:hlinkClick r:id="" action="ppaction://media"/>
            <a:extLst>
              <a:ext uri="{FF2B5EF4-FFF2-40B4-BE49-F238E27FC236}">
                <a16:creationId xmlns:a16="http://schemas.microsoft.com/office/drawing/2014/main" id="{D53ADA64-3495-0FA2-8740-84FA6AA451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7389" y="365125"/>
            <a:ext cx="10332392" cy="5811838"/>
          </a:xfrm>
        </p:spPr>
      </p:pic>
    </p:spTree>
    <p:extLst>
      <p:ext uri="{BB962C8B-B14F-4D97-AF65-F5344CB8AC3E}">
        <p14:creationId xmlns:p14="http://schemas.microsoft.com/office/powerpoint/2010/main" val="3251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5307" y="746975"/>
            <a:ext cx="10748493" cy="5326957"/>
          </a:xfrm>
        </p:spPr>
        <p:txBody>
          <a:bodyPr>
            <a:normAutofit fontScale="92500"/>
          </a:bodyPr>
          <a:lstStyle/>
          <a:p>
            <a:r>
              <a:rPr lang="it-IT" dirty="0"/>
              <a:t>La  musica si basa sull’elemento </a:t>
            </a:r>
            <a:r>
              <a:rPr lang="it-IT" u="sng" dirty="0"/>
              <a:t>melodico</a:t>
            </a:r>
            <a:r>
              <a:rPr lang="it-IT" dirty="0"/>
              <a:t>, la successione delle note con un senso compiuto (spesso definita «orizzontale»).</a:t>
            </a:r>
          </a:p>
          <a:p>
            <a:r>
              <a:rPr lang="it-IT" u="sng" dirty="0"/>
              <a:t>L’armonia</a:t>
            </a:r>
            <a:r>
              <a:rPr lang="it-IT" dirty="0"/>
              <a:t> riguarda l’esecuzione simultanea di più di due suoni; ad esempio un ‘accordo’ è un elemento armonico (spesso di definisce «verticale»).</a:t>
            </a:r>
          </a:p>
          <a:p>
            <a:r>
              <a:rPr lang="it-IT" dirty="0"/>
              <a:t>Il </a:t>
            </a:r>
            <a:r>
              <a:rPr lang="it-IT" u="sng" dirty="0"/>
              <a:t>ritmo</a:t>
            </a:r>
            <a:r>
              <a:rPr lang="it-IT" dirty="0"/>
              <a:t> è la scansione accentuativa organizzata con elementi variabili ma anche ricorrenti: per la musica è come un suo ‘battito di cuore’.</a:t>
            </a:r>
          </a:p>
          <a:p>
            <a:r>
              <a:rPr lang="it-IT" dirty="0"/>
              <a:t>Il </a:t>
            </a:r>
            <a:r>
              <a:rPr lang="it-IT" u="sng" dirty="0"/>
              <a:t>timbro</a:t>
            </a:r>
            <a:r>
              <a:rPr lang="it-IT" dirty="0"/>
              <a:t> è riferito ai diversi ‘colori’ del suono: ogni strumento emette un suono differente per ‘carattere’, dato dalle sue caratteristiche (forma, dimensioni, materiale etc.).</a:t>
            </a:r>
          </a:p>
          <a:p>
            <a:r>
              <a:rPr lang="it-IT" dirty="0"/>
              <a:t>Il Barocco afferma sia una particolare valorizzazione della </a:t>
            </a:r>
            <a:r>
              <a:rPr lang="it-IT" b="1" dirty="0"/>
              <a:t>parola</a:t>
            </a:r>
            <a:r>
              <a:rPr lang="it-IT" dirty="0"/>
              <a:t> cantata, sia matura le prime formazioni strumentali, che vengono perfezionati per tecnica e potenzialità sonore-espressive (musica ‘</a:t>
            </a:r>
            <a:r>
              <a:rPr lang="it-IT" i="1" dirty="0"/>
              <a:t>idiomatica</a:t>
            </a:r>
            <a:r>
              <a:rPr lang="it-IT" dirty="0"/>
              <a:t>’: violino ad es.).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4250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" y="435928"/>
            <a:ext cx="10403840" cy="250952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" y="3106403"/>
            <a:ext cx="10403840" cy="42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6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99" y="918541"/>
            <a:ext cx="9619202" cy="5039772"/>
          </a:xfrm>
        </p:spPr>
      </p:pic>
    </p:spTree>
    <p:extLst>
      <p:ext uri="{BB962C8B-B14F-4D97-AF65-F5344CB8AC3E}">
        <p14:creationId xmlns:p14="http://schemas.microsoft.com/office/powerpoint/2010/main" val="378015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596" y="365125"/>
            <a:ext cx="1684656" cy="6272033"/>
          </a:xfrm>
        </p:spPr>
        <p:txBody>
          <a:bodyPr>
            <a:normAutofit/>
          </a:bodyPr>
          <a:lstStyle/>
          <a:p>
            <a:r>
              <a:rPr lang="it-IT" sz="2400" dirty="0"/>
              <a:t>Scrive un visitatore francese nel 1639, su Frescobaldi organista di </a:t>
            </a:r>
            <a:r>
              <a:rPr lang="it-IT" sz="2400" i="1" dirty="0"/>
              <a:t>San Pietro</a:t>
            </a:r>
            <a:r>
              <a:rPr lang="it-IT" sz="2400" dirty="0"/>
              <a:t>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120" y="365125"/>
            <a:ext cx="8441369" cy="6331027"/>
          </a:xfrm>
        </p:spPr>
      </p:pic>
    </p:spTree>
    <p:extLst>
      <p:ext uri="{BB962C8B-B14F-4D97-AF65-F5344CB8AC3E}">
        <p14:creationId xmlns:p14="http://schemas.microsoft.com/office/powerpoint/2010/main" val="1770300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3" y="0"/>
            <a:ext cx="9827718" cy="7370789"/>
          </a:xfrm>
        </p:spPr>
      </p:pic>
    </p:spTree>
    <p:extLst>
      <p:ext uri="{BB962C8B-B14F-4D97-AF65-F5344CB8AC3E}">
        <p14:creationId xmlns:p14="http://schemas.microsoft.com/office/powerpoint/2010/main" val="1142294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4" y="468156"/>
            <a:ext cx="4974067" cy="597844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58" y="332315"/>
            <a:ext cx="6358128" cy="611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02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B80A5B-7736-A537-E883-A713E4818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80BF33E-6A42-1088-AF90-3A2CEE5C8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409" y="365125"/>
            <a:ext cx="10890391" cy="612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07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608" y="365125"/>
            <a:ext cx="10788192" cy="581183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989814"/>
            <a:ext cx="10439400" cy="5187149"/>
          </a:xfrm>
        </p:spPr>
        <p:txBody>
          <a:bodyPr>
            <a:normAutofit lnSpcReduction="10000"/>
          </a:bodyPr>
          <a:lstStyle/>
          <a:p>
            <a:r>
              <a:rPr lang="it-IT" dirty="0"/>
              <a:t>Per il matrimonio di Francesco Gonzaga con Margherita di Savoia</a:t>
            </a:r>
          </a:p>
          <a:p>
            <a:pPr marL="0" indent="0">
              <a:buNone/>
            </a:pPr>
            <a:r>
              <a:rPr lang="it-IT" dirty="0"/>
              <a:t>nel maggio de 1608 si allestì a Mantova l’Arianna, con testo del </a:t>
            </a:r>
            <a:r>
              <a:rPr lang="it-IT" dirty="0" err="1"/>
              <a:t>Rinuccini</a:t>
            </a:r>
            <a:r>
              <a:rPr lang="it-IT" dirty="0"/>
              <a:t>. La scena rappresentava «un’alpestre scoglio in mezzo all’onde», che si videro «</a:t>
            </a:r>
            <a:r>
              <a:rPr lang="it-IT" u="sng" dirty="0"/>
              <a:t>sempre ondeggiar </a:t>
            </a:r>
            <a:r>
              <a:rPr lang="it-IT" dirty="0"/>
              <a:t>con molta vaghezza». Ad essa venne aggiunta «la </a:t>
            </a:r>
            <a:r>
              <a:rPr lang="it-IT" b="1" dirty="0"/>
              <a:t>forza</a:t>
            </a:r>
            <a:r>
              <a:rPr lang="it-IT" dirty="0"/>
              <a:t> della musica del sig. Claudio Monteverde», che aggiunse «al concento delle voci l’armonia degli stormenti collocati </a:t>
            </a:r>
            <a:r>
              <a:rPr lang="it-IT" u="sng" dirty="0"/>
              <a:t>dietro la scena</a:t>
            </a:r>
            <a:r>
              <a:rPr lang="it-IT" dirty="0"/>
              <a:t>, che l’accompagnavano sempre e con la </a:t>
            </a:r>
            <a:r>
              <a:rPr lang="it-IT" dirty="0" err="1"/>
              <a:t>variatione</a:t>
            </a:r>
            <a:r>
              <a:rPr lang="it-IT" dirty="0"/>
              <a:t> della musica, variavano il suono». Il lamento di Arianna fu «rappresentato con tanto </a:t>
            </a:r>
            <a:r>
              <a:rPr lang="it-IT" u="sng" dirty="0"/>
              <a:t>affetto</a:t>
            </a:r>
            <a:r>
              <a:rPr lang="it-IT" dirty="0"/>
              <a:t> e con sì pietosi modi, che non si trovò ascoltante alcuno che non s’intenerisse…» (p. 133 P. Fabbri, Monteverdi).</a:t>
            </a:r>
          </a:p>
          <a:p>
            <a:pPr marL="0" indent="0">
              <a:buNone/>
            </a:pPr>
            <a:r>
              <a:rPr lang="it-IT" i="1" dirty="0" err="1"/>
              <a:t>Figurenlehre</a:t>
            </a:r>
            <a:r>
              <a:rPr lang="it-IT" dirty="0"/>
              <a:t>: orientamento teorico tedesco che interpreta determinate strutture musicali come analoghi delle </a:t>
            </a:r>
            <a:r>
              <a:rPr lang="it-IT" i="1" dirty="0" err="1"/>
              <a:t>figurae</a:t>
            </a:r>
            <a:r>
              <a:rPr lang="it-IT" dirty="0"/>
              <a:t> retoriche.</a:t>
            </a:r>
          </a:p>
        </p:txBody>
      </p:sp>
    </p:spTree>
    <p:extLst>
      <p:ext uri="{BB962C8B-B14F-4D97-AF65-F5344CB8AC3E}">
        <p14:creationId xmlns:p14="http://schemas.microsoft.com/office/powerpoint/2010/main" val="2471761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296E052-8718-C0F2-2C6F-CDEC7799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0" y="213820"/>
            <a:ext cx="4221538" cy="316394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CA2220F-057E-A166-A8C1-CC372CF3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333" y="117835"/>
            <a:ext cx="4399119" cy="329934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A82408B-CC56-0BEF-5591-818C38183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B5505C8-F69C-2021-5BF8-846FF45FEC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0924" y="4027845"/>
            <a:ext cx="3616426" cy="27123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1CC735-3758-7A5D-D38B-B75B7A7C2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026" y="4033807"/>
            <a:ext cx="3514031" cy="263552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E4C7A9-C018-1901-36C5-890852439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944" y="4027845"/>
            <a:ext cx="3522319" cy="264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3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9D21F8-19F2-9227-AB9F-B3E4480EC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58D180E-1B62-E487-5159-D33E5A51F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726" y="592767"/>
            <a:ext cx="8526098" cy="567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24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CFDC95-0F46-46E1-506A-FBEE37AB5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D9B6B03-5AF8-C641-ACAC-FD0C72181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815" y="450877"/>
            <a:ext cx="8629521" cy="595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14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6C9342-5117-3881-8F95-917BB9A5F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0" y="1117600"/>
            <a:ext cx="2428240" cy="4246880"/>
          </a:xfrm>
        </p:spPr>
        <p:txBody>
          <a:bodyPr>
            <a:normAutofit/>
          </a:bodyPr>
          <a:lstStyle/>
          <a:p>
            <a:r>
              <a:rPr lang="it-IT" sz="2000" dirty="0"/>
              <a:t>Mandola, Arciliuto, Violone del 1630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84FED37-910C-008A-3929-818CE557D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852" y="139065"/>
            <a:ext cx="1826135" cy="43513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F3C7D9D-6E98-CC32-42DD-BA59868D0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015" y="0"/>
            <a:ext cx="2533650" cy="63817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DCCF699-8140-79FF-992F-5049C18B6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498" y="0"/>
            <a:ext cx="3168650" cy="67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37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B0032A-279D-7901-722A-CC68ED4FC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46680" cy="5710555"/>
          </a:xfrm>
        </p:spPr>
        <p:txBody>
          <a:bodyPr>
            <a:normAutofit/>
          </a:bodyPr>
          <a:lstStyle/>
          <a:p>
            <a:r>
              <a:rPr lang="it-IT" sz="2000" i="1"/>
              <a:t>Composizione </a:t>
            </a:r>
            <a:r>
              <a:rPr lang="it-IT" sz="2000" i="1" dirty="0"/>
              <a:t>con flauto a becco, chitarra, mandola, violino con arco, liuto </a:t>
            </a:r>
            <a:r>
              <a:rPr lang="it-IT" sz="2000" i="1" dirty="0" err="1"/>
              <a:t>attiorbato</a:t>
            </a:r>
            <a:r>
              <a:rPr lang="it-IT" sz="2000" i="1" dirty="0"/>
              <a:t>, viola da arco bassa, fogli con notazioni musicali, libri, mela e lettera</a:t>
            </a:r>
            <a:r>
              <a:rPr lang="it-IT" sz="2000" dirty="0"/>
              <a:t>, 1670 circa</a:t>
            </a:r>
            <a:br>
              <a:rPr lang="it-IT" sz="2000" dirty="0"/>
            </a:br>
            <a:r>
              <a:rPr lang="it-IT" sz="2000" dirty="0"/>
              <a:t>olio su tela, 75 × 99 cm firmato sul manico del liuto </a:t>
            </a:r>
            <a:r>
              <a:rPr lang="it-IT" sz="2000" dirty="0" err="1"/>
              <a:t>attiorbato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“Evaristo Baschenis P. </a:t>
            </a:r>
            <a:r>
              <a:rPr lang="it-IT" sz="2000" dirty="0" err="1"/>
              <a:t>Bermogi</a:t>
            </a:r>
            <a:r>
              <a:rPr lang="it-IT" sz="2000" dirty="0"/>
              <a:t>”, collezione privata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BB67D0D-6008-C74C-BD4D-0164F28EA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2174" y="365125"/>
            <a:ext cx="7986306" cy="59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51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ABB74F-A538-6DB9-A3E2-E712402A7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48" y="197963"/>
            <a:ext cx="10703351" cy="443061"/>
          </a:xfrm>
        </p:spPr>
        <p:txBody>
          <a:bodyPr>
            <a:normAutofit/>
          </a:bodyPr>
          <a:lstStyle/>
          <a:p>
            <a:r>
              <a:rPr lang="fr-FR" sz="2000" dirty="0"/>
              <a:t>Georges du Mesnil de La Tour (1593 – 1652), </a:t>
            </a:r>
            <a:r>
              <a:rPr lang="fr-FR" sz="2000" i="1" dirty="0" err="1"/>
              <a:t>Gesù</a:t>
            </a:r>
            <a:r>
              <a:rPr lang="fr-FR" sz="2000" i="1" dirty="0"/>
              <a:t> e Giuseppe</a:t>
            </a:r>
            <a:r>
              <a:rPr lang="fr-FR" sz="2000" dirty="0"/>
              <a:t>; </a:t>
            </a:r>
            <a:r>
              <a:rPr lang="fr-FR" sz="2000" i="1" dirty="0"/>
              <a:t>la Maddalena</a:t>
            </a:r>
            <a:endParaRPr lang="it-IT" sz="2000" i="1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C67F260-F61B-E74E-E171-C62063E5D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211" y="716895"/>
            <a:ext cx="5197454" cy="6120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B21840D-D4B6-3639-C518-6D236875F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061" y="736205"/>
            <a:ext cx="5145031" cy="60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554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9325B3-8B54-DF8E-33A6-06C61015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1C1EE6E-7A70-48D1-09D4-8CF686A6F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1280" y="779431"/>
            <a:ext cx="10136083" cy="545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94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Nasce nel Seicento il </a:t>
            </a:r>
            <a:r>
              <a:rPr lang="it-IT" u="sng" dirty="0"/>
              <a:t>Basso Continuo</a:t>
            </a:r>
            <a:r>
              <a:rPr lang="it-IT" dirty="0"/>
              <a:t>, per una serie di condizioni esecutive, pratiche, legate all’evoluzione strumentale e dei linguaggi musicali. </a:t>
            </a:r>
          </a:p>
          <a:p>
            <a:r>
              <a:rPr lang="it-IT" dirty="0"/>
              <a:t>Soprattutto rilevante, esso permetterà ai compositori una scrittura centrata sull’elemento melodico, utile alla vocalità operistica, ben diversa da quella ad esempio del madrigale cinquecentesco. Permetterà l’affermarsi dello </a:t>
            </a:r>
            <a:r>
              <a:rPr lang="it-IT" b="1" dirty="0"/>
              <a:t>stile concertante </a:t>
            </a:r>
            <a:r>
              <a:rPr lang="it-IT" dirty="0"/>
              <a:t>e soprattutto tale basso con accordi e arpeggi, vera ‘base’ musicale, conferisce alla </a:t>
            </a:r>
            <a:r>
              <a:rPr lang="it-IT" u="sng" dirty="0"/>
              <a:t>melodia</a:t>
            </a:r>
            <a:r>
              <a:rPr lang="it-IT" dirty="0"/>
              <a:t> una nuova </a:t>
            </a:r>
            <a:r>
              <a:rPr lang="it-IT" b="1" u="sng" dirty="0"/>
              <a:t>libertà</a:t>
            </a:r>
            <a:r>
              <a:rPr lang="it-IT" u="sng" dirty="0"/>
              <a:t>,</a:t>
            </a:r>
            <a:r>
              <a:rPr lang="it-IT" dirty="0"/>
              <a:t> di andamenti ed espressività (di «</a:t>
            </a:r>
            <a:r>
              <a:rPr lang="it-IT" b="1" dirty="0"/>
              <a:t>affetti</a:t>
            </a:r>
            <a:r>
              <a:rPr lang="it-IT" dirty="0"/>
              <a:t>»).</a:t>
            </a:r>
          </a:p>
        </p:txBody>
      </p:sp>
    </p:spTree>
    <p:extLst>
      <p:ext uri="{BB962C8B-B14F-4D97-AF65-F5344CB8AC3E}">
        <p14:creationId xmlns:p14="http://schemas.microsoft.com/office/powerpoint/2010/main" val="3729604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0623" y="2099914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it-IT" sz="2800" dirty="0"/>
            </a:br>
            <a:br>
              <a:rPr lang="it-IT" sz="2800" dirty="0"/>
            </a:br>
            <a:br>
              <a:rPr lang="it-IT" sz="2800" dirty="0"/>
            </a:br>
            <a:br>
              <a:rPr lang="it-IT" sz="2800" dirty="0"/>
            </a:br>
            <a:r>
              <a:rPr lang="it-IT" sz="2800" dirty="0"/>
              <a:t>Scrisse Monteverdi il «</a:t>
            </a:r>
            <a:r>
              <a:rPr lang="it-IT" sz="2800" i="1" dirty="0"/>
              <a:t>Combattimento di</a:t>
            </a:r>
            <a:br>
              <a:rPr lang="it-IT" sz="2800" i="1" dirty="0"/>
            </a:br>
            <a:r>
              <a:rPr lang="it-IT" sz="2800" i="1" dirty="0"/>
              <a:t>Tancredi e Clorinda</a:t>
            </a:r>
            <a:r>
              <a:rPr lang="it-IT" sz="2800" dirty="0"/>
              <a:t>» :</a:t>
            </a:r>
            <a:br>
              <a:rPr lang="it-IT" sz="2800" dirty="0"/>
            </a:br>
            <a:r>
              <a:rPr lang="it-IT" sz="2800" dirty="0"/>
              <a:t> «…per </a:t>
            </a:r>
            <a:r>
              <a:rPr lang="it-IT" sz="2800" dirty="0" err="1"/>
              <a:t>haver</a:t>
            </a:r>
            <a:r>
              <a:rPr lang="it-IT" sz="2800" dirty="0"/>
              <a:t> io</a:t>
            </a:r>
            <a:br>
              <a:rPr lang="it-IT" sz="2800" dirty="0"/>
            </a:br>
            <a:r>
              <a:rPr lang="it-IT" sz="2800" dirty="0"/>
              <a:t>le </a:t>
            </a:r>
            <a:r>
              <a:rPr lang="it-IT" sz="2800" b="1" dirty="0"/>
              <a:t>2 passioni contrarie</a:t>
            </a:r>
            <a:br>
              <a:rPr lang="it-IT" sz="2800" dirty="0"/>
            </a:br>
            <a:r>
              <a:rPr lang="it-IT" sz="2800" dirty="0"/>
              <a:t>da metter in canto,</a:t>
            </a:r>
            <a:br>
              <a:rPr lang="it-IT" sz="2800" dirty="0"/>
            </a:br>
            <a:r>
              <a:rPr lang="it-IT" sz="2800" dirty="0"/>
              <a:t>guerra cioè preghiera et morte.</a:t>
            </a:r>
            <a:br>
              <a:rPr lang="it-IT" sz="2800" dirty="0"/>
            </a:br>
            <a:br>
              <a:rPr lang="it-IT" sz="2800" dirty="0"/>
            </a:br>
            <a:r>
              <a:rPr lang="it-IT" sz="2800" dirty="0"/>
              <a:t>Dall’Ottavo libro dei Madrigali, il </a:t>
            </a:r>
            <a:br>
              <a:rPr lang="it-IT" sz="2800" dirty="0"/>
            </a:br>
            <a:r>
              <a:rPr lang="it-IT" sz="2800" dirty="0"/>
              <a:t>«Combattimento» venne dato nel 1624 in</a:t>
            </a:r>
            <a:br>
              <a:rPr lang="it-IT" sz="2800" dirty="0"/>
            </a:br>
            <a:r>
              <a:rPr lang="it-IT" sz="2800" dirty="0"/>
              <a:t>Palazzo Mocenigo a Venezia.</a:t>
            </a:r>
            <a:br>
              <a:rPr lang="it-IT" sz="2800" dirty="0"/>
            </a:br>
            <a:r>
              <a:rPr lang="it-IT" sz="2800" dirty="0"/>
              <a:t>Monteverdi scrisse: </a:t>
            </a:r>
            <a:r>
              <a:rPr lang="it-IT" sz="2800" b="1" dirty="0"/>
              <a:t>parola, musica e gesto</a:t>
            </a:r>
            <a:br>
              <a:rPr lang="it-IT" sz="2800" dirty="0"/>
            </a:br>
            <a:r>
              <a:rPr lang="it-IT" sz="2800" dirty="0"/>
              <a:t>si incontravano in «una </a:t>
            </a:r>
            <a:br>
              <a:rPr lang="it-IT" sz="2800" dirty="0"/>
            </a:br>
            <a:r>
              <a:rPr lang="it-IT" sz="2800" b="1" dirty="0"/>
              <a:t>IMITAZIONE UNITA</a:t>
            </a:r>
            <a:r>
              <a:rPr lang="it-IT" sz="2800" dirty="0"/>
              <a:t>».</a:t>
            </a:r>
            <a:br>
              <a:rPr lang="it-IT" sz="2800" dirty="0"/>
            </a:br>
            <a:br>
              <a:rPr lang="it-IT" sz="2800" dirty="0"/>
            </a:br>
            <a:r>
              <a:rPr lang="it-IT" sz="2800" dirty="0"/>
              <a:t>A destra, </a:t>
            </a:r>
            <a:r>
              <a:rPr lang="it-IT" sz="2800" i="1" dirty="0"/>
              <a:t>Polifemo e Aci</a:t>
            </a:r>
            <a:r>
              <a:rPr lang="it-IT" sz="2800" dirty="0"/>
              <a:t>, di A. Carracci</a:t>
            </a:r>
            <a:br>
              <a:rPr lang="it-IT" sz="2800" dirty="0"/>
            </a:br>
            <a:r>
              <a:rPr lang="it-IT" sz="2800" dirty="0"/>
              <a:t>(Roma, </a:t>
            </a:r>
            <a:r>
              <a:rPr lang="it-IT" sz="2800" dirty="0" err="1"/>
              <a:t>P.zo</a:t>
            </a:r>
            <a:r>
              <a:rPr lang="it-IT" sz="2800" dirty="0"/>
              <a:t> Farnese).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15" y="1934487"/>
            <a:ext cx="2507087" cy="2981979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50" y="346852"/>
            <a:ext cx="4790137" cy="617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62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28" y="-152399"/>
            <a:ext cx="7391972" cy="7025938"/>
          </a:xfrm>
        </p:spPr>
      </p:pic>
    </p:spTree>
    <p:extLst>
      <p:ext uri="{BB962C8B-B14F-4D97-AF65-F5344CB8AC3E}">
        <p14:creationId xmlns:p14="http://schemas.microsoft.com/office/powerpoint/2010/main" val="829951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7E1B79-2336-DADD-BE93-7E464D973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22BFF0-DC77-DA8A-43B6-095127784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606" y="857840"/>
            <a:ext cx="10015194" cy="5319124"/>
          </a:xfrm>
        </p:spPr>
        <p:txBody>
          <a:bodyPr/>
          <a:lstStyle/>
          <a:p>
            <a:r>
              <a:rPr lang="it-IT" dirty="0"/>
              <a:t>Possente spirto cantato da Orfeo è già la prima grande aria barocca, con virtuosismi, trilli</a:t>
            </a:r>
            <a:r>
              <a:rPr lang="it-IT"/>
              <a:t>, ribattuti…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84A8784-F8D4-40AE-7673-6944E39B5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9" y="2104120"/>
            <a:ext cx="12077223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30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31110" y="1300766"/>
            <a:ext cx="4760890" cy="4752304"/>
          </a:xfrm>
        </p:spPr>
        <p:txBody>
          <a:bodyPr>
            <a:normAutofit/>
          </a:bodyPr>
          <a:lstStyle/>
          <a:p>
            <a:r>
              <a:rPr lang="it-IT" sz="2400" dirty="0"/>
              <a:t>L’onta irrita lo sdegno alla vendetta e</a:t>
            </a:r>
            <a:br>
              <a:rPr lang="it-IT" sz="2400" dirty="0"/>
            </a:br>
            <a:r>
              <a:rPr lang="it-IT" sz="2400" dirty="0"/>
              <a:t>la vendetta poi l’onta rinnova…(Tasso)</a:t>
            </a:r>
            <a:br>
              <a:rPr lang="it-IT" sz="2400" dirty="0"/>
            </a:br>
            <a:r>
              <a:rPr lang="it-IT" sz="2400" dirty="0"/>
              <a:t>è l’apice dello </a:t>
            </a:r>
            <a:r>
              <a:rPr lang="it-IT" sz="2400" i="1" u="sng" dirty="0"/>
              <a:t>stile concitato</a:t>
            </a:r>
            <a:r>
              <a:rPr lang="it-IT" sz="2400" dirty="0"/>
              <a:t>, con una serie di note ribattute agli strumenti ed</a:t>
            </a:r>
            <a:br>
              <a:rPr lang="it-IT" sz="2400" dirty="0"/>
            </a:br>
            <a:r>
              <a:rPr lang="it-IT" sz="2400" dirty="0"/>
              <a:t>alla voce stessa…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Effetto </a:t>
            </a:r>
            <a:r>
              <a:rPr lang="it-IT" sz="2400" b="1" dirty="0"/>
              <a:t>accelerazione, densificazione</a:t>
            </a:r>
            <a:endParaRPr lang="it-IT" sz="2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9" y="71437"/>
            <a:ext cx="6375821" cy="6786563"/>
          </a:xfrm>
        </p:spPr>
      </p:pic>
    </p:spTree>
    <p:extLst>
      <p:ext uri="{BB962C8B-B14F-4D97-AF65-F5344CB8AC3E}">
        <p14:creationId xmlns:p14="http://schemas.microsoft.com/office/powerpoint/2010/main" val="1025041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4248" y="1159099"/>
            <a:ext cx="4430332" cy="1751526"/>
          </a:xfrm>
        </p:spPr>
        <p:txBody>
          <a:bodyPr>
            <a:normAutofit fontScale="90000"/>
          </a:bodyPr>
          <a:lstStyle/>
          <a:p>
            <a:r>
              <a:rPr lang="it-IT" sz="2400" b="1" dirty="0"/>
              <a:t>Tintoretto</a:t>
            </a:r>
            <a:r>
              <a:rPr lang="it-IT" sz="2400" dirty="0"/>
              <a:t>, </a:t>
            </a:r>
            <a:r>
              <a:rPr lang="it-IT" sz="2400" i="1" dirty="0"/>
              <a:t>Tancredi battezza Clorinda,</a:t>
            </a:r>
            <a:r>
              <a:rPr lang="it-IT" sz="2400" dirty="0"/>
              <a:t> Chicago,</a:t>
            </a:r>
            <a:br>
              <a:rPr lang="it-IT" sz="2400" dirty="0"/>
            </a:br>
            <a:r>
              <a:rPr lang="it-IT" sz="2400" dirty="0"/>
              <a:t>collezione Logan (</a:t>
            </a:r>
            <a:r>
              <a:rPr lang="it-IT" sz="2400" dirty="0" err="1"/>
              <a:t>ca</a:t>
            </a:r>
            <a:r>
              <a:rPr lang="it-IT" sz="2400" dirty="0"/>
              <a:t>. 1588).</a:t>
            </a:r>
            <a:br>
              <a:rPr lang="it-IT" sz="2400" dirty="0"/>
            </a:br>
            <a:br>
              <a:rPr lang="it-IT" sz="2400" dirty="0"/>
            </a:br>
            <a:r>
              <a:rPr lang="it-IT" sz="2400" dirty="0"/>
              <a:t>Tancredi … «tornò mesto al grande</a:t>
            </a:r>
            <a:br>
              <a:rPr lang="it-IT" sz="2400" dirty="0"/>
            </a:br>
            <a:r>
              <a:rPr lang="it-IT" sz="2400" dirty="0"/>
              <a:t>ufficio e pio (…) e premendo il suo</a:t>
            </a:r>
            <a:br>
              <a:rPr lang="it-IT" sz="2400" dirty="0"/>
            </a:br>
            <a:r>
              <a:rPr lang="it-IT" sz="2400" dirty="0"/>
              <a:t>affanno a dar si volse/ vita con </a:t>
            </a:r>
            <a:r>
              <a:rPr lang="it-IT" sz="2400" b="1" u="sng" dirty="0"/>
              <a:t>l’acqua</a:t>
            </a:r>
            <a:br>
              <a:rPr lang="it-IT" sz="2400" dirty="0"/>
            </a:br>
            <a:r>
              <a:rPr lang="it-IT" sz="2400" dirty="0"/>
              <a:t>a chi co ‘l ferro uccise (…) e in atto</a:t>
            </a:r>
            <a:br>
              <a:rPr lang="it-IT" sz="2400" dirty="0"/>
            </a:br>
            <a:r>
              <a:rPr lang="it-IT" sz="2400" dirty="0"/>
              <a:t>di morir lieto e vivace/</a:t>
            </a:r>
            <a:br>
              <a:rPr lang="it-IT" sz="2400" dirty="0"/>
            </a:br>
            <a:r>
              <a:rPr lang="it-IT" sz="2400" dirty="0"/>
              <a:t>dir </a:t>
            </a:r>
            <a:r>
              <a:rPr lang="it-IT" sz="2400" dirty="0" err="1"/>
              <a:t>parea</a:t>
            </a:r>
            <a:r>
              <a:rPr lang="it-IT" sz="2400" dirty="0"/>
              <a:t>: s’apre il </a:t>
            </a:r>
            <a:r>
              <a:rPr lang="it-IT" sz="2400" b="1" u="sng" dirty="0"/>
              <a:t>ciel</a:t>
            </a:r>
            <a:r>
              <a:rPr lang="it-IT" sz="2400" dirty="0"/>
              <a:t>, io vado in pace».</a:t>
            </a:r>
            <a:br>
              <a:rPr lang="it-IT" sz="2400" dirty="0"/>
            </a:br>
            <a:endParaRPr lang="it-IT" sz="2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182" y="3450061"/>
            <a:ext cx="1640762" cy="1230572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675" y="-41007"/>
            <a:ext cx="4765964" cy="69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265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76200"/>
            <a:ext cx="10684072" cy="6748388"/>
          </a:xfrm>
        </p:spPr>
      </p:pic>
    </p:spTree>
    <p:extLst>
      <p:ext uri="{BB962C8B-B14F-4D97-AF65-F5344CB8AC3E}">
        <p14:creationId xmlns:p14="http://schemas.microsoft.com/office/powerpoint/2010/main" val="1480077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645FD2-6BC2-AE93-60D9-4010A11C3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C3040D-9FF6-7ABA-2F89-50FE5F25D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Riprendiamo…</a:t>
            </a:r>
          </a:p>
        </p:txBody>
      </p:sp>
    </p:spTree>
    <p:extLst>
      <p:ext uri="{BB962C8B-B14F-4D97-AF65-F5344CB8AC3E}">
        <p14:creationId xmlns:p14="http://schemas.microsoft.com/office/powerpoint/2010/main" val="36585132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785"/>
            <a:ext cx="12192000" cy="58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29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C4C800-B9BF-22C8-3290-061471116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B8E431C-01B1-8415-FB02-2BD3361C0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523" y="653739"/>
            <a:ext cx="7448967" cy="508595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82EC606-03FA-9F10-94A1-CEA8CA006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48" y="1740474"/>
            <a:ext cx="4441560" cy="2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91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24" y="365125"/>
            <a:ext cx="9484013" cy="6176963"/>
          </a:xfrm>
        </p:spPr>
      </p:pic>
    </p:spTree>
    <p:extLst>
      <p:ext uri="{BB962C8B-B14F-4D97-AF65-F5344CB8AC3E}">
        <p14:creationId xmlns:p14="http://schemas.microsoft.com/office/powerpoint/2010/main" val="9893047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1BA1C7-A500-2F20-3B3D-E14D97441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919" y="238125"/>
            <a:ext cx="8429625" cy="6381750"/>
          </a:xfrm>
          <a:prstGeom prst="rect">
            <a:avLst/>
          </a:prstGeom>
        </p:spPr>
      </p:pic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C7BF170-61A4-E29A-28D7-F2A37E403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2878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45" y="8684"/>
            <a:ext cx="8716917" cy="6876210"/>
          </a:xfrm>
        </p:spPr>
      </p:pic>
    </p:spTree>
    <p:extLst>
      <p:ext uri="{BB962C8B-B14F-4D97-AF65-F5344CB8AC3E}">
        <p14:creationId xmlns:p14="http://schemas.microsoft.com/office/powerpoint/2010/main" val="2484006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07" y="123848"/>
            <a:ext cx="6091953" cy="6734152"/>
          </a:xfrm>
        </p:spPr>
      </p:pic>
    </p:spTree>
    <p:extLst>
      <p:ext uri="{BB962C8B-B14F-4D97-AF65-F5344CB8AC3E}">
        <p14:creationId xmlns:p14="http://schemas.microsoft.com/office/powerpoint/2010/main" val="2949128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9740705" cy="4350092"/>
          </a:xfrm>
        </p:spPr>
        <p:txBody>
          <a:bodyPr>
            <a:normAutofit/>
          </a:bodyPr>
          <a:lstStyle/>
          <a:p>
            <a:r>
              <a:rPr lang="it-IT" dirty="0"/>
              <a:t>Al tempo valeva una </a:t>
            </a:r>
            <a:r>
              <a:rPr lang="it-IT" b="1" dirty="0"/>
              <a:t>simbologia per associazione</a:t>
            </a:r>
            <a:r>
              <a:rPr lang="it-IT" dirty="0"/>
              <a:t>: affetti teneri e raffinati erano associati agli strumenti a corda, utili alla «collera» nello stile «concitato»; affetti pastorali e folclorici ai flauti dolci e cennamelle; affetti erotici ai flauti; divinità acquatiche e sonorità sotterranee erano spesso associate a cornetti a bocchino e tromboni; gli dei e i signori alle trombe (p. 41 </a:t>
            </a:r>
            <a:r>
              <a:rPr lang="it-IT" dirty="0" err="1"/>
              <a:t>Harnoncourt</a:t>
            </a:r>
            <a:r>
              <a:rPr lang="it-IT" dirty="0"/>
              <a:t>, Il discorso musicale).</a:t>
            </a:r>
          </a:p>
        </p:txBody>
      </p:sp>
    </p:spTree>
    <p:extLst>
      <p:ext uri="{BB962C8B-B14F-4D97-AF65-F5344CB8AC3E}">
        <p14:creationId xmlns:p14="http://schemas.microsoft.com/office/powerpoint/2010/main" val="11582693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41" y="634066"/>
            <a:ext cx="7749117" cy="5811838"/>
          </a:xfrm>
        </p:spPr>
      </p:pic>
    </p:spTree>
    <p:extLst>
      <p:ext uri="{BB962C8B-B14F-4D97-AF65-F5344CB8AC3E}">
        <p14:creationId xmlns:p14="http://schemas.microsoft.com/office/powerpoint/2010/main" val="342769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51" y="-118967"/>
            <a:ext cx="10434455" cy="6932391"/>
          </a:xfrm>
        </p:spPr>
      </p:pic>
    </p:spTree>
    <p:extLst>
      <p:ext uri="{BB962C8B-B14F-4D97-AF65-F5344CB8AC3E}">
        <p14:creationId xmlns:p14="http://schemas.microsoft.com/office/powerpoint/2010/main" val="12060957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53" y="134470"/>
            <a:ext cx="8725169" cy="6614431"/>
          </a:xfrm>
        </p:spPr>
      </p:pic>
    </p:spTree>
    <p:extLst>
      <p:ext uri="{BB962C8B-B14F-4D97-AF65-F5344CB8AC3E}">
        <p14:creationId xmlns:p14="http://schemas.microsoft.com/office/powerpoint/2010/main" val="32842342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9564" y="210579"/>
            <a:ext cx="10515600" cy="1325563"/>
          </a:xfrm>
        </p:spPr>
        <p:txBody>
          <a:bodyPr>
            <a:normAutofit/>
          </a:bodyPr>
          <a:lstStyle/>
          <a:p>
            <a:r>
              <a:rPr lang="it-IT" sz="2000" dirty="0"/>
              <a:t>Ospitato in un ampio salone (87 metri di lunghezza per 32 di larghezza e 22 di altezza), la cavea ad U è formata da quattordici gradini sui quali potevano essere ospitati circa 3000 spettatori: alla sommità della cavea sono due ordini di serliane, quello inferiore tuscanico e quello superiore ionico; il palcoscenico è lungo 40 metri, con un'apertura di 12 metri.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1" y="1690688"/>
            <a:ext cx="12705825" cy="5193506"/>
          </a:xfrm>
        </p:spPr>
      </p:pic>
    </p:spTree>
    <p:extLst>
      <p:ext uri="{BB962C8B-B14F-4D97-AF65-F5344CB8AC3E}">
        <p14:creationId xmlns:p14="http://schemas.microsoft.com/office/powerpoint/2010/main" val="337198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50AFB2-16E0-FB0B-3450-A9E9039E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032"/>
            <a:ext cx="10515600" cy="1325563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F446B9-E4E7-5687-43B1-0067C928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77520"/>
            <a:ext cx="11049000" cy="5699443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sz="2000" dirty="0"/>
              <a:t>Busto marmoreo di Poppea conservato al Museo </a:t>
            </a:r>
          </a:p>
          <a:p>
            <a:pPr marL="0" indent="0">
              <a:buNone/>
            </a:pPr>
            <a:r>
              <a:rPr lang="it-IT" sz="2000" dirty="0"/>
              <a:t>Nazionale romano di </a:t>
            </a:r>
            <a:r>
              <a:rPr lang="it-IT" sz="2000" i="1" dirty="0"/>
              <a:t>Palazzo Massimo</a:t>
            </a:r>
            <a:r>
              <a:rPr lang="it-IT" sz="2000" dirty="0"/>
              <a:t>, Roma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279450F-329B-6196-00E3-9A6E95F7D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0"/>
            <a:ext cx="3998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902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3A42A9-A77A-F35C-A694-2FBAF1A00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63" y="213360"/>
            <a:ext cx="10515600" cy="1325563"/>
          </a:xfrm>
        </p:spPr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603CEB-96A6-E3A7-7E50-F5908A336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360" y="1940243"/>
            <a:ext cx="3033517" cy="4236720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  <a:p>
            <a:r>
              <a:rPr lang="it-IT" sz="2000" i="1" dirty="0"/>
              <a:t>Calidarium</a:t>
            </a:r>
            <a:r>
              <a:rPr lang="it-IT" sz="2000" dirty="0"/>
              <a:t> della Villa di Poppea a Oplontis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F90334D-6D5F-924E-2F8E-122353443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962" y="377758"/>
            <a:ext cx="8355843" cy="626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75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672D9F-38A4-64FB-E2FB-AD7DC4098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A414D9-8E8E-C214-C24D-5BAD260B3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365125"/>
            <a:ext cx="10786241" cy="581183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it-IT" b="1" i="1" dirty="0"/>
              <a:t>Incoronazione di Poppea</a:t>
            </a:r>
          </a:p>
          <a:p>
            <a:r>
              <a:rPr lang="it-IT" dirty="0"/>
              <a:t>Azione scenica molto stilizzata</a:t>
            </a:r>
          </a:p>
          <a:p>
            <a:r>
              <a:rPr lang="it-IT" dirty="0"/>
              <a:t>Recitar cantando</a:t>
            </a:r>
          </a:p>
          <a:p>
            <a:r>
              <a:rPr lang="it-IT" dirty="0"/>
              <a:t>Arie e ariosi</a:t>
            </a:r>
          </a:p>
          <a:p>
            <a:r>
              <a:rPr lang="it-IT" dirty="0"/>
              <a:t>Stile concitato</a:t>
            </a:r>
          </a:p>
          <a:p>
            <a:pPr marL="0" indent="0">
              <a:buNone/>
            </a:pPr>
            <a:r>
              <a:rPr lang="it-IT" dirty="0"/>
              <a:t>   Parti strumentali, movenze da danza</a:t>
            </a:r>
          </a:p>
          <a:p>
            <a:r>
              <a:rPr lang="it-IT" dirty="0"/>
              <a:t>Varietà di caratteri</a:t>
            </a:r>
          </a:p>
          <a:p>
            <a:r>
              <a:rPr lang="it-IT" dirty="0"/>
              <a:t>Ottavia (cfr. Donna Anna); Seneca (cfr. Commendatore): ottave, stile solenne, con strumenti ‘seriosi’</a:t>
            </a:r>
          </a:p>
          <a:p>
            <a:r>
              <a:rPr lang="it-IT" dirty="0"/>
              <a:t>Ottavia ha dei punti come Arianna del Lamento (quarta discendente), accompagnata dall’organo</a:t>
            </a:r>
          </a:p>
          <a:p>
            <a:r>
              <a:rPr lang="it-IT" dirty="0"/>
              <a:t>Poppea, virtuosismo come ‘leggerezza’ sentimentale, seduttiva</a:t>
            </a:r>
          </a:p>
          <a:p>
            <a:r>
              <a:rPr lang="it-IT" dirty="0"/>
              <a:t>Alternanza: subito dopo la morte di Seneca, una scenetta leggera</a:t>
            </a:r>
          </a:p>
          <a:p>
            <a:r>
              <a:rPr lang="it-IT" dirty="0"/>
              <a:t>Pochi ‘assiemi’, qualche duo e poco più</a:t>
            </a:r>
          </a:p>
          <a:p>
            <a:r>
              <a:rPr lang="it-IT" dirty="0"/>
              <a:t>Gruppi drammaturgici di scene, blocchi: senso del teatro!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29052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A75694-EF42-4C69-93EE-31DEB32B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4592"/>
            <a:ext cx="5031412" cy="6169573"/>
          </a:xfrm>
        </p:spPr>
        <p:txBody>
          <a:bodyPr>
            <a:normAutofit/>
          </a:bodyPr>
          <a:lstStyle/>
          <a:p>
            <a:r>
              <a:rPr lang="it-IT" sz="2000" dirty="0"/>
              <a:t>Scena analoga, per certi versi, a quella dell’Incoronazione di Poppea in cui lei implora Nerone di non partirsi: </a:t>
            </a:r>
            <a:br>
              <a:rPr lang="it-IT" sz="2000" dirty="0"/>
            </a:br>
            <a:r>
              <a:rPr lang="it-IT" sz="2000" dirty="0"/>
              <a:t>«signor, deh, </a:t>
            </a:r>
            <a:r>
              <a:rPr lang="it-IT" sz="2000" i="1" dirty="0"/>
              <a:t>non partire</a:t>
            </a:r>
            <a:r>
              <a:rPr lang="it-IT" sz="2000" dirty="0"/>
              <a:t>/ </a:t>
            </a:r>
            <a:r>
              <a:rPr lang="it-IT" sz="2000" b="1" dirty="0" err="1"/>
              <a:t>sostien</a:t>
            </a:r>
            <a:r>
              <a:rPr lang="it-IT" sz="2000" b="1" dirty="0"/>
              <a:t> che queste braccia/ ti circondino il collo</a:t>
            </a:r>
            <a:r>
              <a:rPr lang="it-IT" sz="2000" dirty="0"/>
              <a:t>,/ come le tue bellezze/ circondano il </a:t>
            </a:r>
            <a:r>
              <a:rPr lang="it-IT" sz="2000" dirty="0" err="1"/>
              <a:t>cor</a:t>
            </a:r>
            <a:r>
              <a:rPr lang="it-IT" sz="2000" dirty="0"/>
              <a:t> mio… (p. </a:t>
            </a:r>
            <a:r>
              <a:rPr lang="it-IT" sz="2000"/>
              <a:t>104).</a:t>
            </a: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Rubens (1635 ca. Metropolitan), Venere e Adone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007CC49-A20D-461E-BB04-05162B245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" t="18678" r="793" b="18368"/>
          <a:stretch/>
        </p:blipFill>
        <p:spPr bwMode="auto">
          <a:xfrm>
            <a:off x="5031412" y="924910"/>
            <a:ext cx="7013443" cy="593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4FD4FD-8612-BF63-70BA-BC3231DE7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72" y="924910"/>
            <a:ext cx="6098628" cy="5252053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95995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3967B0-D0E7-566F-376F-A4D8F2123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84" y="4740165"/>
            <a:ext cx="6852744" cy="1660635"/>
          </a:xfrm>
        </p:spPr>
        <p:txBody>
          <a:bodyPr>
            <a:normAutofit/>
          </a:bodyPr>
          <a:lstStyle/>
          <a:p>
            <a:r>
              <a:rPr lang="it-IT" sz="2000" dirty="0"/>
              <a:t>Busto noto come </a:t>
            </a:r>
            <a:r>
              <a:rPr lang="it-IT" sz="2000" i="1" dirty="0"/>
              <a:t>Pseudo Seneca </a:t>
            </a:r>
            <a:r>
              <a:rPr lang="it-IT" sz="2000" dirty="0"/>
              <a:t>(Museo archeologico di Napoli), in realtà parte di una serie di ritratti immaginari, a volte identificati anche con Lucrezio, raffiguranti Esiodo. </a:t>
            </a:r>
            <a:br>
              <a:rPr lang="it-IT" sz="2000" dirty="0"/>
            </a:br>
            <a:r>
              <a:rPr lang="it-IT" sz="2000" i="1" dirty="0"/>
              <a:t>Busto in marmo di Seneca</a:t>
            </a:r>
            <a:r>
              <a:rPr lang="it-IT" sz="2000" dirty="0"/>
              <a:t>, scultura anonima del XVII secolo, Madrid, Museo del Prado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62E1A1-9179-71AE-AB10-6204B3D9CC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0641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EF06FB-47D0-179A-E196-04248CF3D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559" y="73573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074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BF4816-F747-86F2-43E0-2BAF59648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640724" cy="6340475"/>
          </a:xfrm>
        </p:spPr>
        <p:txBody>
          <a:bodyPr>
            <a:normAutofit/>
          </a:bodyPr>
          <a:lstStyle/>
          <a:p>
            <a:r>
              <a:rPr lang="it-IT" sz="2000" i="1" dirty="0"/>
              <a:t>La morte di Seneca</a:t>
            </a:r>
            <a:r>
              <a:rPr lang="it-IT" sz="2000" dirty="0"/>
              <a:t>, 1684, olio su tela di Luca Giordano, 155x188, Parigi, Museo del Louvre.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DAC849D-459B-5C00-3CE2-3FBCC1E43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8818" y="406097"/>
            <a:ext cx="7569912" cy="613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1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3878C3-DCCB-F109-3E2D-85DBFA66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ossente spirto (LOrfeo - C. Monteverdi) Score Animation">
            <a:hlinkClick r:id="" action="ppaction://media"/>
            <a:extLst>
              <a:ext uri="{FF2B5EF4-FFF2-40B4-BE49-F238E27FC236}">
                <a16:creationId xmlns:a16="http://schemas.microsoft.com/office/drawing/2014/main" id="{6FF98D54-46BD-B68B-EEAE-B5D69D1780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740" y="629933"/>
            <a:ext cx="9745663" cy="5809671"/>
          </a:xfrm>
        </p:spPr>
      </p:pic>
    </p:spTree>
    <p:extLst>
      <p:ext uri="{BB962C8B-B14F-4D97-AF65-F5344CB8AC3E}">
        <p14:creationId xmlns:p14="http://schemas.microsoft.com/office/powerpoint/2010/main" val="420242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1" y="1558343"/>
            <a:ext cx="3669406" cy="4533363"/>
          </a:xfrm>
        </p:spPr>
        <p:txBody>
          <a:bodyPr>
            <a:normAutofit/>
          </a:bodyPr>
          <a:lstStyle/>
          <a:p>
            <a:r>
              <a:rPr lang="it-IT" sz="2000" b="1" dirty="0"/>
              <a:t>Francesco Cavalli, scrive il </a:t>
            </a:r>
            <a:r>
              <a:rPr lang="it-IT" sz="2000" b="1" i="1" dirty="0"/>
              <a:t>Giasone</a:t>
            </a:r>
            <a:r>
              <a:rPr lang="it-IT" sz="2000" b="1" dirty="0"/>
              <a:t> nel</a:t>
            </a:r>
            <a:br>
              <a:rPr lang="it-IT" sz="2000" b="1" dirty="0"/>
            </a:br>
            <a:r>
              <a:rPr lang="it-IT" sz="2000" b="1" dirty="0"/>
              <a:t>1649 (Venezia), su testo poetico di </a:t>
            </a:r>
            <a:br>
              <a:rPr lang="it-IT" sz="2000" b="1" dirty="0"/>
            </a:br>
            <a:r>
              <a:rPr lang="it-IT" sz="2000" b="1" dirty="0"/>
              <a:t>Andrea Cicognini.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Si pensi che nel Pomo d’Oro di Antonio Cesti, del 1667, nei 5 atti si susseguono ben </a:t>
            </a:r>
            <a:br>
              <a:rPr lang="it-IT" sz="2000" b="1" dirty="0"/>
            </a:br>
            <a:r>
              <a:rPr lang="it-IT" sz="2000" b="1" u="sng" dirty="0"/>
              <a:t>67 cambiamenti di scena</a:t>
            </a:r>
            <a:r>
              <a:rPr lang="it-IT" sz="2000" b="1" dirty="0"/>
              <a:t>!</a:t>
            </a:r>
            <a:br>
              <a:rPr lang="it-IT" sz="2000" b="1" dirty="0"/>
            </a:b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Verso </a:t>
            </a:r>
            <a:r>
              <a:rPr lang="it-IT" sz="2000" dirty="0"/>
              <a:t>sdrucciolo</a:t>
            </a:r>
            <a:r>
              <a:rPr lang="it-IT" sz="2000" b="1" dirty="0"/>
              <a:t> resterà </a:t>
            </a:r>
            <a:r>
              <a:rPr lang="it-IT" sz="2000" b="1"/>
              <a:t>per la scena di </a:t>
            </a:r>
            <a:r>
              <a:rPr lang="it-IT" sz="2000" b="1" dirty="0"/>
              <a:t>magia (Chui mai dell’erebo, </a:t>
            </a:r>
            <a:r>
              <a:rPr lang="it-IT" sz="2000" b="1" dirty="0" err="1"/>
              <a:t>GlucK</a:t>
            </a:r>
            <a:r>
              <a:rPr lang="it-IT" sz="2000" b="1" dirty="0"/>
              <a:t>, Tre volte miagola, la gatta…Macbeth Verdi)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39" y="-99476"/>
            <a:ext cx="3332967" cy="7092000"/>
          </a:xfrm>
        </p:spPr>
      </p:pic>
    </p:spTree>
    <p:extLst>
      <p:ext uri="{BB962C8B-B14F-4D97-AF65-F5344CB8AC3E}">
        <p14:creationId xmlns:p14="http://schemas.microsoft.com/office/powerpoint/2010/main" val="15798462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29" y="-11323"/>
            <a:ext cx="6524547" cy="6831036"/>
          </a:xfrm>
        </p:spPr>
      </p:pic>
    </p:spTree>
    <p:extLst>
      <p:ext uri="{BB962C8B-B14F-4D97-AF65-F5344CB8AC3E}">
        <p14:creationId xmlns:p14="http://schemas.microsoft.com/office/powerpoint/2010/main" val="2356805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47" y="365125"/>
            <a:ext cx="8007505" cy="6335836"/>
          </a:xfrm>
        </p:spPr>
      </p:pic>
    </p:spTree>
    <p:extLst>
      <p:ext uri="{BB962C8B-B14F-4D97-AF65-F5344CB8AC3E}">
        <p14:creationId xmlns:p14="http://schemas.microsoft.com/office/powerpoint/2010/main" val="3902577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866" y="365125"/>
            <a:ext cx="9041334" cy="6232867"/>
          </a:xfrm>
        </p:spPr>
      </p:pic>
    </p:spTree>
    <p:extLst>
      <p:ext uri="{BB962C8B-B14F-4D97-AF65-F5344CB8AC3E}">
        <p14:creationId xmlns:p14="http://schemas.microsoft.com/office/powerpoint/2010/main" val="1341748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9FEE60-2EE5-BDBF-94BA-EC3E3C468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E89113-6FB2-CA9F-5EFF-580A04351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462" y="471340"/>
            <a:ext cx="5872899" cy="5844619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Amleto, sul fantasma: Orazio: “la chiara testimonianza di questi </a:t>
            </a:r>
            <a:r>
              <a:rPr lang="it-IT" b="1" dirty="0"/>
              <a:t>occhi</a:t>
            </a:r>
            <a:r>
              <a:rPr lang="it-IT" dirty="0"/>
              <a:t> veraci”</a:t>
            </a:r>
          </a:p>
          <a:p>
            <a:r>
              <a:rPr lang="it-IT" dirty="0"/>
              <a:t>Marcello, lo spettro ha “</a:t>
            </a:r>
            <a:r>
              <a:rPr lang="it-IT" b="1" dirty="0"/>
              <a:t>andatura</a:t>
            </a:r>
            <a:r>
              <a:rPr lang="it-IT" dirty="0"/>
              <a:t> marziale”; Orazio fa riferimento alla “immagine del defunto” re; Bernardo parla di “</a:t>
            </a:r>
            <a:r>
              <a:rPr lang="it-IT" b="1" dirty="0"/>
              <a:t>figura</a:t>
            </a:r>
            <a:r>
              <a:rPr lang="it-IT" dirty="0"/>
              <a:t> portentosa”; Marcello “figure maestosa” ed “invulnerabile </a:t>
            </a:r>
            <a:r>
              <a:rPr lang="it-IT" b="1" dirty="0"/>
              <a:t>come l’aria</a:t>
            </a:r>
            <a:r>
              <a:rPr lang="it-IT" dirty="0"/>
              <a:t>”; Orazio “una figura come vostro padre”: Amleto: “se assume </a:t>
            </a:r>
            <a:r>
              <a:rPr lang="it-IT" b="1" dirty="0"/>
              <a:t>l’aspetto</a:t>
            </a:r>
            <a:r>
              <a:rPr lang="it-IT" dirty="0"/>
              <a:t> del mio nobile padre, gli parlerò”, e poi “la </a:t>
            </a:r>
            <a:r>
              <a:rPr lang="it-IT" b="1" dirty="0"/>
              <a:t>forma</a:t>
            </a:r>
            <a:r>
              <a:rPr lang="it-IT" dirty="0"/>
              <a:t> in cui ti presenti è un tale interrogativo che io voglio parlarti”.</a:t>
            </a:r>
          </a:p>
          <a:p>
            <a:r>
              <a:rPr lang="it-IT" dirty="0"/>
              <a:t>Re ad Amleto: “perché ancora quelle nubi sulla </a:t>
            </a:r>
            <a:r>
              <a:rPr lang="it-IT" b="1" dirty="0"/>
              <a:t>tua fronte</a:t>
            </a:r>
            <a:r>
              <a:rPr lang="it-IT" dirty="0"/>
              <a:t>”, “sempre con le ciglia abbassate”. Amleto: il diavolo “può assumere </a:t>
            </a:r>
            <a:r>
              <a:rPr lang="it-IT" b="1" dirty="0"/>
              <a:t>forme</a:t>
            </a:r>
            <a:r>
              <a:rPr lang="it-IT" dirty="0"/>
              <a:t> </a:t>
            </a:r>
            <a:r>
              <a:rPr lang="it-IT" b="1" dirty="0"/>
              <a:t>ingannatrici</a:t>
            </a:r>
            <a:r>
              <a:rPr lang="it-IT" dirty="0"/>
              <a:t>”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639203-E588-8679-2A5A-1A11E02BC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736" y="1263190"/>
            <a:ext cx="5080802" cy="385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67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40EE15-E87D-D42A-6096-E75D1B77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F70874A-72E2-AA09-727A-F7CEFFA02F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93" y="2428941"/>
            <a:ext cx="5806062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40FF2CF-F1D1-C43F-3D54-C3A1677D9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53" y="171990"/>
            <a:ext cx="57965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361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1346</Words>
  <Application>Microsoft Office PowerPoint</Application>
  <PresentationFormat>Widescreen</PresentationFormat>
  <Paragraphs>59</Paragraphs>
  <Slides>51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Tema di Office</vt:lpstr>
      <vt:lpstr>LA MUSICA BAROCCA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Vatel, film</vt:lpstr>
      <vt:lpstr>Presentazione standard di PowerPoint</vt:lpstr>
      <vt:lpstr>Presentazione standard di PowerPoint</vt:lpstr>
      <vt:lpstr>Presentazione standard di PowerPoint</vt:lpstr>
      <vt:lpstr>Scrive un visitatore francese nel 1639, su Frescobaldi organista di San Pietro.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Mandola, Arciliuto, Violone del 1630</vt:lpstr>
      <vt:lpstr>Composizione con flauto a becco, chitarra, mandola, violino con arco, liuto attiorbato, viola da arco bassa, fogli con notazioni musicali, libri, mela e lettera, 1670 circa olio su tela, 75 × 99 cm firmato sul manico del liuto attiorbato  “Evaristo Baschenis P. Bermogi”, collezione privata</vt:lpstr>
      <vt:lpstr>Georges du Mesnil de La Tour (1593 – 1652), Gesù e Giuseppe; la Maddalena</vt:lpstr>
      <vt:lpstr>Presentazione standard di PowerPoint</vt:lpstr>
      <vt:lpstr>Presentazione standard di PowerPoint</vt:lpstr>
      <vt:lpstr>    Scrisse Monteverdi il «Combattimento di Tancredi e Clorinda» :  «…per haver io le 2 passioni contrarie da metter in canto, guerra cioè preghiera et morte.  Dall’Ottavo libro dei Madrigali, il  «Combattimento» venne dato nel 1624 in Palazzo Mocenigo a Venezia. Monteverdi scrisse: parola, musica e gesto si incontravano in «una  IMITAZIONE UNITA».  A destra, Polifemo e Aci, di A. Carracci (Roma, P.zo Farnese).</vt:lpstr>
      <vt:lpstr>Presentazione standard di PowerPoint</vt:lpstr>
      <vt:lpstr>L’onta irrita lo sdegno alla vendetta e la vendetta poi l’onta rinnova…(Tasso) è l’apice dello stile concitato, con una serie di note ribattute agli strumenti ed alla voce stessa…  Effetto accelerazione, densificazione</vt:lpstr>
      <vt:lpstr>Tintoretto, Tancredi battezza Clorinda, Chicago, collezione Logan (ca. 1588).  Tancredi … «tornò mesto al grande ufficio e pio (…) e premendo il suo affanno a dar si volse/ vita con l’acqua a chi co ‘l ferro uccise (…) e in atto di morir lieto e vivace/ dir parea: s’apre il ciel, io vado in pace».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Ospitato in un ampio salone (87 metri di lunghezza per 32 di larghezza e 22 di altezza), la cavea ad U è formata da quattordici gradini sui quali potevano essere ospitati circa 3000 spettatori: alla sommità della cavea sono due ordini di serliane, quello inferiore tuscanico e quello superiore ionico; il palcoscenico è lungo 40 metri, con un'apertura di 12 metri.</vt:lpstr>
      <vt:lpstr>Presentazione standard di PowerPoint</vt:lpstr>
      <vt:lpstr>Presentazione standard di PowerPoint</vt:lpstr>
      <vt:lpstr>Presentazione standard di PowerPoint</vt:lpstr>
      <vt:lpstr>Scena analoga, per certi versi, a quella dell’Incoronazione di Poppea in cui lei implora Nerone di non partirsi:  «signor, deh, non partire/ sostien che queste braccia/ ti circondino il collo,/ come le tue bellezze/ circondano il cor mio… (p. 104).    Rubens (1635 ca. Metropolitan), Venere e Adone</vt:lpstr>
      <vt:lpstr>Busto noto come Pseudo Seneca (Museo archeologico di Napoli), in realtà parte di una serie di ritratti immaginari, a volte identificati anche con Lucrezio, raffiguranti Esiodo.  Busto in marmo di Seneca, scultura anonima del XVII secolo, Madrid, Museo del Prado</vt:lpstr>
      <vt:lpstr>La morte di Seneca, 1684, olio su tela di Luca Giordano, 155x188, Parigi, Museo del Louvre.</vt:lpstr>
      <vt:lpstr>Francesco Cavalli, scrive il Giasone nel 1649 (Venezia), su testo poetico di  Andrea Cicognini.  Si pensi che nel Pomo d’Oro di Antonio Cesti, del 1667, nei 5 atti si susseguono ben  67 cambiamenti di scena!   Verso sdrucciolo resterà per la scena di magia (Chui mai dell’erebo, GlucK, Tre volte miagola, la gatta…Macbeth Verdi)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2</cp:revision>
  <dcterms:created xsi:type="dcterms:W3CDTF">2022-12-05T08:43:19Z</dcterms:created>
  <dcterms:modified xsi:type="dcterms:W3CDTF">2022-12-05T08:47:32Z</dcterms:modified>
</cp:coreProperties>
</file>