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9" r:id="rId2"/>
    <p:sldId id="307" r:id="rId3"/>
    <p:sldId id="319" r:id="rId4"/>
    <p:sldId id="301" r:id="rId5"/>
    <p:sldId id="316" r:id="rId6"/>
    <p:sldId id="266" r:id="rId7"/>
    <p:sldId id="269" r:id="rId8"/>
    <p:sldId id="317" r:id="rId9"/>
    <p:sldId id="312" r:id="rId10"/>
    <p:sldId id="314" r:id="rId11"/>
    <p:sldId id="315" r:id="rId12"/>
    <p:sldId id="318" r:id="rId13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6197"/>
  </p:normalViewPr>
  <p:slideViewPr>
    <p:cSldViewPr snapToGrid="0">
      <p:cViewPr varScale="1">
        <p:scale>
          <a:sx n="121" d="100"/>
          <a:sy n="121" d="100"/>
        </p:scale>
        <p:origin x="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E90EA-27BA-8C4A-B868-18C4067CBBD3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4C4DE-76A6-B34C-B6D5-A4D75975A8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1589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98E24-FAFF-894E-85CB-7046210689AA}" type="slidenum">
              <a:rPr lang="it-IT" smtClean="0"/>
              <a:t>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85F51-433B-EC76-0E9D-3066D5EBDC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33C4EBD4-DA45-3E63-DD44-0972A50C988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I limiti del pianeta</a:t>
            </a:r>
          </a:p>
        </p:txBody>
      </p:sp>
    </p:spTree>
    <p:extLst>
      <p:ext uri="{BB962C8B-B14F-4D97-AF65-F5344CB8AC3E}">
        <p14:creationId xmlns:p14="http://schemas.microsoft.com/office/powerpoint/2010/main" val="3087388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98E24-FAFF-894E-85CB-7046210689A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64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98E24-FAFF-894E-85CB-7046210689A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760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98E24-FAFF-894E-85CB-7046210689A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552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98E24-FAFF-894E-85CB-7046210689A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781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98E24-FAFF-894E-85CB-7046210689A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983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98E24-FAFF-894E-85CB-7046210689A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91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5D55-C7A6-51C9-46B3-684E5258E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96B1-B05B-50B6-81D1-D5719BEE3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77223-3F2C-052E-F81F-AAA74DD57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8237-5D1D-DC49-8D1C-FE3AF5C76488}" type="datetime1">
              <a:rPr lang="it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CA63A-C6B1-4C78-B49C-913294AB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E472A-7848-664F-ECBD-AEEA70BC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65431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0861-F878-5F77-A512-273A99A2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63722-6742-35B3-C1BC-F290B1B4A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E51C3-639D-C6FD-588A-BB565F6AD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1A81-8718-2340-915A-741F7495E1E0}" type="datetime1">
              <a:rPr lang="it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14CBD-DC13-4432-F9FB-6BB502D2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C4C7F-D873-5E77-5F55-2C4FC801A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5778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604BC-C54B-7229-E1AF-381FAB35D9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39E33-2A86-6212-72F8-53E3B78AF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EB07-BD90-B358-2AA6-09347CC61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1380A-6C54-514A-BED1-FD7F5BFD809F}" type="datetime1">
              <a:rPr lang="it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FBCFC-E2EC-D423-55CF-B05BF69E5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B6D10-9588-F3AA-9BA0-77ADCEA0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2113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E89D6-237B-55C3-B2F3-9EE5B1E7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5E875-8CD4-0377-924A-0166E1C40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6F6CF-FF6A-8B6B-A16E-B4323174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E77-7EEA-8540-ACA5-C3C65C1044C7}" type="datetime1">
              <a:rPr lang="it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ED8BB-1806-84DF-5968-449D0F388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7B3F9-170C-D243-4B2C-A8856148F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9281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C894D-4B13-CD69-8D63-3746FEF07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9D8D2-21D3-B118-386D-57C3A3071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FF775-C38B-91FC-2E5A-2EC712A97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37C5-911B-E548-A8D4-CE16C12C60D4}" type="datetime1">
              <a:rPr lang="it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911EE-4926-550E-D7E5-F74D7AA6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4DD0A-326D-0830-75D2-584E92BA2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6339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120D-095D-F64C-6D83-6E800437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CC9C8-50B9-BF73-AE8D-FA81BCB7C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097FF-AB4F-D354-3259-8AF4FC3A4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51146-7ADC-1976-394E-BE06A2A8C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4E20-FB05-024A-821C-04D3AEEE4580}" type="datetime1">
              <a:rPr lang="it-IT" smtClean="0"/>
              <a:t>14/02/24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CE28A-EDB3-132A-7347-D680D753D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785FF-123D-0981-6143-8956C1D1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4940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CEEFD-D748-3A12-D739-AE1C557F7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0D33D-BD92-88E5-0463-D063E9672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253D0-3D86-33CA-1F3C-FE0EC4CD5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487D45-7175-AE23-14FC-C54DFD7E0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9316B-DFC1-EFAB-07F9-B1A200322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1294DC-F81A-3A83-FA51-AF380551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15F8-A1C7-6C4D-9F13-659040212CA4}" type="datetime1">
              <a:rPr lang="it-IT" smtClean="0"/>
              <a:t>14/02/24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1453E0-6118-EC0C-259A-87B63A055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44C97-49D3-B25D-3C25-7B6BA0E41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7329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D81B1-2794-39A1-685D-B49AFB42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21654-D414-D5E9-A396-5F68FF291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51E-E760-534E-AC23-E61965325CDF}" type="datetime1">
              <a:rPr lang="it-IT" smtClean="0"/>
              <a:t>14/02/24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BE9E7-E1CA-47F8-6566-5BDE65F9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2E4FB-6AF8-89E2-59A8-9BF92217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4174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7A2BC-14B6-02F1-946F-5318FBAE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CA19-3104-F74D-97E4-D6314533B87E}" type="datetime1">
              <a:rPr lang="it-IT" smtClean="0"/>
              <a:t>14/02/24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1A6ACD-0B6D-1E57-B1CA-33D785C4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2FFFF-FDC8-AD0E-F071-E8778FAD7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4125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1EB74-27B7-A472-4C1E-C8FEEECB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DCE81-04FB-A7F0-8115-AE3A89D98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749A9-75A6-CD26-CE3E-ED864E8B4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A7C8E-20A9-DC42-C34B-58C53CF4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17CD-5A72-094B-B882-97A9D1FAF3C4}" type="datetime1">
              <a:rPr lang="it-IT" smtClean="0"/>
              <a:t>14/02/24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C9576-C4E8-F77F-EC84-A3E7B779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4D8CE-12D3-1D4D-B957-89D5D136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66870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9339-5091-C182-889B-2C6776A2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B845CC-1996-F276-109E-FA30751FC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68409-FB2D-572D-B766-F02531168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E60F2-E5AC-6FDC-3CCB-CC60578F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7D4E-4AD0-9F47-B293-65D614385039}" type="datetime1">
              <a:rPr lang="it-IT" smtClean="0"/>
              <a:t>14/02/24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EE6A5-7564-9787-6D41-EED1FCB41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975E3-F065-A313-0885-87A064A0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3239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316AD9-245B-ACA9-AA76-723325AE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DBC4-3D73-61F6-72AC-43DE44F5E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0BD8A-1F8E-863F-7095-ADB13901E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AE4A5-79F2-E446-9F73-1552E2FBA234}" type="datetime1">
              <a:rPr lang="it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AE53B-BD17-3CFC-7872-7AAD0A3D9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42A69-F143-F4BB-0867-006DC9E7A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C54D0-45B6-A944-9890-799876438BA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8095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A8LPI3dVp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E36450-F86C-0345-804F-82CBEBEFA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0531" y="0"/>
            <a:ext cx="6541470" cy="123008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cambiamento climatico 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 b="1" dirty="0">
                <a:latin typeface="+mn-lt"/>
              </a:rPr>
              <a:t>gennaio – marzo 2024</a:t>
            </a:r>
            <a:br>
              <a:rPr lang="it-IT" sz="2000" b="1" dirty="0">
                <a:latin typeface="+mn-lt"/>
              </a:rPr>
            </a:br>
            <a:r>
              <a:rPr lang="it-IT" sz="2000" b="1" dirty="0">
                <a:latin typeface="+mn-lt"/>
              </a:rPr>
              <a:t>Pippo Ranci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9675A5-0D50-5B48-AF9A-97805247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Ranci UTE 2024 Lezione 6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18048B-ED6F-704D-B32B-E47DC6DC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D543-0E47-9D48-97B0-A2FD044515C8}" type="slidenum">
              <a:rPr lang="it-IT" smtClean="0"/>
              <a:t>1</a:t>
            </a:fld>
            <a:endParaRPr lang="it-IT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5B803A2F-1190-5E15-001E-9C97B4F99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0647" y="1719943"/>
            <a:ext cx="8770706" cy="4636407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limiti del pianeta</a:t>
            </a:r>
          </a:p>
          <a:p>
            <a:pPr marL="457200" indent="-457200" algn="l">
              <a:buFont typeface="+mj-lt"/>
              <a:buAutoNum type="arabicPeriod"/>
            </a:pP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Effetto serra e riscaldamento globale</a:t>
            </a:r>
            <a:r>
              <a:rPr lang="en-IT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L’impatto del cambiamento climatico sull’umanità </a:t>
            </a:r>
          </a:p>
          <a:p>
            <a:pPr marL="457200" indent="-457200" algn="l">
              <a:buFont typeface="+mj-lt"/>
              <a:buAutoNum type="arabicPeriod"/>
            </a:pP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L’energia</a:t>
            </a:r>
            <a:r>
              <a:rPr lang="en-IT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l">
              <a:buFont typeface="+mj-lt"/>
              <a:buAutoNum type="arabicPeriod"/>
            </a:pP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transizione energetica</a:t>
            </a:r>
            <a:r>
              <a:rPr lang="en-IT" sz="2800" dirty="0">
                <a:effectLst/>
              </a:rPr>
              <a:t> </a:t>
            </a:r>
          </a:p>
          <a:p>
            <a:pPr marL="457200" indent="-457200" algn="l">
              <a:buFont typeface="+mj-lt"/>
              <a:buAutoNum type="arabicPeriod"/>
            </a:pPr>
            <a:r>
              <a:rPr lang="it-IT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</a:t>
            </a:r>
            <a:r>
              <a:rPr lang="it-IT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olitiche</a:t>
            </a:r>
            <a:r>
              <a:rPr lang="en-IT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necessarie alla transizione </a:t>
            </a:r>
            <a:endParaRPr lang="en-IT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politica</a:t>
            </a: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energetica europea</a:t>
            </a:r>
            <a:endParaRPr lang="en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politica energetica dell’Italia</a:t>
            </a:r>
            <a:r>
              <a:rPr lang="en-IT"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T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t-IT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Problema </a:t>
            </a: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mondiale</a:t>
            </a:r>
            <a:r>
              <a:rPr lang="en-IT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B1F3022-1DF2-91DC-536C-8BE7CA205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0530" cy="123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A1C2A-5853-AD42-99DC-27894B10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13" y="680256"/>
            <a:ext cx="3417818" cy="1863248"/>
          </a:xfrm>
          <a:solidFill>
            <a:schemeClr val="bg1"/>
          </a:solidFill>
          <a:ln w="28575">
            <a:noFill/>
          </a:ln>
        </p:spPr>
        <p:txBody>
          <a:bodyPr anchor="t">
            <a:noAutofit/>
          </a:bodyPr>
          <a:lstStyle/>
          <a:p>
            <a:pPr algn="ctr"/>
            <a:r>
              <a:rPr lang="it-IT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azioni al di fuori del sistema energetico</a:t>
            </a:r>
            <a:br>
              <a:rPr lang="it-IT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Piantare alberi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685A56-119B-8E47-A0D2-18F8E35E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Ranci UTE 2024 Lezione 6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5D9EAB-3619-EA44-9803-7E10FBC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5464"/>
            <a:ext cx="2743200" cy="365125"/>
          </a:xfrm>
        </p:spPr>
        <p:txBody>
          <a:bodyPr/>
          <a:lstStyle/>
          <a:p>
            <a:fld id="{E60FF247-3C48-874D-9B8A-60F8798163EF}" type="slidenum">
              <a:rPr lang="it-IT" smtClean="0"/>
              <a:t>10</a:t>
            </a:fld>
            <a:endParaRPr lang="it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6ACDB-4571-AC0C-42F3-5B1E45E73247}"/>
              </a:ext>
            </a:extLst>
          </p:cNvPr>
          <p:cNvSpPr txBox="1"/>
          <p:nvPr/>
        </p:nvSpPr>
        <p:spPr>
          <a:xfrm>
            <a:off x="285881" y="3592421"/>
            <a:ext cx="3403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b="0" i="0" dirty="0">
                <a:solidFill>
                  <a:srgbClr val="DDDDDD"/>
                </a:solidFill>
                <a:effectLst/>
                <a:latin typeface="YouTube Noto"/>
              </a:rPr>
              <a:t>10 / 3:34</a:t>
            </a:r>
            <a:endParaRPr lang="en-GB" b="0" i="0" dirty="0">
              <a:solidFill>
                <a:srgbClr val="EEEEEE"/>
              </a:solidFill>
              <a:effectLst/>
              <a:latin typeface="YouTube Noto"/>
            </a:endParaRPr>
          </a:p>
          <a:p>
            <a:pPr algn="l"/>
            <a:r>
              <a:rPr lang="en-GB" b="1" i="0" dirty="0">
                <a:solidFill>
                  <a:srgbClr val="000000"/>
                </a:solidFill>
                <a:effectLst/>
                <a:latin typeface="YouTube Sans"/>
              </a:rPr>
              <a:t>Stefano Mancuso: "Per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YouTube Sans"/>
              </a:rPr>
              <a:t>salvare</a:t>
            </a:r>
            <a:r>
              <a:rPr lang="en-GB" b="1" i="0" dirty="0">
                <a:solidFill>
                  <a:srgbClr val="000000"/>
                </a:solidFill>
                <a:effectLst/>
                <a:latin typeface="YouTube Sans"/>
              </a:rPr>
              <a:t> il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YouTube Sans"/>
              </a:rPr>
              <a:t>pianeta</a:t>
            </a:r>
            <a:r>
              <a:rPr lang="en-GB" b="1" i="0" dirty="0">
                <a:solidFill>
                  <a:srgbClr val="000000"/>
                </a:solidFill>
                <a:effectLst/>
                <a:latin typeface="YouTube Sans"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YouTube Sans"/>
              </a:rPr>
              <a:t>bisogna</a:t>
            </a:r>
            <a:r>
              <a:rPr lang="en-GB" b="1" i="0" dirty="0">
                <a:solidFill>
                  <a:srgbClr val="000000"/>
                </a:solidFill>
                <a:effectLst/>
                <a:latin typeface="YouTube Sans"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YouTube Sans"/>
              </a:rPr>
              <a:t>piantare</a:t>
            </a:r>
            <a:r>
              <a:rPr lang="en-GB" b="1" i="0" dirty="0">
                <a:solidFill>
                  <a:srgbClr val="000000"/>
                </a:solidFill>
                <a:effectLst/>
                <a:latin typeface="YouTube Sans"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YouTube Sans"/>
              </a:rPr>
              <a:t>mille</a:t>
            </a:r>
            <a:r>
              <a:rPr lang="en-GB" b="1" i="0" dirty="0">
                <a:solidFill>
                  <a:srgbClr val="000000"/>
                </a:solidFill>
                <a:effectLst/>
                <a:latin typeface="YouTube Sans"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YouTube Sans"/>
              </a:rPr>
              <a:t>miliardi</a:t>
            </a:r>
            <a:r>
              <a:rPr lang="en-GB" b="1" i="0" dirty="0">
                <a:solidFill>
                  <a:srgbClr val="000000"/>
                </a:solidFill>
                <a:effectLst/>
                <a:latin typeface="YouTube Sans"/>
              </a:rPr>
              <a:t> di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YouTube Sans"/>
              </a:rPr>
              <a:t>alberi</a:t>
            </a:r>
            <a:r>
              <a:rPr lang="en-GB" b="1" i="0" dirty="0">
                <a:solidFill>
                  <a:srgbClr val="000000"/>
                </a:solidFill>
                <a:effectLst/>
                <a:latin typeface="YouTube Sans"/>
              </a:rPr>
              <a:t>."</a:t>
            </a:r>
          </a:p>
          <a:p>
            <a:pPr algn="l"/>
            <a:r>
              <a:rPr lang="en-GB" b="1" i="0" dirty="0">
                <a:solidFill>
                  <a:srgbClr val="0F0F0F"/>
                </a:solidFill>
                <a:effectLst/>
                <a:latin typeface="YouTube Sans"/>
                <a:hlinkClick r:id="rId3"/>
              </a:rPr>
              <a:t>https://www.youtube.com/watch?v=IA8LPI3dVpY</a:t>
            </a:r>
            <a:r>
              <a:rPr lang="en-GB" b="1" i="0" dirty="0">
                <a:solidFill>
                  <a:srgbClr val="0F0F0F"/>
                </a:solidFill>
                <a:effectLst/>
                <a:latin typeface="YouTube Sans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B1000E-8422-3202-3C49-47026E457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604" y="738004"/>
            <a:ext cx="7772400" cy="485775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FE06DC91-774B-7593-C9A8-27BE5B176D86}"/>
              </a:ext>
            </a:extLst>
          </p:cNvPr>
          <p:cNvSpPr txBox="1">
            <a:spLocks/>
          </p:cNvSpPr>
          <p:nvPr/>
        </p:nvSpPr>
        <p:spPr>
          <a:xfrm>
            <a:off x="0" y="10511"/>
            <a:ext cx="12192000" cy="50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UTE - I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cambiamento climatico 2023-24 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ezione 6 -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politiche necessarie alla transizione</a:t>
            </a:r>
            <a:endParaRPr lang="en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48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A1C2A-5853-AD42-99DC-27894B10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50" y="559398"/>
            <a:ext cx="1854170" cy="1842228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azioni al di fuori del sistema energetico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685A56-119B-8E47-A0D2-18F8E35E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Ranci UTE 2024 Lezione 6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5D9EAB-3619-EA44-9803-7E10FBC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5464"/>
            <a:ext cx="2743200" cy="365125"/>
          </a:xfrm>
        </p:spPr>
        <p:txBody>
          <a:bodyPr/>
          <a:lstStyle/>
          <a:p>
            <a:fld id="{E60FF247-3C48-874D-9B8A-60F8798163EF}" type="slidenum">
              <a:rPr lang="it-IT" smtClean="0"/>
              <a:t>11</a:t>
            </a:fld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970B6CE-E19E-8131-FE03-D4660D926151}"/>
              </a:ext>
            </a:extLst>
          </p:cNvPr>
          <p:cNvSpPr txBox="1">
            <a:spLocks/>
          </p:cNvSpPr>
          <p:nvPr/>
        </p:nvSpPr>
        <p:spPr>
          <a:xfrm>
            <a:off x="2995448" y="807450"/>
            <a:ext cx="8896101" cy="70892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Ridurre le emissioni di agricoltura e allevamenti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22D3D-ADC8-7E3A-2C45-9EFEF251D206}"/>
              </a:ext>
            </a:extLst>
          </p:cNvPr>
          <p:cNvSpPr txBox="1"/>
          <p:nvPr/>
        </p:nvSpPr>
        <p:spPr>
          <a:xfrm>
            <a:off x="5097518" y="3205655"/>
            <a:ext cx="128226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IT" sz="2000" dirty="0">
                <a:solidFill>
                  <a:schemeClr val="bg1"/>
                </a:solidFill>
              </a:rPr>
              <a:t>amazzonia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E5A9E-280A-B95F-601E-F942A2B59AF8}"/>
              </a:ext>
            </a:extLst>
          </p:cNvPr>
          <p:cNvSpPr txBox="1"/>
          <p:nvPr/>
        </p:nvSpPr>
        <p:spPr>
          <a:xfrm>
            <a:off x="3484181" y="4146331"/>
            <a:ext cx="83557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IT" sz="2000" dirty="0">
                <a:solidFill>
                  <a:schemeClr val="bg1"/>
                </a:solidFill>
              </a:rPr>
              <a:t>Congo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0A6006-E556-5650-5E19-957EA9EA9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708" y="1516371"/>
            <a:ext cx="6028245" cy="4936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20C1DB-7038-D72E-11C3-F1055AC33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0829"/>
            <a:ext cx="5962708" cy="4262522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BC71B486-CEC6-E1B3-BACC-242DDF098108}"/>
              </a:ext>
            </a:extLst>
          </p:cNvPr>
          <p:cNvSpPr txBox="1">
            <a:spLocks/>
          </p:cNvSpPr>
          <p:nvPr/>
        </p:nvSpPr>
        <p:spPr>
          <a:xfrm>
            <a:off x="0" y="10511"/>
            <a:ext cx="12192000" cy="50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UTE - I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cambiamento climatico 2023-24 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ezione 6 -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politiche necessarie alla transizione</a:t>
            </a:r>
            <a:endParaRPr lang="en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37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A1C2A-5853-AD42-99DC-27894B10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81" y="585686"/>
            <a:ext cx="11679241" cy="895133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Intercettare la CO2 in uscita da impianti con combustione</a:t>
            </a:r>
            <a:br>
              <a:rPr lang="it-IT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Catturare la CO2 dall’atmosfera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685A56-119B-8E47-A0D2-18F8E35E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Ranci UTE 2024 Lezione 6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5D9EAB-3619-EA44-9803-7E10FBC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5464"/>
            <a:ext cx="2743200" cy="365125"/>
          </a:xfrm>
        </p:spPr>
        <p:txBody>
          <a:bodyPr/>
          <a:lstStyle/>
          <a:p>
            <a:fld id="{E60FF247-3C48-874D-9B8A-60F8798163EF}" type="slidenum">
              <a:rPr lang="it-IT" smtClean="0"/>
              <a:t>12</a:t>
            </a:fld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970B6CE-E19E-8131-FE03-D4660D926151}"/>
              </a:ext>
            </a:extLst>
          </p:cNvPr>
          <p:cNvSpPr txBox="1">
            <a:spLocks/>
          </p:cNvSpPr>
          <p:nvPr/>
        </p:nvSpPr>
        <p:spPr>
          <a:xfrm>
            <a:off x="8226973" y="2039152"/>
            <a:ext cx="3738149" cy="340520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i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Potrà dare un contributo</a:t>
            </a:r>
          </a:p>
          <a:p>
            <a:r>
              <a:rPr lang="it-IT" sz="2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limitato</a:t>
            </a:r>
          </a:p>
          <a:p>
            <a:endParaRPr lang="it-IT" sz="2800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Costoso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2C695C-6CAA-3810-704B-A2AB4F618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0938"/>
            <a:ext cx="8153400" cy="4561635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38B157C6-EEA9-64D9-9E09-AD78E002BB3D}"/>
              </a:ext>
            </a:extLst>
          </p:cNvPr>
          <p:cNvSpPr txBox="1">
            <a:spLocks/>
          </p:cNvSpPr>
          <p:nvPr/>
        </p:nvSpPr>
        <p:spPr>
          <a:xfrm>
            <a:off x="0" y="10511"/>
            <a:ext cx="12192000" cy="50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UTE - I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cambiamento climatico 2023-24 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ezione 6 -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politiche necessarie alla transizione</a:t>
            </a:r>
            <a:endParaRPr lang="en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18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9675A5-0D50-5B48-AF9A-97805247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Ranci UTE 2024 Lezione 6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18048B-ED6F-704D-B32B-E47DC6DC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D543-0E47-9D48-97B0-A2FD044515C8}" type="slidenum">
              <a:rPr lang="it-IT" smtClean="0"/>
              <a:t>2</a:t>
            </a:fld>
            <a:endParaRPr lang="it-IT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8F8E7B-B5C7-502C-C565-A04BA39BF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9357" y="1775168"/>
            <a:ext cx="5071243" cy="3203448"/>
          </a:xfr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anchor="ctr">
            <a:normAutofit/>
          </a:bodyPr>
          <a:lstStyle/>
          <a:p>
            <a:r>
              <a:rPr lang="it-IT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Mitigazione </a:t>
            </a:r>
            <a:br>
              <a:rPr lang="it-IT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it-IT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it-IT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Adattamento </a:t>
            </a:r>
            <a:endParaRPr lang="en-IT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D11539-4960-F643-087C-8E78907BE646}"/>
              </a:ext>
            </a:extLst>
          </p:cNvPr>
          <p:cNvSpPr txBox="1"/>
          <p:nvPr/>
        </p:nvSpPr>
        <p:spPr>
          <a:xfrm>
            <a:off x="10319061" y="3920417"/>
            <a:ext cx="1209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</a:t>
            </a:r>
            <a:r>
              <a:rPr lang="en-IT" sz="2000" dirty="0">
                <a:solidFill>
                  <a:schemeClr val="bg1"/>
                </a:solidFill>
              </a:rPr>
              <a:t>arbone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BDA1B-B9AC-8332-1ED3-75F63A016377}"/>
              </a:ext>
            </a:extLst>
          </p:cNvPr>
          <p:cNvSpPr txBox="1"/>
          <p:nvPr/>
        </p:nvSpPr>
        <p:spPr>
          <a:xfrm>
            <a:off x="9908174" y="5026350"/>
            <a:ext cx="722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g</a:t>
            </a:r>
            <a:r>
              <a:rPr lang="en-IT" sz="2000" dirty="0">
                <a:solidFill>
                  <a:schemeClr val="bg1"/>
                </a:solidFill>
              </a:rPr>
              <a:t>as</a:t>
            </a:r>
            <a:r>
              <a:rPr lang="en-IT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420028-078C-B49C-8F82-483C6B877B63}"/>
              </a:ext>
            </a:extLst>
          </p:cNvPr>
          <p:cNvSpPr txBox="1"/>
          <p:nvPr/>
        </p:nvSpPr>
        <p:spPr>
          <a:xfrm>
            <a:off x="5491161" y="4978616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IT" dirty="0">
                <a:solidFill>
                  <a:schemeClr val="bg1"/>
                </a:solidFill>
              </a:rPr>
              <a:t>arbone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21C16-B56B-252D-ADCA-4DC8AD6DE948}"/>
              </a:ext>
            </a:extLst>
          </p:cNvPr>
          <p:cNvSpPr txBox="1"/>
          <p:nvPr/>
        </p:nvSpPr>
        <p:spPr>
          <a:xfrm>
            <a:off x="6095998" y="3043166"/>
            <a:ext cx="72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</a:t>
            </a:r>
            <a:r>
              <a:rPr lang="en-IT" dirty="0">
                <a:solidFill>
                  <a:schemeClr val="bg1"/>
                </a:solidFill>
              </a:rPr>
              <a:t>as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6D7B50-3889-4701-D5AE-AAEC8C4BF226}"/>
              </a:ext>
            </a:extLst>
          </p:cNvPr>
          <p:cNvSpPr txBox="1"/>
          <p:nvPr/>
        </p:nvSpPr>
        <p:spPr>
          <a:xfrm>
            <a:off x="8375622" y="4000745"/>
            <a:ext cx="109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dirty="0">
                <a:solidFill>
                  <a:schemeClr val="bg1"/>
                </a:solidFill>
              </a:rPr>
              <a:t>nucleare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2B63F17B-9F10-750B-AB5B-5A33B85CB9B7}"/>
              </a:ext>
            </a:extLst>
          </p:cNvPr>
          <p:cNvSpPr txBox="1">
            <a:spLocks/>
          </p:cNvSpPr>
          <p:nvPr/>
        </p:nvSpPr>
        <p:spPr>
          <a:xfrm>
            <a:off x="0" y="10511"/>
            <a:ext cx="12192000" cy="50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UTE - I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cambiamento climatico 2023-24 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ezione 6 -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politiche necessarie alla transizione</a:t>
            </a:r>
            <a:endParaRPr lang="en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52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ld electricity generation by source 2022 | Statista">
            <a:extLst>
              <a:ext uri="{FF2B5EF4-FFF2-40B4-BE49-F238E27FC236}">
                <a16:creationId xmlns:a16="http://schemas.microsoft.com/office/drawing/2014/main" id="{98736654-33FD-D3FC-D12C-24E5C023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015" y="2661044"/>
            <a:ext cx="5320370" cy="38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9675A5-0D50-5B48-AF9A-97805247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Ranci UTE 2024 Lezione 6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18048B-ED6F-704D-B32B-E47DC6DC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D543-0E47-9D48-97B0-A2FD044515C8}" type="slidenum">
              <a:rPr lang="it-IT" smtClean="0"/>
              <a:t>3</a:t>
            </a:fld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B67A9-DE73-5992-5D9C-5DE527565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46515"/>
            <a:ext cx="7772400" cy="54864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D8F8E7B-B5C7-502C-C565-A04BA39BF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0363" y="877214"/>
            <a:ext cx="4761186" cy="930566"/>
          </a:xfr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anchor="ctr">
            <a:normAutofit fontScale="90000"/>
          </a:bodyPr>
          <a:lstStyle/>
          <a:p>
            <a:r>
              <a:rPr lang="it-IT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L’elettrificazione percorso obbligato</a:t>
            </a:r>
            <a:endParaRPr lang="en-IT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D11539-4960-F643-087C-8E78907BE646}"/>
              </a:ext>
            </a:extLst>
          </p:cNvPr>
          <p:cNvSpPr txBox="1"/>
          <p:nvPr/>
        </p:nvSpPr>
        <p:spPr>
          <a:xfrm>
            <a:off x="10319061" y="3920417"/>
            <a:ext cx="1209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</a:t>
            </a:r>
            <a:r>
              <a:rPr lang="en-IT" sz="2000" dirty="0">
                <a:solidFill>
                  <a:schemeClr val="bg1"/>
                </a:solidFill>
              </a:rPr>
              <a:t>arbone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BDA1B-B9AC-8332-1ED3-75F63A016377}"/>
              </a:ext>
            </a:extLst>
          </p:cNvPr>
          <p:cNvSpPr txBox="1"/>
          <p:nvPr/>
        </p:nvSpPr>
        <p:spPr>
          <a:xfrm>
            <a:off x="9908174" y="5026350"/>
            <a:ext cx="722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g</a:t>
            </a:r>
            <a:r>
              <a:rPr lang="en-IT" sz="2000" dirty="0">
                <a:solidFill>
                  <a:schemeClr val="bg1"/>
                </a:solidFill>
              </a:rPr>
              <a:t>as</a:t>
            </a:r>
            <a:r>
              <a:rPr lang="en-IT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420028-078C-B49C-8F82-483C6B877B63}"/>
              </a:ext>
            </a:extLst>
          </p:cNvPr>
          <p:cNvSpPr txBox="1"/>
          <p:nvPr/>
        </p:nvSpPr>
        <p:spPr>
          <a:xfrm>
            <a:off x="5491161" y="4978616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IT" dirty="0">
                <a:solidFill>
                  <a:schemeClr val="bg1"/>
                </a:solidFill>
              </a:rPr>
              <a:t>arbone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A46BF8-6F71-B319-2482-794E62B6D8E0}"/>
              </a:ext>
            </a:extLst>
          </p:cNvPr>
          <p:cNvSpPr txBox="1"/>
          <p:nvPr/>
        </p:nvSpPr>
        <p:spPr>
          <a:xfrm>
            <a:off x="5699234" y="4105083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petrolio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21C16-B56B-252D-ADCA-4DC8AD6DE948}"/>
              </a:ext>
            </a:extLst>
          </p:cNvPr>
          <p:cNvSpPr txBox="1"/>
          <p:nvPr/>
        </p:nvSpPr>
        <p:spPr>
          <a:xfrm>
            <a:off x="6095998" y="3043166"/>
            <a:ext cx="72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</a:t>
            </a:r>
            <a:r>
              <a:rPr lang="en-IT" dirty="0">
                <a:solidFill>
                  <a:schemeClr val="bg1"/>
                </a:solidFill>
              </a:rPr>
              <a:t>as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478960-50CB-D315-7A6F-8B044C8D892C}"/>
              </a:ext>
            </a:extLst>
          </p:cNvPr>
          <p:cNvSpPr txBox="1"/>
          <p:nvPr/>
        </p:nvSpPr>
        <p:spPr>
          <a:xfrm>
            <a:off x="8811026" y="4620656"/>
            <a:ext cx="66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b="1" dirty="0"/>
              <a:t>idro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6D7B50-3889-4701-D5AE-AAEC8C4BF226}"/>
              </a:ext>
            </a:extLst>
          </p:cNvPr>
          <p:cNvSpPr txBox="1"/>
          <p:nvPr/>
        </p:nvSpPr>
        <p:spPr>
          <a:xfrm>
            <a:off x="8375622" y="4000745"/>
            <a:ext cx="109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dirty="0">
                <a:solidFill>
                  <a:schemeClr val="bg1"/>
                </a:solidFill>
              </a:rPr>
              <a:t>nucleare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B952F6-50EB-90A2-E324-6B5EE3247754}"/>
              </a:ext>
            </a:extLst>
          </p:cNvPr>
          <p:cNvSpPr txBox="1"/>
          <p:nvPr/>
        </p:nvSpPr>
        <p:spPr>
          <a:xfrm>
            <a:off x="8662628" y="3372356"/>
            <a:ext cx="88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b="1" dirty="0"/>
              <a:t>eolico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F5D765-E102-3F7F-9BD0-19C2A4EEEEEB}"/>
              </a:ext>
            </a:extLst>
          </p:cNvPr>
          <p:cNvSpPr txBox="1"/>
          <p:nvPr/>
        </p:nvSpPr>
        <p:spPr>
          <a:xfrm>
            <a:off x="8545979" y="2872747"/>
            <a:ext cx="92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</a:t>
            </a:r>
            <a:r>
              <a:rPr lang="en-IT" sz="2000" b="1" dirty="0"/>
              <a:t>olare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6520D4-2ED2-A15A-47C5-BF32CFE9F6AA}"/>
              </a:ext>
            </a:extLst>
          </p:cNvPr>
          <p:cNvSpPr txBox="1"/>
          <p:nvPr/>
        </p:nvSpPr>
        <p:spPr>
          <a:xfrm>
            <a:off x="8924196" y="2258482"/>
            <a:ext cx="319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/>
              <a:t>generazione elettrica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088EE-AE18-AACC-8F48-B2EBEEA02DD0}"/>
              </a:ext>
            </a:extLst>
          </p:cNvPr>
          <p:cNvSpPr txBox="1"/>
          <p:nvPr/>
        </p:nvSpPr>
        <p:spPr>
          <a:xfrm>
            <a:off x="1281482" y="2454904"/>
            <a:ext cx="5041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</a:t>
            </a:r>
            <a:r>
              <a:rPr lang="en-IT" sz="2400" b="1" dirty="0"/>
              <a:t>onsumo totale di energia nel mondo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2B63F17B-9F10-750B-AB5B-5A33B85CB9B7}"/>
              </a:ext>
            </a:extLst>
          </p:cNvPr>
          <p:cNvSpPr txBox="1">
            <a:spLocks/>
          </p:cNvSpPr>
          <p:nvPr/>
        </p:nvSpPr>
        <p:spPr>
          <a:xfrm>
            <a:off x="0" y="10511"/>
            <a:ext cx="12192000" cy="50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UTE - I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cambiamento climatico 2023-24 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ezione 6 -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politiche necessarie alla transizione</a:t>
            </a:r>
            <a:endParaRPr lang="en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09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685A56-119B-8E47-A0D2-18F8E35E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5049"/>
            <a:ext cx="4114800" cy="365125"/>
          </a:xfrm>
        </p:spPr>
        <p:txBody>
          <a:bodyPr/>
          <a:lstStyle/>
          <a:p>
            <a:r>
              <a:rPr lang="it-IT"/>
              <a:t>Ranci UTE 2024 Lezione 6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5D9EAB-3619-EA44-9803-7E10FBC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5464"/>
            <a:ext cx="2743200" cy="365125"/>
          </a:xfrm>
        </p:spPr>
        <p:txBody>
          <a:bodyPr/>
          <a:lstStyle/>
          <a:p>
            <a:fld id="{E60FF247-3C48-874D-9B8A-60F8798163EF}" type="slidenum">
              <a:rPr lang="it-IT" smtClean="0"/>
              <a:t>4</a:t>
            </a:fld>
            <a:endParaRPr lang="it-I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DF747D-C3F7-B0BA-E1F8-E0550739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11" y="1081118"/>
            <a:ext cx="4336353" cy="8935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5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Occorre rinunciare alla crescita? </a:t>
            </a:r>
          </a:p>
          <a:p>
            <a:pPr marL="0" indent="0">
              <a:buNone/>
            </a:pPr>
            <a:r>
              <a:rPr lang="it-IT" sz="25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no, se la crescita si smaterializza</a:t>
            </a:r>
          </a:p>
          <a:p>
            <a:pPr marL="683895" lvl="1"/>
            <a:endParaRPr lang="it-IT" sz="2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3895" lvl="1"/>
            <a:endParaRPr lang="it-IT" sz="2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3895" lvl="1"/>
            <a:endParaRPr lang="it-IT" sz="2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3895" lvl="1"/>
            <a:endParaRPr lang="it-IT" sz="2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3895" lvl="1"/>
            <a:endParaRPr lang="it-IT" sz="2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3895" lvl="1"/>
            <a:endParaRPr lang="it-IT" sz="2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/>
            <a:endParaRPr lang="it-IT" sz="32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93A5A-335E-399D-E4E8-E8831A1FFB58}"/>
              </a:ext>
            </a:extLst>
          </p:cNvPr>
          <p:cNvSpPr txBox="1"/>
          <p:nvPr/>
        </p:nvSpPr>
        <p:spPr>
          <a:xfrm>
            <a:off x="6369977" y="1081118"/>
            <a:ext cx="536311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3895" lvl="1"/>
            <a:r>
              <a:rPr lang="it-IT" sz="23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aumento del benessere </a:t>
            </a:r>
          </a:p>
          <a:p>
            <a:pPr marL="683895" lvl="1"/>
            <a:r>
              <a:rPr lang="it-IT" sz="23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richiede aumento del prodotto</a:t>
            </a:r>
            <a:endParaRPr lang="it-IT" sz="23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A8EA7C-C22F-2D75-A85D-93B9BE055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2" y="2076654"/>
            <a:ext cx="4857750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B74DC8-7299-A2A4-CB4A-A285F53CACBB}"/>
              </a:ext>
            </a:extLst>
          </p:cNvPr>
          <p:cNvSpPr txBox="1"/>
          <p:nvPr/>
        </p:nvSpPr>
        <p:spPr>
          <a:xfrm>
            <a:off x="3086100" y="3028950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servizi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4F0E4-2B6C-566F-32EC-DDAF40004298}"/>
              </a:ext>
            </a:extLst>
          </p:cNvPr>
          <p:cNvSpPr txBox="1"/>
          <p:nvPr/>
        </p:nvSpPr>
        <p:spPr>
          <a:xfrm>
            <a:off x="3086100" y="4165912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</a:t>
            </a:r>
            <a:r>
              <a:rPr lang="en-IT" dirty="0">
                <a:solidFill>
                  <a:schemeClr val="bg1"/>
                </a:solidFill>
              </a:rPr>
              <a:t>ndustria manifatturiera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C38D6F-7282-9588-EFB6-63139B2B31EF}"/>
              </a:ext>
            </a:extLst>
          </p:cNvPr>
          <p:cNvSpPr txBox="1"/>
          <p:nvPr/>
        </p:nvSpPr>
        <p:spPr>
          <a:xfrm>
            <a:off x="1371600" y="4507210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agricoltura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0EC5B1-2745-ABF6-B9FC-67641E34714C}"/>
              </a:ext>
            </a:extLst>
          </p:cNvPr>
          <p:cNvSpPr txBox="1"/>
          <p:nvPr/>
        </p:nvSpPr>
        <p:spPr>
          <a:xfrm>
            <a:off x="965112" y="2126751"/>
            <a:ext cx="4254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USA 1830-2015</a:t>
            </a:r>
          </a:p>
        </p:txBody>
      </p:sp>
      <p:pic>
        <p:nvPicPr>
          <p:cNvPr id="1026" name="Picture 2" descr="scarica il Rapporto Bes;">
            <a:extLst>
              <a:ext uri="{FF2B5EF4-FFF2-40B4-BE49-F238E27FC236}">
                <a16:creationId xmlns:a16="http://schemas.microsoft.com/office/drawing/2014/main" id="{02FAFCCB-622A-15D0-F4CF-91D15976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82" y="1840287"/>
            <a:ext cx="2926300" cy="39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46DF3BE-C770-D3B1-8BBD-A430EAA26C60}"/>
              </a:ext>
            </a:extLst>
          </p:cNvPr>
          <p:cNvSpPr txBox="1">
            <a:spLocks/>
          </p:cNvSpPr>
          <p:nvPr/>
        </p:nvSpPr>
        <p:spPr>
          <a:xfrm>
            <a:off x="0" y="10511"/>
            <a:ext cx="12192000" cy="50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UTE - I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cambiamento climatico 2023-24 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ezione 6 -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politiche necessarie alla transizione</a:t>
            </a:r>
            <a:endParaRPr lang="en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BD12D-F791-4A2D-FA4F-6A12DE480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29A8E-EC5B-404D-3F21-080E1C9D9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803" y="516749"/>
            <a:ext cx="10515600" cy="742913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IT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iduzione delle emissioni 2010-2050</a:t>
            </a:r>
            <a:endParaRPr lang="en-IT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CF5F2-882D-C7EB-1322-FF39D9269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430F8-C17A-BF7E-11C9-93246A6C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5</a:t>
            </a:fld>
            <a:endParaRPr lang="en-IT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B76E04E-3177-A43A-50B7-FE75113D6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803" y="1253331"/>
            <a:ext cx="10490393" cy="510301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3EFA5A-3EF4-63D2-E0FF-36988A5BEA9B}"/>
              </a:ext>
            </a:extLst>
          </p:cNvPr>
          <p:cNvSpPr txBox="1"/>
          <p:nvPr/>
        </p:nvSpPr>
        <p:spPr>
          <a:xfrm>
            <a:off x="3049793" y="3247023"/>
            <a:ext cx="609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- I</a:t>
            </a:r>
            <a:r>
              <a:rPr lang="en-IT" sz="1800" b="1" dirty="0"/>
              <a:t>l cambiamento climatico – </a:t>
            </a:r>
            <a:endParaRPr lang="en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04EB36-5F8D-CAD0-32D9-5C3DD02F682C}"/>
              </a:ext>
            </a:extLst>
          </p:cNvPr>
          <p:cNvSpPr txBox="1"/>
          <p:nvPr/>
        </p:nvSpPr>
        <p:spPr>
          <a:xfrm>
            <a:off x="3049793" y="3247023"/>
            <a:ext cx="609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- I</a:t>
            </a:r>
            <a:r>
              <a:rPr lang="en-IT" sz="1800" b="1" dirty="0"/>
              <a:t>l cambiamento climatico – </a:t>
            </a:r>
            <a:endParaRPr lang="en-IT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D43A16D-EDD1-628E-1F67-0DD7851CF936}"/>
              </a:ext>
            </a:extLst>
          </p:cNvPr>
          <p:cNvSpPr txBox="1">
            <a:spLocks/>
          </p:cNvSpPr>
          <p:nvPr/>
        </p:nvSpPr>
        <p:spPr>
          <a:xfrm>
            <a:off x="0" y="10511"/>
            <a:ext cx="12192000" cy="50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UTE - I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cambiamento climatico 2023-24 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ezione 6 -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politiche necessarie alla transizione</a:t>
            </a:r>
            <a:endParaRPr lang="en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38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A1C2A-5853-AD42-99DC-27894B10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8" y="632456"/>
            <a:ext cx="11602191" cy="643712"/>
          </a:xfrm>
          <a:ln w="28575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2400" b="1" dirty="0">
                <a:latin typeface="+mn-lt"/>
                <a:cs typeface="Times New Roman" panose="02020603050405020304" pitchFamily="18" charset="0"/>
              </a:rPr>
              <a:t>le fonti rinnovabili nel mondo: svolta col millennio</a:t>
            </a:r>
            <a:endParaRPr lang="it-IT" sz="2400" b="1" dirty="0">
              <a:solidFill>
                <a:srgbClr val="0D0D0D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685A56-119B-8E47-A0D2-18F8E35E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Ranci UTE 2024 Lezione 6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5D9EAB-3619-EA44-9803-7E10FBC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5464"/>
            <a:ext cx="2743200" cy="365125"/>
          </a:xfrm>
        </p:spPr>
        <p:txBody>
          <a:bodyPr/>
          <a:lstStyle/>
          <a:p>
            <a:fld id="{E60FF247-3C48-874D-9B8A-60F8798163EF}" type="slidenum">
              <a:rPr lang="it-IT" smtClean="0"/>
              <a:t>6</a:t>
            </a:fld>
            <a:endParaRPr lang="it-IT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96C2A2FF-6643-C8E1-2080-9901137A6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55" y="1439388"/>
            <a:ext cx="5473148" cy="5099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0FF75-F9E1-4EC3-8578-28BC5CA428F6}"/>
              </a:ext>
            </a:extLst>
          </p:cNvPr>
          <p:cNvSpPr txBox="1"/>
          <p:nvPr/>
        </p:nvSpPr>
        <p:spPr>
          <a:xfrm>
            <a:off x="5290788" y="347148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Idroelettricità: c</a:t>
            </a:r>
            <a:r>
              <a:rPr lang="it-IT" sz="2400" dirty="0"/>
              <a:t>adute d’acqua o acqua fluente,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Bacini e pompaggi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F127D-814A-2A34-1365-A2A7E50F056B}"/>
              </a:ext>
            </a:extLst>
          </p:cNvPr>
          <p:cNvSpPr txBox="1"/>
          <p:nvPr/>
        </p:nvSpPr>
        <p:spPr>
          <a:xfrm>
            <a:off x="5290788" y="2675936"/>
            <a:ext cx="6504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Eolica: </a:t>
            </a:r>
            <a:r>
              <a:rPr lang="it-IT" sz="2400" dirty="0"/>
              <a:t>Parchi, piattaforme in mare (offshore), alta quota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AEE1FA-60DA-C109-9BF9-2B6FC8E83387}"/>
              </a:ext>
            </a:extLst>
          </p:cNvPr>
          <p:cNvSpPr txBox="1"/>
          <p:nvPr/>
        </p:nvSpPr>
        <p:spPr>
          <a:xfrm>
            <a:off x="5830018" y="1290941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	Solare: </a:t>
            </a:r>
            <a:r>
              <a:rPr lang="it-IT" sz="2400" dirty="0"/>
              <a:t>Fotovoltaico: evoluzione delle 	celle, parchi o pannelli sparsi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/>
              <a:t>Termodinamico per elettricità (recupero del calore)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/>
              <a:t>Produzione di calore (pannelli termici)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0C1E9B09-12E1-13AB-092B-6ADB1D321A15}"/>
              </a:ext>
            </a:extLst>
          </p:cNvPr>
          <p:cNvSpPr txBox="1">
            <a:spLocks/>
          </p:cNvSpPr>
          <p:nvPr/>
        </p:nvSpPr>
        <p:spPr>
          <a:xfrm>
            <a:off x="0" y="10511"/>
            <a:ext cx="12192000" cy="50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UTE - I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cambiamento climatico 2023-24 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ezione 6 -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politiche necessarie alla transizione</a:t>
            </a:r>
            <a:endParaRPr lang="en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BF2D-4E47-5C63-899F-9CD0CB9A620A}"/>
              </a:ext>
            </a:extLst>
          </p:cNvPr>
          <p:cNvSpPr txBox="1"/>
          <p:nvPr/>
        </p:nvSpPr>
        <p:spPr>
          <a:xfrm>
            <a:off x="5290788" y="4269632"/>
            <a:ext cx="609958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Biomasse: c</a:t>
            </a:r>
            <a:r>
              <a:rPr lang="it-IT" sz="2400" dirty="0"/>
              <a:t>ombustione per calore, elettricità, cogenerazione e teleriscaldamento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/>
              <a:t>Trasformazione in etanolo, biogas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Geotermia: </a:t>
            </a:r>
            <a:r>
              <a:rPr lang="it-IT" sz="2400" dirty="0"/>
              <a:t>calore, elettricità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Moto ondoso, maree e correnti marine</a:t>
            </a:r>
          </a:p>
        </p:txBody>
      </p:sp>
    </p:spTree>
    <p:extLst>
      <p:ext uri="{BB962C8B-B14F-4D97-AF65-F5344CB8AC3E}">
        <p14:creationId xmlns:p14="http://schemas.microsoft.com/office/powerpoint/2010/main" val="961139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A1C2A-5853-AD42-99DC-27894B10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8" y="632456"/>
            <a:ext cx="11602191" cy="643712"/>
          </a:xfrm>
          <a:ln w="28575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nuove rinnovabili (eolico e solare) sono intermittenti </a:t>
            </a:r>
            <a:endParaRPr lang="it-IT" sz="2400" b="1" dirty="0">
              <a:solidFill>
                <a:srgbClr val="0D0D0D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685A56-119B-8E47-A0D2-18F8E35E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Ranci UTE 2024 Lezione 6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5D9EAB-3619-EA44-9803-7E10FBC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5464"/>
            <a:ext cx="2743200" cy="365125"/>
          </a:xfrm>
        </p:spPr>
        <p:txBody>
          <a:bodyPr/>
          <a:lstStyle/>
          <a:p>
            <a:fld id="{E60FF247-3C48-874D-9B8A-60F8798163EF}" type="slidenum">
              <a:rPr lang="it-IT" smtClean="0"/>
              <a:t>7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053ACA6-531C-BE49-B096-70C86B88D382}"/>
              </a:ext>
            </a:extLst>
          </p:cNvPr>
          <p:cNvSpPr/>
          <p:nvPr/>
        </p:nvSpPr>
        <p:spPr>
          <a:xfrm>
            <a:off x="1003398" y="1659285"/>
            <a:ext cx="101852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Situazione nuova: non abbiamo precedenti di sistemi elettrici dominati dalle fonti intermittenti</a:t>
            </a:r>
            <a:endParaRPr lang="it-IT" sz="3200" dirty="0"/>
          </a:p>
          <a:p>
            <a:pPr>
              <a:spcAft>
                <a:spcPts val="1200"/>
              </a:spcAft>
            </a:pPr>
            <a:r>
              <a:rPr lang="it-IT" sz="3200" dirty="0"/>
              <a:t>Rimedi :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it-IT" sz="3200" dirty="0"/>
              <a:t>Accumuli locali (pompaggi idro, batterie, o altro)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it-IT" sz="3200" dirty="0"/>
              <a:t>Grandi aree facilitano compensazioni ➞ reti adeguate</a:t>
            </a:r>
          </a:p>
          <a:p>
            <a:pPr lvl="0"/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65.900+ Rete Elettrica Foto stock, immagini e fotografie ...">
            <a:extLst>
              <a:ext uri="{FF2B5EF4-FFF2-40B4-BE49-F238E27FC236}">
                <a16:creationId xmlns:a16="http://schemas.microsoft.com/office/drawing/2014/main" id="{79C533AE-88E3-CA61-299B-7C00A8DC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804769"/>
            <a:ext cx="2157248" cy="143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BEF3E1-BD6A-AC1A-8785-6D408B86A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3398" y="4783364"/>
            <a:ext cx="1940911" cy="145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thium Battery Smart 12,8V &amp; 25,6V - Victron Energy">
            <a:extLst>
              <a:ext uri="{FF2B5EF4-FFF2-40B4-BE49-F238E27FC236}">
                <a16:creationId xmlns:a16="http://schemas.microsoft.com/office/drawing/2014/main" id="{687999C0-82D7-80A7-4D7C-B98F23ABA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81" y="4883537"/>
            <a:ext cx="1800395" cy="135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DE4D9C06-4B6E-8E12-BC2B-5A5B7C3565AC}"/>
              </a:ext>
            </a:extLst>
          </p:cNvPr>
          <p:cNvSpPr txBox="1">
            <a:spLocks/>
          </p:cNvSpPr>
          <p:nvPr/>
        </p:nvSpPr>
        <p:spPr>
          <a:xfrm>
            <a:off x="0" y="10511"/>
            <a:ext cx="12192000" cy="50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UTE - I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cambiamento climatico 2023-24 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ezione 6 -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politiche necessarie alla transizione</a:t>
            </a:r>
            <a:endParaRPr lang="en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72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6F90-AA0A-FF5F-FAFB-975A3537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719" y="680975"/>
            <a:ext cx="9596562" cy="501650"/>
          </a:xfrm>
          <a:ln w="127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’idrogeno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37A99-DC0A-BF10-4E8E-3B11869AF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325" y="2349244"/>
            <a:ext cx="7971758" cy="3572260"/>
          </a:xfrm>
          <a:ln w="190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202124"/>
                </a:solidFill>
                <a:latin typeface="Google Sans"/>
              </a:rPr>
              <a:t>domani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: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grandi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quantità</a:t>
            </a:r>
            <a:r>
              <a:rPr lang="en-GB" b="1" dirty="0">
                <a:solidFill>
                  <a:srgbClr val="202124"/>
                </a:solidFill>
                <a:latin typeface="Google Sans"/>
              </a:rPr>
              <a:t> </a:t>
            </a:r>
          </a:p>
          <a:p>
            <a:r>
              <a:rPr lang="en-GB" dirty="0" err="1">
                <a:solidFill>
                  <a:srgbClr val="202124"/>
                </a:solidFill>
                <a:latin typeface="Google Sans"/>
              </a:rPr>
              <a:t>dovrà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essere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prodotto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da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fonti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rgbClr val="202124"/>
                </a:solidFill>
                <a:latin typeface="Google Sans"/>
              </a:rPr>
              <a:t>  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rinnovabili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via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elettricità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(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elettrolisi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)</a:t>
            </a:r>
          </a:p>
          <a:p>
            <a:r>
              <a:rPr lang="en-GB" dirty="0" err="1">
                <a:solidFill>
                  <a:srgbClr val="202124"/>
                </a:solidFill>
                <a:latin typeface="Google Sans"/>
              </a:rPr>
              <a:t>potrà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essere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usato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per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alimentare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veicoli</a:t>
            </a:r>
            <a:endParaRPr lang="en-GB" dirty="0">
              <a:solidFill>
                <a:srgbClr val="202124"/>
              </a:solidFill>
              <a:latin typeface="Google Sans"/>
            </a:endParaRPr>
          </a:p>
          <a:p>
            <a:r>
              <a:rPr lang="en-GB" dirty="0">
                <a:solidFill>
                  <a:srgbClr val="202124"/>
                </a:solidFill>
                <a:latin typeface="Google Sans"/>
              </a:rPr>
              <a:t>per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produrre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acciaio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e in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altri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settori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dove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è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difficile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sostituire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i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fossili</a:t>
            </a:r>
            <a:endParaRPr lang="en-GB" dirty="0">
              <a:solidFill>
                <a:srgbClr val="202124"/>
              </a:solidFill>
              <a:latin typeface="Google Sans"/>
            </a:endParaRPr>
          </a:p>
          <a:p>
            <a:r>
              <a:rPr lang="en-GB" dirty="0" err="1">
                <a:solidFill>
                  <a:srgbClr val="202124"/>
                </a:solidFill>
                <a:latin typeface="Google Sans"/>
              </a:rPr>
              <a:t>potrà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essere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trasportato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nei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vecchi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dirty="0" err="1">
                <a:solidFill>
                  <a:srgbClr val="202124"/>
                </a:solidFill>
                <a:latin typeface="Google Sans"/>
              </a:rPr>
              <a:t>gasdotti</a:t>
            </a:r>
            <a:endParaRPr lang="en-GB" dirty="0">
              <a:solidFill>
                <a:srgbClr val="202124"/>
              </a:solidFill>
              <a:latin typeface="Google Sans"/>
            </a:endParaRPr>
          </a:p>
          <a:p>
            <a:endParaRPr lang="en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4F2A4-B137-B727-1E7B-945BDFE7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Ranci UTE 2024 Lezione 6</a:t>
            </a:r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145AC-02E7-3121-28AD-BAD4834D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4D0-45B6-A944-9890-799876438BA3}" type="slidenum">
              <a:rPr lang="en-IT" smtClean="0"/>
              <a:t>8</a:t>
            </a:fld>
            <a:endParaRPr lang="en-IT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28C95412-AAE9-B551-E4BA-7452F5120D7E}"/>
              </a:ext>
            </a:extLst>
          </p:cNvPr>
          <p:cNvSpPr txBox="1">
            <a:spLocks/>
          </p:cNvSpPr>
          <p:nvPr/>
        </p:nvSpPr>
        <p:spPr>
          <a:xfrm>
            <a:off x="0" y="10511"/>
            <a:ext cx="12192000" cy="50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UTE - I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cambiamento climatico 2023-24 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ezione 6 -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politiche necessarie alla transizione</a:t>
            </a:r>
            <a:endParaRPr lang="en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Things You Didn't Know About Offshore Wind Energy ...">
            <a:extLst>
              <a:ext uri="{FF2B5EF4-FFF2-40B4-BE49-F238E27FC236}">
                <a16:creationId xmlns:a16="http://schemas.microsoft.com/office/drawing/2014/main" id="{B694EE14-6E9D-71A6-19B1-AE9CABC0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21" y="1424481"/>
            <a:ext cx="2390662" cy="178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E761C3-4CB0-958E-07E5-6F45849B49D1}"/>
              </a:ext>
            </a:extLst>
          </p:cNvPr>
          <p:cNvSpPr txBox="1"/>
          <p:nvPr/>
        </p:nvSpPr>
        <p:spPr>
          <a:xfrm>
            <a:off x="206567" y="1424481"/>
            <a:ext cx="3378370" cy="267765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2400" b="1" dirty="0"/>
              <a:t>o</a:t>
            </a:r>
            <a:r>
              <a:rPr lang="en-IT" sz="2400" b="1" dirty="0"/>
              <a:t>ggi</a:t>
            </a:r>
            <a:r>
              <a:rPr lang="en-IT" sz="2400" dirty="0"/>
              <a:t>: piccole quantità</a:t>
            </a:r>
            <a:endParaRPr lang="en-IT" sz="2400" b="1" dirty="0"/>
          </a:p>
          <a:p>
            <a:r>
              <a:rPr lang="en-IT" sz="2400" dirty="0"/>
              <a:t>è prodotto da metano</a:t>
            </a:r>
          </a:p>
          <a:p>
            <a:r>
              <a:rPr lang="en-GB" sz="2400" dirty="0" err="1"/>
              <a:t>è</a:t>
            </a:r>
            <a:r>
              <a:rPr lang="en-GB" sz="2400" dirty="0"/>
              <a:t> u</a:t>
            </a:r>
            <a:r>
              <a:rPr lang="en-IT" sz="2400" dirty="0"/>
              <a:t>sato </a:t>
            </a:r>
            <a:r>
              <a:rPr lang="en-GB" sz="2400" b="0" i="0" dirty="0" err="1">
                <a:solidFill>
                  <a:srgbClr val="202124"/>
                </a:solidFill>
                <a:effectLst/>
                <a:latin typeface="Google Sans"/>
              </a:rPr>
              <a:t>nell'industria</a:t>
            </a:r>
            <a:r>
              <a:rPr lang="en-GB" sz="2400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GB" sz="2400" b="0" i="0" dirty="0" err="1">
                <a:solidFill>
                  <a:srgbClr val="202124"/>
                </a:solidFill>
                <a:effectLst/>
                <a:latin typeface="Google Sans"/>
              </a:rPr>
              <a:t>chimica</a:t>
            </a:r>
            <a:r>
              <a:rPr lang="en-GB" sz="2400" b="0" i="0" dirty="0">
                <a:solidFill>
                  <a:srgbClr val="202124"/>
                </a:solidFill>
                <a:effectLst/>
                <a:latin typeface="Google Sans"/>
              </a:rPr>
              <a:t> per </a:t>
            </a:r>
            <a:r>
              <a:rPr lang="en-GB" sz="2400" b="0" i="0" dirty="0" err="1">
                <a:solidFill>
                  <a:srgbClr val="202124"/>
                </a:solidFill>
                <a:effectLst/>
                <a:latin typeface="Google Sans"/>
              </a:rPr>
              <a:t>produrre</a:t>
            </a:r>
            <a:endParaRPr lang="en-GB" sz="2400" b="0" i="0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GB" sz="2400" b="0" i="0" dirty="0" err="1">
                <a:solidFill>
                  <a:srgbClr val="202124"/>
                </a:solidFill>
                <a:effectLst/>
                <a:latin typeface="Google Sans"/>
              </a:rPr>
              <a:t>ammoniaca</a:t>
            </a:r>
            <a:r>
              <a:rPr lang="en-GB" sz="2400" b="0" i="0" dirty="0">
                <a:solidFill>
                  <a:srgbClr val="202124"/>
                </a:solidFill>
                <a:effectLst/>
                <a:latin typeface="Google Sans"/>
              </a:rPr>
              <a:t>, </a:t>
            </a:r>
            <a:r>
              <a:rPr lang="en-GB" sz="2400" b="0" i="0" dirty="0" err="1">
                <a:solidFill>
                  <a:srgbClr val="202124"/>
                </a:solidFill>
                <a:effectLst/>
                <a:latin typeface="Google Sans"/>
              </a:rPr>
              <a:t>metanolo</a:t>
            </a:r>
            <a:r>
              <a:rPr lang="en-GB" sz="2400" b="0" i="0" dirty="0">
                <a:solidFill>
                  <a:srgbClr val="202124"/>
                </a:solidFill>
                <a:effectLst/>
                <a:latin typeface="Google Sans"/>
              </a:rPr>
              <a:t>, </a:t>
            </a:r>
            <a:r>
              <a:rPr lang="en-GB" sz="2400" b="0" i="0" dirty="0" err="1">
                <a:solidFill>
                  <a:srgbClr val="202124"/>
                </a:solidFill>
                <a:effectLst/>
                <a:latin typeface="Google Sans"/>
              </a:rPr>
              <a:t>concimi</a:t>
            </a:r>
            <a:endParaRPr lang="en-GB" sz="2400" b="0" i="0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GB" sz="2400" dirty="0">
                <a:solidFill>
                  <a:srgbClr val="202124"/>
                </a:solidFill>
                <a:latin typeface="Google Sans"/>
              </a:rPr>
              <a:t>e </a:t>
            </a:r>
            <a:r>
              <a:rPr lang="en-GB" sz="2400" dirty="0" err="1">
                <a:solidFill>
                  <a:srgbClr val="202124"/>
                </a:solidFill>
                <a:latin typeface="Google Sans"/>
              </a:rPr>
              <a:t>nella</a:t>
            </a:r>
            <a:r>
              <a:rPr lang="en-GB" sz="2400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GB" sz="2400" dirty="0" err="1">
                <a:solidFill>
                  <a:srgbClr val="202124"/>
                </a:solidFill>
                <a:latin typeface="Google Sans"/>
              </a:rPr>
              <a:t>metallurgia</a:t>
            </a:r>
            <a:endParaRPr lang="en-GB" sz="2400" dirty="0">
              <a:solidFill>
                <a:srgbClr val="202124"/>
              </a:solidFill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371324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A1C2A-5853-AD42-99DC-27894B10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51" y="680255"/>
            <a:ext cx="1854170" cy="1842228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azioni al di fuori del sistema energetico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685A56-119B-8E47-A0D2-18F8E35E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Ranci UTE 2024 Lezione 6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5D9EAB-3619-EA44-9803-7E10FBC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5464"/>
            <a:ext cx="2743200" cy="365125"/>
          </a:xfrm>
        </p:spPr>
        <p:txBody>
          <a:bodyPr/>
          <a:lstStyle/>
          <a:p>
            <a:fld id="{E60FF247-3C48-874D-9B8A-60F8798163EF}" type="slidenum">
              <a:rPr lang="it-IT" smtClean="0"/>
              <a:t>9</a:t>
            </a:fld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970B6CE-E19E-8131-FE03-D4660D926151}"/>
              </a:ext>
            </a:extLst>
          </p:cNvPr>
          <p:cNvSpPr txBox="1">
            <a:spLocks/>
          </p:cNvSpPr>
          <p:nvPr/>
        </p:nvSpPr>
        <p:spPr>
          <a:xfrm>
            <a:off x="300450" y="2724389"/>
            <a:ext cx="1854171" cy="345335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Proteggere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tropicali</a:t>
            </a:r>
          </a:p>
          <a:p>
            <a:endParaRPr lang="it-IT" sz="24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C4B9A9E-0AE5-4F09-8B6A-F1AE4FED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97" y="680255"/>
            <a:ext cx="9082252" cy="605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A22D3D-ADC8-7E3A-2C45-9EFEF251D206}"/>
              </a:ext>
            </a:extLst>
          </p:cNvPr>
          <p:cNvSpPr txBox="1"/>
          <p:nvPr/>
        </p:nvSpPr>
        <p:spPr>
          <a:xfrm>
            <a:off x="5097518" y="3205655"/>
            <a:ext cx="128226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IT" sz="2000" dirty="0">
                <a:solidFill>
                  <a:schemeClr val="bg1"/>
                </a:solidFill>
              </a:rPr>
              <a:t>amazzonia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E5A9E-280A-B95F-601E-F942A2B59AF8}"/>
              </a:ext>
            </a:extLst>
          </p:cNvPr>
          <p:cNvSpPr txBox="1"/>
          <p:nvPr/>
        </p:nvSpPr>
        <p:spPr>
          <a:xfrm>
            <a:off x="3484181" y="4146331"/>
            <a:ext cx="83557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IT" sz="2000" dirty="0">
                <a:solidFill>
                  <a:schemeClr val="bg1"/>
                </a:solidFill>
              </a:rPr>
              <a:t>Congo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293C38F-EB13-A7D5-614B-31BFCB75C9AC}"/>
              </a:ext>
            </a:extLst>
          </p:cNvPr>
          <p:cNvSpPr txBox="1">
            <a:spLocks/>
          </p:cNvSpPr>
          <p:nvPr/>
        </p:nvSpPr>
        <p:spPr>
          <a:xfrm>
            <a:off x="0" y="10511"/>
            <a:ext cx="12192000" cy="50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UTE - I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cambiamento climatico 2023-24 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ezione 6 - 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politiche necessarie alla transizione</a:t>
            </a:r>
            <a:endParaRPr lang="en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74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694</Words>
  <Application>Microsoft Macintosh PowerPoint</Application>
  <PresentationFormat>Widescreen</PresentationFormat>
  <Paragraphs>137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Google Sans</vt:lpstr>
      <vt:lpstr>Times New Roman</vt:lpstr>
      <vt:lpstr>YouTube Noto</vt:lpstr>
      <vt:lpstr>YouTube Sans</vt:lpstr>
      <vt:lpstr>Office Theme</vt:lpstr>
      <vt:lpstr>Il cambiamento climatico  gennaio – marzo 2024 Pippo Ranci</vt:lpstr>
      <vt:lpstr>Mitigazione    Adattamento </vt:lpstr>
      <vt:lpstr>L’elettrificazione percorso obbligato</vt:lpstr>
      <vt:lpstr>PowerPoint Presentation</vt:lpstr>
      <vt:lpstr>Riduzione delle emissioni 2010-2050</vt:lpstr>
      <vt:lpstr>le fonti rinnovabili nel mondo: svolta col millennio</vt:lpstr>
      <vt:lpstr>Le nuove rinnovabili (eolico e solare) sono intermittenti </vt:lpstr>
      <vt:lpstr>L’idrogeno</vt:lpstr>
      <vt:lpstr>Le azioni al di fuori del sistema energetico</vt:lpstr>
      <vt:lpstr>Le azioni al di fuori del sistema energetico   Piantare alberi</vt:lpstr>
      <vt:lpstr>Le azioni al di fuori del sistema energetico</vt:lpstr>
      <vt:lpstr>Intercettare la CO2 in uscita da impianti con combustione Catturare la CO2 dall’atmosfera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Ranci Ortigosa Pippo (pippo.ranci)</dc:creator>
  <cp:lastModifiedBy>Ranci Ortigosa Pippo (pippo.ranci)</cp:lastModifiedBy>
  <cp:revision>79</cp:revision>
  <dcterms:created xsi:type="dcterms:W3CDTF">2023-10-01T07:59:42Z</dcterms:created>
  <dcterms:modified xsi:type="dcterms:W3CDTF">2024-02-14T09:19:31Z</dcterms:modified>
</cp:coreProperties>
</file>