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2" r:id="rId2"/>
    <p:sldId id="324" r:id="rId3"/>
    <p:sldId id="325" r:id="rId4"/>
    <p:sldId id="273" r:id="rId5"/>
    <p:sldId id="256" r:id="rId6"/>
    <p:sldId id="299" r:id="rId7"/>
    <p:sldId id="327" r:id="rId8"/>
    <p:sldId id="328" r:id="rId9"/>
    <p:sldId id="329" r:id="rId10"/>
    <p:sldId id="304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3EF7-DC5E-7442-8453-27BF02D6FFE0}" type="datetimeFigureOut">
              <a:rPr lang="en-IT" smtClean="0"/>
              <a:t>20/02/24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7444-4940-CC40-8763-ABECF6A5C9A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29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98E24-FAFF-894E-85CB-7046210689A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88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98E24-FAFF-894E-85CB-7046210689A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0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98E24-FAFF-894E-85CB-7046210689A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26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98E24-FAFF-894E-85CB-7046210689A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2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E14-F030-58B0-B54E-7BF4C5F52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C793E-181B-2D68-579D-1675F18BE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1CD17-1650-58EB-6901-5538E675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4BD3-9811-974E-B8BC-0541C0DFFB6A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F163-0707-1D3F-FBB0-727CF803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618A-C29E-A566-86C2-6825729C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997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94A5-140A-F25F-7632-E2F73E66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E209-BCB2-DF04-6490-BCCD17ED9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B419-C200-2DF7-A65D-76644F12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C9F9-1AF7-0E44-92D4-BAB11FD4329D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7B6F-FD9B-EADB-DB80-842E17C1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7AB0-CF6B-A670-4D8B-E1D0E5E7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10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C0954-1B87-70EA-EF6D-9CD72CFB6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2EC0D-4BC4-6D9B-9FBD-0DE4C36D0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24DE-7BB0-83C7-4544-6D8A7D74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FFB8-ADC4-2147-84EF-2AC8354B57D1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1D1D-1890-AC2B-7521-0D66A256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9707D-96C7-7387-BE37-DE4FF6EE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14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5E7C-167C-2E54-41B4-55854B00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4DCC-BB28-C762-2893-BDF4065F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A7B1-6068-6790-B0E6-F499AC08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7621-0182-FE4D-80B0-604B6EB88A48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D85A1-0932-C850-C4E7-5ADD4CBB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F8E4-0998-5873-EE0E-200137A1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698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E361-2208-23F2-685A-3A2A65A0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B302-3F17-72F0-EF7D-12719F04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C8EC7-EB92-C644-0402-B3918926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344-923F-5B40-9A98-C1592F317823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5B301-9438-98F7-21F6-3722C6B8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DFC7-657E-BA7F-ACF7-8937778B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287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E2FB-50B4-3BCF-D485-D144F736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D6C1-8B43-D599-93D8-9874B123C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81E3E-4C0E-B3F8-CB8C-BE7056333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0A70D-C414-3FFF-E522-D97613C2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E990-DABD-384F-9338-BB36D09C59DC}" type="datetime1">
              <a:rPr lang="it-IT" smtClean="0"/>
              <a:t>20/02/24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9FD76-9FEE-9E6E-0C80-CE6A205F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4FBDB-EE34-55F1-45E8-3F2ECBC0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327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4470-3503-DEB7-E6CC-82E88B72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56E09-CA8A-8D11-E085-858B9662E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C584C-FF03-449E-E9C7-AC5AE78A4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0C1CB-1738-161A-4456-27B5A7113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BCEE0-1F35-B465-86CB-7E71B808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019980-32D0-2ACD-807C-F7D3471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02B4-09FE-E54F-8AEE-939A7B994063}" type="datetime1">
              <a:rPr lang="it-IT" smtClean="0"/>
              <a:t>20/02/24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F371E-AA08-9DA4-D8E8-9DADF4F3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BFC81-64FA-7271-8701-03EEFEC9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8096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DF19-369F-368A-A9E9-0E85023E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DE4C8-0750-39A4-F40E-B54DEF2D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6A0E-08B7-1446-800C-A1375D310C57}" type="datetime1">
              <a:rPr lang="it-IT" smtClean="0"/>
              <a:t>20/02/24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195C9-EF0D-DA76-8E95-E9488ECA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E0C58-221C-2A23-6465-D21520EA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138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2DD01-ABBA-8E3E-9CB1-B0225990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F566-8BB6-4341-B53E-67A579B78F00}" type="datetime1">
              <a:rPr lang="it-IT" smtClean="0"/>
              <a:t>20/02/24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83AF2-2421-069D-0748-63448099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8F08A-90CB-DDEE-CF41-2FA5A51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342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7EE9-79EC-536B-F9FD-CD9E6BF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9381-4AA4-7E41-DE4E-E6A66DD8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4347-EA1E-B7DE-9DA2-82F0701C4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49567-18F3-E116-09F2-9C9DAFAD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CE2-0BE7-2B4A-9C98-A2B360B5523E}" type="datetime1">
              <a:rPr lang="it-IT" smtClean="0"/>
              <a:t>20/02/24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2990-A2C8-4ED1-0172-4B14E52B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D02A-4034-F0F6-EC07-6E03A001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467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6E3F-17CC-E6CB-E3D2-0496E470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67B79-2FFD-9F05-6840-96B5ADCA5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DFD05-EA3B-81EB-2567-C2102CEE4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15FBB-6167-AB8A-2D93-D9C86622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43BF-4C8B-B840-A798-C2DF84C6874D}" type="datetime1">
              <a:rPr lang="it-IT" smtClean="0"/>
              <a:t>20/02/24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C1415-DBB9-7FE9-B09B-1D27EDBD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E31D9-1785-9DC8-466F-AA960FD6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942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2EB59-7BB4-AC10-78D5-9865842C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E75C5-AF43-9E13-FA88-5A163FA88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F52F3-6F22-9836-3DFC-5A6B3BF34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BEED-8DED-6E4D-92F0-8EF6A9C0185A}" type="datetime1">
              <a:rPr lang="it-IT" smtClean="0"/>
              <a:t>20/02/24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DB58C-525F-9A64-8B39-22E058901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Ranci UTE 2024 Lezione 7 - 8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0C3D-CF80-0EB7-69ED-F79C006B7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15DB-F1FF-4540-980D-ED81E6AD0CC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38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it/0/0d/Unione_europea28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9675A5-0D50-5B48-AF9A-97805247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18048B-ED6F-704D-B32B-E47DC6D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D543-0E47-9D48-97B0-A2FD044515C8}" type="slidenum">
              <a:rPr lang="it-IT" smtClean="0"/>
              <a:t>1</a:t>
            </a:fld>
            <a:endParaRPr lang="it-IT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B803A2F-1190-5E15-001E-9C97B4F9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466" y="1153887"/>
            <a:ext cx="9175067" cy="4125685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limiti del pianeta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Effetto serra e riscaldamento globale</a:t>
            </a:r>
            <a:r>
              <a:rPr lang="en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L’impatto del cambiamento climatico sull’umanità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L’energia</a:t>
            </a:r>
            <a:r>
              <a:rPr lang="en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transizione energetica</a:t>
            </a:r>
            <a:r>
              <a:rPr lang="en-IT" sz="2800" dirty="0">
                <a:effectLst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olitiche</a:t>
            </a:r>
            <a:r>
              <a:rPr lang="en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necessarie alla transizione </a:t>
            </a:r>
            <a:endParaRPr lang="en-IT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7-8 La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</a:t>
            </a:r>
            <a:r>
              <a:rPr lang="it-I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energetica dell’UE e dell’Italia</a:t>
            </a:r>
            <a:endParaRPr lang="en-IT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Problema mondiale</a:t>
            </a:r>
            <a:r>
              <a:rPr lang="en-IT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11BE02E-68B7-A5D5-9834-6357BED37920}"/>
              </a:ext>
            </a:extLst>
          </p:cNvPr>
          <p:cNvSpPr txBox="1">
            <a:spLocks/>
          </p:cNvSpPr>
          <p:nvPr/>
        </p:nvSpPr>
        <p:spPr>
          <a:xfrm>
            <a:off x="0" y="10511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685A56-119B-8E47-A0D2-18F8E35E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D9EAB-3619-EA44-9803-7E10FB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916"/>
            <a:ext cx="2743200" cy="365125"/>
          </a:xfrm>
        </p:spPr>
        <p:txBody>
          <a:bodyPr/>
          <a:lstStyle/>
          <a:p>
            <a:fld id="{E60FF247-3C48-874D-9B8A-60F8798163EF}" type="slidenum">
              <a:rPr lang="it-IT" smtClean="0"/>
              <a:t>10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9FB794E-0AE3-B5BE-CA79-AA8D01FB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10515600" cy="851338"/>
          </a:xfrm>
        </p:spPr>
        <p:txBody>
          <a:bodyPr>
            <a:noAutofit/>
          </a:bodyPr>
          <a:lstStyle/>
          <a:p>
            <a:pPr marL="226695" algn="ctr"/>
            <a:r>
              <a:rPr lang="en-IT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Fine della tutela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EDC22-401E-D03B-4767-A02FFD117CBB}"/>
              </a:ext>
            </a:extLst>
          </p:cNvPr>
          <p:cNvSpPr txBox="1"/>
          <p:nvPr/>
        </p:nvSpPr>
        <p:spPr>
          <a:xfrm>
            <a:off x="588580" y="1776248"/>
            <a:ext cx="1033166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kern="0" dirty="0">
                <a:solidFill>
                  <a:srgbClr val="0F0F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Gas ed </a:t>
            </a:r>
            <a:r>
              <a:rPr lang="en-GB" sz="2800" kern="0" dirty="0" err="1">
                <a:solidFill>
                  <a:srgbClr val="0F0F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elettricità</a:t>
            </a:r>
            <a:r>
              <a:rPr lang="en-GB" sz="2800" kern="0" dirty="0">
                <a:solidFill>
                  <a:srgbClr val="0F0F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kern="0" dirty="0" err="1">
                <a:solidFill>
                  <a:srgbClr val="0F0F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rinvii</a:t>
            </a:r>
            <a:r>
              <a:rPr lang="en-GB" sz="2800" kern="0" dirty="0">
                <a:solidFill>
                  <a:srgbClr val="0F0F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T" sz="2800" kern="0" dirty="0">
              <a:solidFill>
                <a:srgbClr val="0F0F0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T" kern="0" dirty="0">
              <a:solidFill>
                <a:srgbClr val="0F0F0F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lienti vulnerabili: </a:t>
            </a:r>
            <a:endParaRPr lang="en-IT" sz="2800" kern="0" dirty="0">
              <a:solidFill>
                <a:srgbClr val="0F0F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bonus</a:t>
            </a:r>
          </a:p>
          <a:p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saranno trasferiti a una fornitura selezionata con gara</a:t>
            </a:r>
          </a:p>
          <a:p>
            <a:endParaRPr lang="en-IT" sz="2800" kern="0" dirty="0">
              <a:solidFill>
                <a:srgbClr val="0F0F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lienti non tutelati: possono scegliere tra</a:t>
            </a:r>
          </a:p>
          <a:p>
            <a:pPr marL="342900" indent="-342900">
              <a:buAutoNum type="arabicParenR"/>
            </a:pPr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l’offerta proposta dal venditore</a:t>
            </a:r>
            <a:endParaRPr lang="en-IT" sz="2800" kern="0" dirty="0">
              <a:solidFill>
                <a:srgbClr val="0F0F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un’offerta qualsiasi del mercato libero </a:t>
            </a:r>
          </a:p>
          <a:p>
            <a:pPr marL="342900" indent="-342900">
              <a:buAutoNum type="arabicParenR"/>
            </a:pPr>
            <a:r>
              <a:rPr lang="en-IT" sz="2800" kern="0" dirty="0">
                <a:solidFill>
                  <a:srgbClr val="0F0F0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rimanere fermi: saranno trasferiti automaticamente a una fornitura selezionata con gara</a:t>
            </a:r>
            <a:endParaRPr lang="en-IT" sz="280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47F5C8A-429D-367D-4881-F9C3886BA7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9675A5-0D50-5B48-AF9A-97805247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18048B-ED6F-704D-B32B-E47DC6D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D543-0E47-9D48-97B0-A2FD044515C8}" type="slidenum">
              <a:rPr lang="it-IT" smtClean="0"/>
              <a:t>2</a:t>
            </a:fld>
            <a:endParaRPr lang="it-IT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B803A2F-1190-5E15-001E-9C97B4F9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647" y="712562"/>
            <a:ext cx="8770706" cy="1153886"/>
          </a:xfr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L’Europa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l’energia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CECA al Mercato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Interno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L’Italia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l’energia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dighe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auto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7581BA9-57EA-59EA-3173-1E2A950EB054}"/>
              </a:ext>
            </a:extLst>
          </p:cNvPr>
          <p:cNvSpPr txBox="1">
            <a:spLocks/>
          </p:cNvSpPr>
          <p:nvPr/>
        </p:nvSpPr>
        <p:spPr>
          <a:xfrm>
            <a:off x="0" y="10511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07E771-2BF1-FAF4-B5F6-F120184D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42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T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D59D8968-2E0A-5DE4-8ADB-F3A5F53D99B3}"/>
              </a:ext>
            </a:extLst>
          </p:cNvPr>
          <p:cNvSpPr txBox="1">
            <a:spLocks/>
          </p:cNvSpPr>
          <p:nvPr/>
        </p:nvSpPr>
        <p:spPr>
          <a:xfrm>
            <a:off x="4604656" y="2052414"/>
            <a:ext cx="7271659" cy="35687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6695">
              <a:spcBef>
                <a:spcPts val="600"/>
              </a:spcBef>
            </a:pPr>
            <a:r>
              <a:rPr lang="it-IT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Solo auto  elettriche dal 2035</a:t>
            </a:r>
            <a:r>
              <a:rPr lang="en-IT" sz="2800" dirty="0">
                <a:effectLst/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26695">
              <a:spcBef>
                <a:spcPts val="600"/>
              </a:spcBef>
            </a:pPr>
            <a:r>
              <a:rPr lang="it-IT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 2035 potranno essere vendute solo auto a emissioni zero	</a:t>
            </a:r>
          </a:p>
          <a:p>
            <a:pPr marL="226695">
              <a:spcBef>
                <a:spcPts val="600"/>
              </a:spcBef>
            </a:pPr>
            <a:r>
              <a:rPr lang="it-IT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elettriche</a:t>
            </a:r>
          </a:p>
          <a:p>
            <a:pPr marL="226695">
              <a:spcBef>
                <a:spcPts val="600"/>
              </a:spcBef>
              <a:buSzPct val="80000"/>
            </a:pPr>
            <a:r>
              <a:rPr lang="it-IT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a combustione interna purché alimentate a combustibili sintetici</a:t>
            </a:r>
          </a:p>
          <a:p>
            <a:pPr marL="1141095" lvl="1" indent="-457200">
              <a:spcBef>
                <a:spcPts val="600"/>
              </a:spcBef>
              <a:buFont typeface="+mj-lt"/>
              <a:buAutoNum type="arabicPeriod"/>
            </a:pPr>
            <a:endParaRPr lang="it-IT" sz="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BAE0F9-F16D-6366-F4FC-94527E4EC1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9943" y="2973615"/>
            <a:ext cx="104079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T"/>
          </a:p>
        </p:txBody>
      </p:sp>
      <p:pic>
        <p:nvPicPr>
          <p:cNvPr id="3077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17C50B7-00A0-361E-0851-4928D47A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3495808"/>
            <a:ext cx="3404282" cy="304650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munauté européenne du charbon et de l'acier — Wikipédia">
            <a:extLst>
              <a:ext uri="{FF2B5EF4-FFF2-40B4-BE49-F238E27FC236}">
                <a16:creationId xmlns:a16="http://schemas.microsoft.com/office/drawing/2014/main" id="{6B9230F3-7283-24DD-2DEC-59C7E71FC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2" y="1866448"/>
            <a:ext cx="2093461" cy="197031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stino Fiat 500 prezzo - scheda tecnica - consumi - foto - alVolante.it">
            <a:extLst>
              <a:ext uri="{FF2B5EF4-FFF2-40B4-BE49-F238E27FC236}">
                <a16:creationId xmlns:a16="http://schemas.microsoft.com/office/drawing/2014/main" id="{D4FADC0B-CBAF-024A-98EC-5CFD09DE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52" y="4908003"/>
            <a:ext cx="1644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5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9675A5-0D50-5B48-AF9A-97805247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18048B-ED6F-704D-B32B-E47DC6D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D543-0E47-9D48-97B0-A2FD044515C8}" type="slidenum">
              <a:rPr lang="it-IT" smtClean="0"/>
              <a:t>3</a:t>
            </a:fld>
            <a:endParaRPr lang="it-IT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B803A2F-1190-5E15-001E-9C97B4F9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647" y="522591"/>
            <a:ext cx="8770706" cy="501650"/>
          </a:xfr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Liberalizzazione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energetici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Regolazione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7581BA9-57EA-59EA-3173-1E2A950EB054}"/>
              </a:ext>
            </a:extLst>
          </p:cNvPr>
          <p:cNvSpPr txBox="1">
            <a:spLocks/>
          </p:cNvSpPr>
          <p:nvPr/>
        </p:nvSpPr>
        <p:spPr>
          <a:xfrm>
            <a:off x="0" y="10511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07E771-2BF1-FAF4-B5F6-F120184D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42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BAE0F9-F16D-6366-F4FC-94527E4EC1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99943" y="2973615"/>
            <a:ext cx="104079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T"/>
          </a:p>
        </p:txBody>
      </p:sp>
      <p:pic>
        <p:nvPicPr>
          <p:cNvPr id="7" name="Picture 6" descr="A logo with blue orange and white lines&#10;&#10;Description automatically generated">
            <a:extLst>
              <a:ext uri="{FF2B5EF4-FFF2-40B4-BE49-F238E27FC236}">
                <a16:creationId xmlns:a16="http://schemas.microsoft.com/office/drawing/2014/main" id="{B5B24874-51B2-1EF5-74ED-037F0F52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34671"/>
            <a:ext cx="7620000" cy="12192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124" name="Picture 4" descr="2023 Performance Indicators REMIT">
            <a:extLst>
              <a:ext uri="{FF2B5EF4-FFF2-40B4-BE49-F238E27FC236}">
                <a16:creationId xmlns:a16="http://schemas.microsoft.com/office/drawing/2014/main" id="{340AB2E9-648C-6F74-7F37-E6C6AED8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5" y="2373979"/>
            <a:ext cx="7112000" cy="40005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uilding with a balcony&#10;&#10;Description automatically generated">
            <a:extLst>
              <a:ext uri="{FF2B5EF4-FFF2-40B4-BE49-F238E27FC236}">
                <a16:creationId xmlns:a16="http://schemas.microsoft.com/office/drawing/2014/main" id="{ADA961BD-BAEE-A6EB-7F6D-EA3F46C80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340795"/>
            <a:ext cx="1987117" cy="42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A1C2A-5853-AD42-99DC-27894B10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26" y="1804897"/>
            <a:ext cx="6634655" cy="369333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Tante operazioni </a:t>
            </a:r>
            <a:r>
              <a:rPr lang="it-IT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 viste in poco tempo</a:t>
            </a:r>
            <a:endParaRPr lang="it-IT" sz="2400" b="1" dirty="0">
              <a:solidFill>
                <a:srgbClr val="0D0D0D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685A56-119B-8E47-A0D2-18F8E35E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D9EAB-3619-EA44-9803-7E10FB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916"/>
            <a:ext cx="2743200" cy="365125"/>
          </a:xfrm>
        </p:spPr>
        <p:txBody>
          <a:bodyPr/>
          <a:lstStyle/>
          <a:p>
            <a:fld id="{E60FF247-3C48-874D-9B8A-60F8798163EF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410272-5CCF-C24B-A465-781F2DFE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52" y="2572064"/>
            <a:ext cx="2410348" cy="34532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9FD777-0243-6949-BFF5-F5F06DF6C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04" y="34676"/>
            <a:ext cx="5037867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820546-1416-3E42-9023-45B84AA50741}"/>
              </a:ext>
            </a:extLst>
          </p:cNvPr>
          <p:cNvSpPr txBox="1"/>
          <p:nvPr/>
        </p:nvSpPr>
        <p:spPr>
          <a:xfrm>
            <a:off x="6393187" y="4537419"/>
            <a:ext cx="14534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 elettricità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07B91E-9E5C-7B40-A12D-DC4AB1F92648}"/>
              </a:ext>
            </a:extLst>
          </p:cNvPr>
          <p:cNvSpPr txBox="1"/>
          <p:nvPr/>
        </p:nvSpPr>
        <p:spPr>
          <a:xfrm>
            <a:off x="7427666" y="572111"/>
            <a:ext cx="8214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Boiler no gas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B1A0BC-B86C-814B-AA67-94A98FF37EEC}"/>
              </a:ext>
            </a:extLst>
          </p:cNvPr>
          <p:cNvSpPr txBox="1"/>
          <p:nvPr/>
        </p:nvSpPr>
        <p:spPr>
          <a:xfrm>
            <a:off x="8308653" y="1768530"/>
            <a:ext cx="90462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 nuovi edifici emissioni zero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3E38EC-A123-2D49-8B1B-E03EE25C887A}"/>
              </a:ext>
            </a:extLst>
          </p:cNvPr>
          <p:cNvSpPr txBox="1"/>
          <p:nvPr/>
        </p:nvSpPr>
        <p:spPr>
          <a:xfrm>
            <a:off x="8329468" y="679832"/>
            <a:ext cx="96975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Accesso all’energia</a:t>
            </a:r>
          </a:p>
          <a:p>
            <a:r>
              <a:rPr lang="it-IT" sz="1400" dirty="0"/>
              <a:t>per tutti nel mondo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50CEB6-588F-594A-B3BD-24FE3D78ECF5}"/>
              </a:ext>
            </a:extLst>
          </p:cNvPr>
          <p:cNvSpPr txBox="1"/>
          <p:nvPr/>
        </p:nvSpPr>
        <p:spPr>
          <a:xfrm>
            <a:off x="7318202" y="1067438"/>
            <a:ext cx="9046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 </a:t>
            </a:r>
          </a:p>
          <a:p>
            <a:endParaRPr lang="it-IT" sz="1600" dirty="0"/>
          </a:p>
          <a:p>
            <a:r>
              <a:rPr lang="it-IT" sz="1600" dirty="0"/>
              <a:t>nuovo carbone</a:t>
            </a:r>
          </a:p>
          <a:p>
            <a:r>
              <a:rPr lang="it-IT" sz="1600" dirty="0"/>
              <a:t>no</a:t>
            </a:r>
          </a:p>
          <a:p>
            <a:endParaRPr lang="it-IT" sz="1600" dirty="0"/>
          </a:p>
          <a:p>
            <a:r>
              <a:rPr lang="it-IT" sz="1600" dirty="0"/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BE87E2-90F4-A446-BB80-C9E1F4CB8BE4}"/>
              </a:ext>
            </a:extLst>
          </p:cNvPr>
          <p:cNvSpPr txBox="1"/>
          <p:nvPr/>
        </p:nvSpPr>
        <p:spPr>
          <a:xfrm>
            <a:off x="6367546" y="3974680"/>
            <a:ext cx="14534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 industria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07B9F4-1F64-2B4E-A2E7-BF3A591EE793}"/>
              </a:ext>
            </a:extLst>
          </p:cNvPr>
          <p:cNvSpPr txBox="1"/>
          <p:nvPr/>
        </p:nvSpPr>
        <p:spPr>
          <a:xfrm>
            <a:off x="6341904" y="3514848"/>
            <a:ext cx="14534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trasporti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D5A6E61-88F1-5A47-AB26-B0A3551EF375}"/>
              </a:ext>
            </a:extLst>
          </p:cNvPr>
          <p:cNvSpPr txBox="1"/>
          <p:nvPr/>
        </p:nvSpPr>
        <p:spPr>
          <a:xfrm>
            <a:off x="6188766" y="3116668"/>
            <a:ext cx="9311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 edifici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AD4E08E-F870-184F-9599-35474F514FAF}"/>
              </a:ext>
            </a:extLst>
          </p:cNvPr>
          <p:cNvSpPr txBox="1"/>
          <p:nvPr/>
        </p:nvSpPr>
        <p:spPr>
          <a:xfrm>
            <a:off x="9325740" y="1171121"/>
            <a:ext cx="90462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nuove auto emissioni zero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2F24519-128A-B848-A7E2-75F550E26B9F}"/>
              </a:ext>
            </a:extLst>
          </p:cNvPr>
          <p:cNvSpPr txBox="1"/>
          <p:nvPr/>
        </p:nvSpPr>
        <p:spPr>
          <a:xfrm>
            <a:off x="10256878" y="1299579"/>
            <a:ext cx="90462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50% vecchi edifici emissioni zero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4EC876-8EC3-D347-B420-392D4DAE3C4D}"/>
              </a:ext>
            </a:extLst>
          </p:cNvPr>
          <p:cNvSpPr txBox="1"/>
          <p:nvPr/>
        </p:nvSpPr>
        <p:spPr>
          <a:xfrm>
            <a:off x="10230360" y="2762725"/>
            <a:ext cx="9810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Elettricità solo rinnovabile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EC5312B-13A4-AB44-BEC9-F06FE06A1774}"/>
              </a:ext>
            </a:extLst>
          </p:cNvPr>
          <p:cNvSpPr txBox="1"/>
          <p:nvPr/>
        </p:nvSpPr>
        <p:spPr>
          <a:xfrm>
            <a:off x="11161498" y="2381859"/>
            <a:ext cx="9810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Industria a basse</a:t>
            </a:r>
          </a:p>
          <a:p>
            <a:r>
              <a:rPr lang="it-IT" sz="1600" dirty="0"/>
              <a:t>emissioni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D962E24-4379-C275-9BA5-6B00E80879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44478E-D002-0EE9-D345-378E86A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43998C-5063-A265-1FE6-CC542DB5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BF68-5873-E140-83FF-89018A64045E}" type="slidenum">
              <a:rPr lang="it-IT" smtClean="0"/>
              <a:t>5</a:t>
            </a:fld>
            <a:endParaRPr lang="it-IT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E1A873A-A8C1-6807-35DE-E7FC7C58B8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86D94BD-D260-1003-EED1-CC4C7E4F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1234583"/>
            <a:ext cx="11136086" cy="478970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P</a:t>
            </a:r>
            <a:r>
              <a:rPr lang="en-IT" sz="3200" b="1" dirty="0"/>
              <a:t>rezzo delle quote EU ETS:   € per tonnellata di CO2 emessa</a:t>
            </a:r>
          </a:p>
          <a:p>
            <a:endParaRPr lang="en-IT" dirty="0"/>
          </a:p>
          <a:p>
            <a:endParaRPr lang="en-IT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302F4EB-56A5-98C2-696E-ECCC4D39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0713"/>
            <a:ext cx="9144000" cy="597580"/>
          </a:xfrm>
        </p:spPr>
        <p:txBody>
          <a:bodyPr anchor="ctr">
            <a:normAutofit/>
          </a:bodyPr>
          <a:lstStyle/>
          <a:p>
            <a:r>
              <a:rPr lang="en-GB" sz="3200" b="1" dirty="0">
                <a:latin typeface="+mn-lt"/>
              </a:rPr>
              <a:t>I</a:t>
            </a:r>
            <a:r>
              <a:rPr lang="en-IT" sz="3200" b="1" dirty="0">
                <a:latin typeface="+mn-lt"/>
              </a:rPr>
              <a:t>l sistema europeo dei permessi di emissione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00868E-2526-E946-3733-704A5079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4" y="1795896"/>
            <a:ext cx="9706251" cy="44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685A56-119B-8E47-A0D2-18F8E35E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D9EAB-3619-EA44-9803-7E10FB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916"/>
            <a:ext cx="2743200" cy="365125"/>
          </a:xfrm>
        </p:spPr>
        <p:txBody>
          <a:bodyPr/>
          <a:lstStyle/>
          <a:p>
            <a:fld id="{E60FF247-3C48-874D-9B8A-60F8798163EF}" type="slidenum">
              <a:rPr lang="it-IT" smtClean="0"/>
              <a:t>6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9FB794E-0AE3-B5BE-CA79-AA8D01FB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25563"/>
            <a:ext cx="5257800" cy="871099"/>
          </a:xfrm>
        </p:spPr>
        <p:txBody>
          <a:bodyPr>
            <a:noAutofit/>
          </a:bodyPr>
          <a:lstStyle/>
          <a:p>
            <a:pPr algn="ctr"/>
            <a:r>
              <a:rPr lang="it-IT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vincoli </a:t>
            </a:r>
            <a:r>
              <a:rPr lang="it-IT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crescita delle rinnovabili</a:t>
            </a:r>
            <a:endParaRPr lang="en-IT" sz="2800" b="1" dirty="0">
              <a:latin typeface="+mn-lt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66449680-61DE-4183-CE16-8A10CA97F46D}"/>
              </a:ext>
            </a:extLst>
          </p:cNvPr>
          <p:cNvSpPr txBox="1">
            <a:spLocks/>
          </p:cNvSpPr>
          <p:nvPr/>
        </p:nvSpPr>
        <p:spPr>
          <a:xfrm>
            <a:off x="6868886" y="2596158"/>
            <a:ext cx="4626803" cy="275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C</a:t>
            </a:r>
            <a:r>
              <a:rPr lang="en-IT" sz="3200" dirty="0">
                <a:latin typeface="+mn-lt"/>
              </a:rPr>
              <a:t>osto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T" sz="3200" dirty="0"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A</a:t>
            </a:r>
            <a:r>
              <a:rPr lang="en-IT" sz="3200" dirty="0">
                <a:latin typeface="+mn-lt"/>
              </a:rPr>
              <a:t>utorizzazioni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T" sz="3200" dirty="0"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</a:rPr>
              <a:t>M</a:t>
            </a:r>
            <a:r>
              <a:rPr lang="en-IT" sz="3200" dirty="0">
                <a:latin typeface="+mn-lt"/>
              </a:rPr>
              <a:t>ateriali strategici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T" sz="2800" dirty="0">
              <a:latin typeface="+mn-lt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4C123A9-A338-6CD4-5E35-B574090336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ue and white cover&#10;&#10;Description automatically generated">
            <a:extLst>
              <a:ext uri="{FF2B5EF4-FFF2-40B4-BE49-F238E27FC236}">
                <a16:creationId xmlns:a16="http://schemas.microsoft.com/office/drawing/2014/main" id="{C7F0C850-2855-388B-4797-2EC085948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6" y="912189"/>
            <a:ext cx="3852562" cy="54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685A56-119B-8E47-A0D2-18F8E35E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5D9EAB-3619-EA44-9803-7E10FBC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916"/>
            <a:ext cx="2743200" cy="365125"/>
          </a:xfrm>
        </p:spPr>
        <p:txBody>
          <a:bodyPr/>
          <a:lstStyle/>
          <a:p>
            <a:fld id="{E60FF247-3C48-874D-9B8A-60F8798163EF}" type="slidenum">
              <a:rPr lang="it-IT" smtClean="0"/>
              <a:t>7</a:t>
            </a:fld>
            <a:endParaRPr lang="it-IT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66449680-61DE-4183-CE16-8A10CA97F46D}"/>
              </a:ext>
            </a:extLst>
          </p:cNvPr>
          <p:cNvSpPr txBox="1">
            <a:spLocks/>
          </p:cNvSpPr>
          <p:nvPr/>
        </p:nvSpPr>
        <p:spPr>
          <a:xfrm>
            <a:off x="446315" y="1104815"/>
            <a:ext cx="4626803" cy="275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IT" sz="2800" dirty="0">
              <a:latin typeface="+mn-lt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4C123A9-A338-6CD4-5E35-B574090336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057125-BC36-E500-68AE-347C1DE6C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r="16830" b="-1"/>
          <a:stretch/>
        </p:blipFill>
        <p:spPr bwMode="auto">
          <a:xfrm>
            <a:off x="7130476" y="1130540"/>
            <a:ext cx="4610851" cy="45969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30D470-0D4A-CD7E-5D35-197152595AF6}"/>
              </a:ext>
            </a:extLst>
          </p:cNvPr>
          <p:cNvSpPr txBox="1"/>
          <p:nvPr/>
        </p:nvSpPr>
        <p:spPr>
          <a:xfrm>
            <a:off x="321127" y="662484"/>
            <a:ext cx="5274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dirty="0"/>
              <a:t>Next Generation EU</a:t>
            </a:r>
          </a:p>
          <a:p>
            <a:endParaRPr lang="en-IT" sz="2800" dirty="0"/>
          </a:p>
          <a:p>
            <a:r>
              <a:rPr lang="en-IT" sz="2800" dirty="0"/>
              <a:t>NGEU</a:t>
            </a:r>
          </a:p>
          <a:p>
            <a:endParaRPr lang="en-IT" sz="2800" dirty="0"/>
          </a:p>
          <a:p>
            <a:endParaRPr lang="en-IT" sz="2800" dirty="0"/>
          </a:p>
          <a:p>
            <a:r>
              <a:rPr lang="en-IT" sz="2800" dirty="0"/>
              <a:t>Recovery and Resilience Facility</a:t>
            </a:r>
          </a:p>
          <a:p>
            <a:endParaRPr lang="en-IT" sz="2800" dirty="0"/>
          </a:p>
          <a:p>
            <a:r>
              <a:rPr lang="en-IT" sz="2800" dirty="0"/>
              <a:t>RRF</a:t>
            </a:r>
          </a:p>
          <a:p>
            <a:endParaRPr lang="en-IT" sz="2800" dirty="0"/>
          </a:p>
          <a:p>
            <a:endParaRPr lang="en-IT" sz="2800" dirty="0"/>
          </a:p>
          <a:p>
            <a:r>
              <a:rPr lang="en-IT" sz="2800" dirty="0"/>
              <a:t>Piano di Ripresa e Resilienza</a:t>
            </a:r>
          </a:p>
          <a:p>
            <a:endParaRPr lang="en-IT" sz="2800" dirty="0"/>
          </a:p>
          <a:p>
            <a:r>
              <a:rPr lang="en-IT" sz="2800" dirty="0"/>
              <a:t>PNRR</a:t>
            </a:r>
          </a:p>
        </p:txBody>
      </p:sp>
    </p:spTree>
    <p:extLst>
      <p:ext uri="{BB962C8B-B14F-4D97-AF65-F5344CB8AC3E}">
        <p14:creationId xmlns:p14="http://schemas.microsoft.com/office/powerpoint/2010/main" val="146215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44478E-D002-0EE9-D345-378E86A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43998C-5063-A265-1FE6-CC542DB5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BF68-5873-E140-83FF-89018A64045E}" type="slidenum">
              <a:rPr lang="it-IT" smtClean="0"/>
              <a:t>8</a:t>
            </a:fld>
            <a:endParaRPr lang="it-IT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E1A873A-A8C1-6807-35DE-E7FC7C58B8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302F4EB-56A5-98C2-696E-ECCC4D39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0713"/>
            <a:ext cx="9144000" cy="597580"/>
          </a:xfrm>
        </p:spPr>
        <p:txBody>
          <a:bodyPr anchor="ctr">
            <a:normAutofit/>
          </a:bodyPr>
          <a:lstStyle/>
          <a:p>
            <a:r>
              <a:rPr lang="en-GB" sz="3200" b="1" dirty="0">
                <a:latin typeface="+mn-lt"/>
              </a:rPr>
              <a:t>I</a:t>
            </a:r>
            <a:r>
              <a:rPr lang="en-IT" sz="3200" b="1" dirty="0">
                <a:latin typeface="+mn-lt"/>
              </a:rPr>
              <a:t>l prezzo del gas alla borsa di Amsterdam 2011-2024</a:t>
            </a:r>
          </a:p>
        </p:txBody>
      </p:sp>
      <p:pic>
        <p:nvPicPr>
          <p:cNvPr id="7" name="Picture 6" descr="A graph on a screen&#10;&#10;Description automatically generated">
            <a:extLst>
              <a:ext uri="{FF2B5EF4-FFF2-40B4-BE49-F238E27FC236}">
                <a16:creationId xmlns:a16="http://schemas.microsoft.com/office/drawing/2014/main" id="{68C0233A-19F6-4397-6A42-4A23B95F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8293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44478E-D002-0EE9-D345-378E86A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Ranci UTE 2024 Lezione 7 - 8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43998C-5063-A265-1FE6-CC542DB5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BF68-5873-E140-83FF-89018A64045E}" type="slidenum">
              <a:rPr lang="it-IT" smtClean="0"/>
              <a:t>9</a:t>
            </a:fld>
            <a:endParaRPr lang="it-IT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E1A873A-A8C1-6807-35DE-E7FC7C58B8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1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 - I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cambiamento climatico 2023-24 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ezione 7-8 - 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politiche dell’UE e dell’Italia</a:t>
            </a:r>
            <a:endParaRPr lang="en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302F4EB-56A5-98C2-696E-ECCC4D39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48" y="1705594"/>
            <a:ext cx="5217762" cy="3703314"/>
          </a:xfrm>
        </p:spPr>
        <p:txBody>
          <a:bodyPr anchor="ctr">
            <a:normAutofit/>
          </a:bodyPr>
          <a:lstStyle/>
          <a:p>
            <a:r>
              <a:rPr lang="en-GB" sz="3200" b="1" dirty="0">
                <a:latin typeface="+mn-lt"/>
              </a:rPr>
              <a:t>Piano di </a:t>
            </a:r>
            <a:r>
              <a:rPr lang="en-GB" sz="3200" b="1" dirty="0" err="1">
                <a:latin typeface="+mn-lt"/>
              </a:rPr>
              <a:t>sviluppo</a:t>
            </a:r>
            <a:r>
              <a:rPr lang="en-GB" sz="3200" b="1" dirty="0">
                <a:latin typeface="+mn-lt"/>
              </a:rPr>
              <a:t> </a:t>
            </a:r>
            <a:br>
              <a:rPr lang="en-GB" sz="3200" b="1" dirty="0">
                <a:latin typeface="+mn-lt"/>
              </a:rPr>
            </a:br>
            <a:r>
              <a:rPr lang="en-GB" sz="3200" b="1" dirty="0" err="1">
                <a:latin typeface="+mn-lt"/>
              </a:rPr>
              <a:t>della</a:t>
            </a:r>
            <a:r>
              <a:rPr lang="en-GB" sz="3200" b="1" dirty="0">
                <a:latin typeface="+mn-lt"/>
              </a:rPr>
              <a:t> rete </a:t>
            </a:r>
            <a:r>
              <a:rPr lang="en-GB" sz="3200" b="1" dirty="0" err="1">
                <a:latin typeface="+mn-lt"/>
              </a:rPr>
              <a:t>elettrica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italiana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TERNA</a:t>
            </a:r>
            <a:endParaRPr lang="en-IT" sz="3200" b="1" dirty="0">
              <a:latin typeface="+mn-lt"/>
            </a:endParaRPr>
          </a:p>
        </p:txBody>
      </p:sp>
      <p:pic>
        <p:nvPicPr>
          <p:cNvPr id="3" name="Picture 2" descr="A map of italy with orange and blue lines&#10;&#10;Description automatically generated">
            <a:extLst>
              <a:ext uri="{FF2B5EF4-FFF2-40B4-BE49-F238E27FC236}">
                <a16:creationId xmlns:a16="http://schemas.microsoft.com/office/drawing/2014/main" id="{A7CFDBAE-F41C-3596-7603-E45EC500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545" y="1069962"/>
            <a:ext cx="6048110" cy="505768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866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510</Words>
  <Application>Microsoft Macintosh PowerPoint</Application>
  <PresentationFormat>Widescreen</PresentationFormat>
  <Paragraphs>103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Tante operazioni mai viste in poco tempo</vt:lpstr>
      <vt:lpstr>Il sistema europeo dei permessi di emissione</vt:lpstr>
      <vt:lpstr>I vincoli alla crescita delle rinnovabili</vt:lpstr>
      <vt:lpstr>PowerPoint Presentation</vt:lpstr>
      <vt:lpstr>Il prezzo del gas alla borsa di Amsterdam 2011-2024</vt:lpstr>
      <vt:lpstr>Piano di sviluppo  della rete elettrica italiana TERNA</vt:lpstr>
      <vt:lpstr>Fine della tutela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UniCagnola  - L’energia, il clima e noi – ottobre/novembre 2023</dc:title>
  <dc:creator>Ranci Ortigosa Pippo (pippo.ranci)</dc:creator>
  <cp:lastModifiedBy>Ranci Ortigosa Pippo (pippo.ranci)</cp:lastModifiedBy>
  <cp:revision>96</cp:revision>
  <dcterms:created xsi:type="dcterms:W3CDTF">2023-10-01T08:00:44Z</dcterms:created>
  <dcterms:modified xsi:type="dcterms:W3CDTF">2024-02-20T21:09:59Z</dcterms:modified>
</cp:coreProperties>
</file>