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AF577-9D1C-4251-A8E5-055B2DAEEA0C}" v="2" dt="2024-03-30T13:53:34.9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C10C24-7FF7-E04B-44F1-A22FC30BAF5F}"/>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7ABA8721-6EFA-2727-769D-44678EC1207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A40A9987-F3C2-3803-E70F-FC4CA0E87CBD}"/>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783A99E1-9656-30A1-E924-D4D49F75874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785EB08C-505A-87EA-C14A-E8C859008B65}"/>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3378155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AC9876-0631-50DA-6E50-D4AC55CB9BA2}"/>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3FB3806E-C6A3-A10F-A833-97628A64C41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C898E69-A335-5C44-09CD-A98B9DDED4BD}"/>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189037B4-7213-F9D5-2544-E1AE1729531B}"/>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81AF69C-A1CA-0C8F-75B3-2046991079BC}"/>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1172479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C8B248F-8ED0-FDE7-2F3B-EAB4AD1FC5C3}"/>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672D390-F860-2029-E8AC-EBA581141A1E}"/>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050D135-A643-E7CC-367A-45A62F2E7651}"/>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E388C044-67CA-7111-C9F6-A73C6CB4583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F2DFE55C-903D-9712-1F51-ED47380AD261}"/>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1405039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BDC6BE9-B58C-C236-4B22-A2217097B08F}"/>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08930617-D61E-E593-ED73-EEFFFE2B1229}"/>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EA91AB9-1B72-BCCA-C361-85F48572C1C1}"/>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9A71F1D6-44AC-6CED-3C5F-3187B019E8E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661456D-C9C6-A7D7-D10C-D378BEB9AE63}"/>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3549411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8D5C9E5-A08D-A471-F875-26CF7D3356E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24FACD98-52CF-551D-6CB3-45A72C0DFEF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71B7063-F000-D0D7-67F3-DDBB6352221C}"/>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2FCBF421-D605-E5F4-D8CD-960796C2F82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0C51C11-11F0-708B-BEDD-6222D36E3FAD}"/>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1562024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FC51A24-0CDD-CDAB-DD00-5CFAB164D3D5}"/>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11451A5E-71EC-E6D4-8404-4C2889624D8B}"/>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A93FEB1E-ACC5-8BC3-ABE5-05930BC0E69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C28E536-2979-C352-A554-3F52739BCC6E}"/>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6" name="Segnaposto piè di pagina 5">
            <a:extLst>
              <a:ext uri="{FF2B5EF4-FFF2-40B4-BE49-F238E27FC236}">
                <a16:creationId xmlns:a16="http://schemas.microsoft.com/office/drawing/2014/main" id="{C386A452-CF13-2DE4-9DE9-5898370F26B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DA08DDF-38A0-7404-214D-0C7D774B9606}"/>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542093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9AF9FDE-3F31-8C9A-BACB-1621AF38B335}"/>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70EE126-4843-0F6B-5941-58372229CEB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03067F7-5D52-53D8-9382-FA6D1F21ED7F}"/>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AC02C753-01FA-7E1D-40D9-34B7576D4C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3ECEEB13-8518-1A04-C04F-BE3882F7859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9954CB69-6452-D03D-7EB8-C6DC9075E744}"/>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8" name="Segnaposto piè di pagina 7">
            <a:extLst>
              <a:ext uri="{FF2B5EF4-FFF2-40B4-BE49-F238E27FC236}">
                <a16:creationId xmlns:a16="http://schemas.microsoft.com/office/drawing/2014/main" id="{AF1CD80B-F37A-90A8-342B-D8EC5C508D8A}"/>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DA76F33F-63E9-221D-3B4F-F04312E252BA}"/>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44566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4003AEC-4B1C-4C27-AD72-B829E2AF09A2}"/>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90617D3-B0C8-EB0A-374D-93798F13B7C4}"/>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4" name="Segnaposto piè di pagina 3">
            <a:extLst>
              <a:ext uri="{FF2B5EF4-FFF2-40B4-BE49-F238E27FC236}">
                <a16:creationId xmlns:a16="http://schemas.microsoft.com/office/drawing/2014/main" id="{A10482EE-606E-AA9B-36A4-D5497DC282B1}"/>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9EB78102-C2BB-C92D-B560-653B5927A5F4}"/>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2381830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6638A4FB-2443-8CB1-0B6E-6294DF7B8562}"/>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3" name="Segnaposto piè di pagina 2">
            <a:extLst>
              <a:ext uri="{FF2B5EF4-FFF2-40B4-BE49-F238E27FC236}">
                <a16:creationId xmlns:a16="http://schemas.microsoft.com/office/drawing/2014/main" id="{51392BD9-1B47-D96F-7707-5B1579DFB2AC}"/>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ABF246C3-1AA5-2194-2DC7-38213E5A487B}"/>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3505311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F3E3DD8-F65A-C734-A81C-897AFB4E936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55CD55A-6BC7-C8D8-BA79-AEA8EC2C62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D0BF3CBC-B0CD-9CFD-C64C-7EF1F7769F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5732D7B7-3109-5B4C-C32C-D47DF1A6EE16}"/>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6" name="Segnaposto piè di pagina 5">
            <a:extLst>
              <a:ext uri="{FF2B5EF4-FFF2-40B4-BE49-F238E27FC236}">
                <a16:creationId xmlns:a16="http://schemas.microsoft.com/office/drawing/2014/main" id="{E6C3D95F-4ADA-710B-FEF1-BCDDCA11183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ACAFA732-7AB0-38C4-8E08-9FE8F1F99485}"/>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776383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CBD493-9137-3E9F-5B9C-A8779E0799E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8D4480AE-145E-F829-D57C-04E5F7FF87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F1D378A-2D8D-C3F0-6BD7-A5CC0CE20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D9E175CE-FF4C-7F4B-BA7A-92D4047FBBB5}"/>
              </a:ext>
            </a:extLst>
          </p:cNvPr>
          <p:cNvSpPr>
            <a:spLocks noGrp="1"/>
          </p:cNvSpPr>
          <p:nvPr>
            <p:ph type="dt" sz="half" idx="10"/>
          </p:nvPr>
        </p:nvSpPr>
        <p:spPr/>
        <p:txBody>
          <a:bodyPr/>
          <a:lstStyle/>
          <a:p>
            <a:fld id="{6BBEA887-26B9-4AF6-B55F-48C3981F8B2F}" type="datetimeFigureOut">
              <a:rPr lang="it-IT" smtClean="0"/>
              <a:t>07/04/2024</a:t>
            </a:fld>
            <a:endParaRPr lang="it-IT"/>
          </a:p>
        </p:txBody>
      </p:sp>
      <p:sp>
        <p:nvSpPr>
          <p:cNvPr id="6" name="Segnaposto piè di pagina 5">
            <a:extLst>
              <a:ext uri="{FF2B5EF4-FFF2-40B4-BE49-F238E27FC236}">
                <a16:creationId xmlns:a16="http://schemas.microsoft.com/office/drawing/2014/main" id="{B7F80BD7-6606-615F-4F76-24CD7599BBFE}"/>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AF1F5DB-657F-0A72-AF07-5F37EFF6C54C}"/>
              </a:ext>
            </a:extLst>
          </p:cNvPr>
          <p:cNvSpPr>
            <a:spLocks noGrp="1"/>
          </p:cNvSpPr>
          <p:nvPr>
            <p:ph type="sldNum" sz="quarter" idx="12"/>
          </p:nvPr>
        </p:nvSpPr>
        <p:spPr/>
        <p:txBody>
          <a:bodyPr/>
          <a:lstStyle/>
          <a:p>
            <a:fld id="{8B1E46E5-C303-41F9-9BD1-680B0F06F2F2}" type="slidenum">
              <a:rPr lang="it-IT" smtClean="0"/>
              <a:t>‹N›</a:t>
            </a:fld>
            <a:endParaRPr lang="it-IT"/>
          </a:p>
        </p:txBody>
      </p:sp>
    </p:spTree>
    <p:extLst>
      <p:ext uri="{BB962C8B-B14F-4D97-AF65-F5344CB8AC3E}">
        <p14:creationId xmlns:p14="http://schemas.microsoft.com/office/powerpoint/2010/main" val="137966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03D94FEC-CC02-E44B-0493-879B7E73F8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EFF5597-F90C-D29A-9724-48CEAD9E25E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3C26996-D122-31FE-D96F-3AF08D240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BBEA887-26B9-4AF6-B55F-48C3981F8B2F}" type="datetimeFigureOut">
              <a:rPr lang="it-IT" smtClean="0"/>
              <a:t>07/04/2024</a:t>
            </a:fld>
            <a:endParaRPr lang="it-IT"/>
          </a:p>
        </p:txBody>
      </p:sp>
      <p:sp>
        <p:nvSpPr>
          <p:cNvPr id="5" name="Segnaposto piè di pagina 4">
            <a:extLst>
              <a:ext uri="{FF2B5EF4-FFF2-40B4-BE49-F238E27FC236}">
                <a16:creationId xmlns:a16="http://schemas.microsoft.com/office/drawing/2014/main" id="{951433D3-9405-088C-B0C8-A08EF38FA6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C1F7FA7E-E0BF-BEB1-2D49-9B0473EB21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B1E46E5-C303-41F9-9BD1-680B0F06F2F2}" type="slidenum">
              <a:rPr lang="it-IT" smtClean="0"/>
              <a:t>‹N›</a:t>
            </a:fld>
            <a:endParaRPr lang="it-IT"/>
          </a:p>
        </p:txBody>
      </p:sp>
    </p:spTree>
    <p:extLst>
      <p:ext uri="{BB962C8B-B14F-4D97-AF65-F5344CB8AC3E}">
        <p14:creationId xmlns:p14="http://schemas.microsoft.com/office/powerpoint/2010/main" val="5874271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50" name="Rectangle 103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a:extLst>
              <a:ext uri="{FF2B5EF4-FFF2-40B4-BE49-F238E27FC236}">
                <a16:creationId xmlns:a16="http://schemas.microsoft.com/office/drawing/2014/main" id="{A787609E-53A5-6DA8-3FE5-2328CC1325B3}"/>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667" b="24333"/>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2" name="Titolo 1">
            <a:extLst>
              <a:ext uri="{FF2B5EF4-FFF2-40B4-BE49-F238E27FC236}">
                <a16:creationId xmlns:a16="http://schemas.microsoft.com/office/drawing/2014/main" id="{7448083F-DBE1-D88E-C011-B754CDB78CA7}"/>
              </a:ext>
            </a:extLst>
          </p:cNvPr>
          <p:cNvSpPr>
            <a:spLocks noGrp="1"/>
          </p:cNvSpPr>
          <p:nvPr>
            <p:ph type="ctrTitle"/>
          </p:nvPr>
        </p:nvSpPr>
        <p:spPr>
          <a:xfrm>
            <a:off x="1524000" y="1122362"/>
            <a:ext cx="9144000" cy="2900518"/>
          </a:xfrm>
        </p:spPr>
        <p:txBody>
          <a:bodyPr>
            <a:normAutofit/>
          </a:bodyPr>
          <a:lstStyle/>
          <a:p>
            <a:r>
              <a:rPr lang="it-IT">
                <a:solidFill>
                  <a:srgbClr val="FFFFFF"/>
                </a:solidFill>
              </a:rPr>
              <a:t>Aleksandr Blok</a:t>
            </a:r>
          </a:p>
        </p:txBody>
      </p:sp>
      <p:sp>
        <p:nvSpPr>
          <p:cNvPr id="3" name="Sottotitolo 2">
            <a:extLst>
              <a:ext uri="{FF2B5EF4-FFF2-40B4-BE49-F238E27FC236}">
                <a16:creationId xmlns:a16="http://schemas.microsoft.com/office/drawing/2014/main" id="{36DA6310-D0D4-44FD-FC7C-E15ACBD29668}"/>
              </a:ext>
            </a:extLst>
          </p:cNvPr>
          <p:cNvSpPr>
            <a:spLocks noGrp="1"/>
          </p:cNvSpPr>
          <p:nvPr>
            <p:ph type="subTitle" idx="1"/>
          </p:nvPr>
        </p:nvSpPr>
        <p:spPr>
          <a:xfrm>
            <a:off x="1524000" y="4159404"/>
            <a:ext cx="9144000" cy="1098395"/>
          </a:xfrm>
        </p:spPr>
        <p:txBody>
          <a:bodyPr>
            <a:normAutofit/>
          </a:bodyPr>
          <a:lstStyle/>
          <a:p>
            <a:r>
              <a:rPr lang="it-IT" b="0" i="1" dirty="0">
                <a:solidFill>
                  <a:srgbClr val="FF0000"/>
                </a:solidFill>
                <a:effectLst/>
                <a:highlight>
                  <a:srgbClr val="FAF7E9"/>
                </a:highlight>
                <a:latin typeface="Arial" panose="020B0604020202020204" pitchFamily="34" charset="0"/>
              </a:rPr>
              <a:t>Russia, misera Russia, - le tue capanne grigie, - i tuoi canti nel vento - sono per me le prime lacrime dell’amore</a:t>
            </a:r>
            <a:r>
              <a:rPr lang="it-IT" b="0" i="1" dirty="0">
                <a:solidFill>
                  <a:srgbClr val="444444"/>
                </a:solidFill>
                <a:effectLst/>
                <a:highlight>
                  <a:srgbClr val="FAF7E9"/>
                </a:highlight>
                <a:latin typeface="Arial" panose="020B0604020202020204" pitchFamily="34" charset="0"/>
              </a:rPr>
              <a:t>.</a:t>
            </a:r>
            <a:endParaRPr lang="it-IT" dirty="0">
              <a:solidFill>
                <a:srgbClr val="FFFFFF"/>
              </a:solidFill>
            </a:endParaRPr>
          </a:p>
        </p:txBody>
      </p:sp>
    </p:spTree>
    <p:extLst>
      <p:ext uri="{BB962C8B-B14F-4D97-AF65-F5344CB8AC3E}">
        <p14:creationId xmlns:p14="http://schemas.microsoft.com/office/powerpoint/2010/main" val="24467574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CA4B532-E156-F9B8-B8D5-3B6CEC680BA0}"/>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FBB62BD4-F790-7C97-C9C9-FBF63A51DE23}"/>
              </a:ext>
            </a:extLst>
          </p:cNvPr>
          <p:cNvSpPr>
            <a:spLocks noGrp="1"/>
          </p:cNvSpPr>
          <p:nvPr>
            <p:ph idx="1"/>
          </p:nvPr>
        </p:nvSpPr>
        <p:spPr/>
        <p:txBody>
          <a:bodyPr/>
          <a:lstStyle/>
          <a:p>
            <a:r>
              <a:rPr lang="it-IT" dirty="0"/>
              <a:t>Padre professore di diritto all’università di Varsavia, nobile, madre figlia del rettore dell’università di San Pietroburgo. Genitori divorziano quando Aleksandr è ancora piccolo a causa del carattere dispotico del padre.</a:t>
            </a:r>
          </a:p>
          <a:p>
            <a:r>
              <a:rPr lang="it-IT" dirty="0"/>
              <a:t>Già da bambino scrive versi e si appassiona al teatro.</a:t>
            </a:r>
          </a:p>
          <a:p>
            <a:r>
              <a:rPr lang="it-IT" dirty="0"/>
              <a:t>Durante la I. Guerra Mondiale presta servizio come ingegnere addetto alle fortificazioni</a:t>
            </a:r>
          </a:p>
          <a:p>
            <a:r>
              <a:rPr lang="it-IT" dirty="0"/>
              <a:t>Iniziale entusiasmo per la rivoluzione, vista come una specie di evento naturale; fa parte di varie organizzazioni </a:t>
            </a:r>
            <a:r>
              <a:rPr lang="it-IT"/>
              <a:t>e comitati.</a:t>
            </a:r>
          </a:p>
        </p:txBody>
      </p:sp>
    </p:spTree>
    <p:extLst>
      <p:ext uri="{BB962C8B-B14F-4D97-AF65-F5344CB8AC3E}">
        <p14:creationId xmlns:p14="http://schemas.microsoft.com/office/powerpoint/2010/main" val="320870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3BD1804-D14D-8237-A276-0658DBB73B24}"/>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3ED2D431-D678-E3C5-2832-B731B1AB31E4}"/>
              </a:ext>
            </a:extLst>
          </p:cNvPr>
          <p:cNvSpPr>
            <a:spLocks noGrp="1"/>
          </p:cNvSpPr>
          <p:nvPr>
            <p:ph idx="1"/>
          </p:nvPr>
        </p:nvSpPr>
        <p:spPr/>
        <p:txBody>
          <a:bodyPr>
            <a:normAutofit lnSpcReduction="10000"/>
          </a:bodyPr>
          <a:lstStyle/>
          <a:p>
            <a:r>
              <a:rPr lang="it-IT" dirty="0"/>
              <a:t>Secolo d’Argento</a:t>
            </a:r>
          </a:p>
          <a:p>
            <a:r>
              <a:rPr lang="it-IT" dirty="0"/>
              <a:t>Figura contradditoria</a:t>
            </a:r>
          </a:p>
          <a:p>
            <a:r>
              <a:rPr lang="it-IT" dirty="0"/>
              <a:t>I simbolisti non distinguono tra Vita e Arte</a:t>
            </a:r>
          </a:p>
          <a:p>
            <a:r>
              <a:rPr lang="it-IT" dirty="0"/>
              <a:t>Vede nella rivoluzione una possibilità di palingenesi. Il mondo terribile dei nobili e dei borghesi verrà distrutto dai proletari e dai contadini. Gli sembra di sentire la musica della Rivoluzione.</a:t>
            </a:r>
          </a:p>
          <a:p>
            <a:r>
              <a:rPr lang="it-IT" b="0" i="1" dirty="0">
                <a:solidFill>
                  <a:srgbClr val="444444"/>
                </a:solidFill>
                <a:effectLst/>
                <a:highlight>
                  <a:srgbClr val="FAF7E9"/>
                </a:highlight>
                <a:latin typeface="Arial" panose="020B0604020202020204" pitchFamily="34" charset="0"/>
              </a:rPr>
              <a:t>La Russia resta sempre la stessa: un’entità lirica…</a:t>
            </a:r>
            <a:br>
              <a:rPr lang="it-IT" b="0" i="1" dirty="0">
                <a:solidFill>
                  <a:srgbClr val="444444"/>
                </a:solidFill>
                <a:effectLst/>
                <a:highlight>
                  <a:srgbClr val="FAF7E9"/>
                </a:highlight>
                <a:latin typeface="Arial" panose="020B0604020202020204" pitchFamily="34" charset="0"/>
              </a:rPr>
            </a:br>
            <a:r>
              <a:rPr lang="it-IT" b="0" i="1" dirty="0">
                <a:solidFill>
                  <a:srgbClr val="444444"/>
                </a:solidFill>
                <a:effectLst/>
                <a:highlight>
                  <a:srgbClr val="FAF7E9"/>
                </a:highlight>
                <a:latin typeface="Arial" panose="020B0604020202020204" pitchFamily="34" charset="0"/>
              </a:rPr>
              <a:t>Qualunque cosa accada, essa resterà sempre</a:t>
            </a:r>
            <a:br>
              <a:rPr lang="it-IT" b="0" i="1" dirty="0">
                <a:solidFill>
                  <a:srgbClr val="444444"/>
                </a:solidFill>
                <a:effectLst/>
                <a:highlight>
                  <a:srgbClr val="FAF7E9"/>
                </a:highlight>
                <a:latin typeface="Arial" panose="020B0604020202020204" pitchFamily="34" charset="0"/>
              </a:rPr>
            </a:br>
            <a:r>
              <a:rPr lang="it-IT" b="0" i="1" dirty="0">
                <a:solidFill>
                  <a:srgbClr val="444444"/>
                </a:solidFill>
                <a:effectLst/>
                <a:highlight>
                  <a:srgbClr val="FAF7E9"/>
                </a:highlight>
                <a:latin typeface="Arial" panose="020B0604020202020204" pitchFamily="34" charset="0"/>
              </a:rPr>
              <a:t>la Russia dei sogni.</a:t>
            </a:r>
            <a:br>
              <a:rPr lang="it-IT" b="0" i="1" dirty="0">
                <a:solidFill>
                  <a:srgbClr val="444444"/>
                </a:solidFill>
                <a:effectLst/>
                <a:highlight>
                  <a:srgbClr val="FAF7E9"/>
                </a:highlight>
                <a:latin typeface="Arial" panose="020B0604020202020204" pitchFamily="34" charset="0"/>
              </a:rPr>
            </a:br>
            <a:r>
              <a:rPr lang="it-IT" b="0" i="0" dirty="0">
                <a:solidFill>
                  <a:srgbClr val="444444"/>
                </a:solidFill>
                <a:effectLst/>
                <a:highlight>
                  <a:srgbClr val="FAF7E9"/>
                </a:highlight>
                <a:latin typeface="Arial" panose="020B0604020202020204" pitchFamily="34" charset="0"/>
              </a:rPr>
              <a:t>(A. Blok da </a:t>
            </a:r>
            <a:r>
              <a:rPr lang="it-IT" b="0" i="1" dirty="0">
                <a:solidFill>
                  <a:srgbClr val="444444"/>
                </a:solidFill>
                <a:effectLst/>
                <a:highlight>
                  <a:srgbClr val="FAF7E9"/>
                </a:highlight>
                <a:latin typeface="Arial" panose="020B0604020202020204" pitchFamily="34" charset="0"/>
              </a:rPr>
              <a:t>Lettera alla madre</a:t>
            </a:r>
            <a:r>
              <a:rPr lang="it-IT" b="0" i="0" dirty="0">
                <a:solidFill>
                  <a:srgbClr val="444444"/>
                </a:solidFill>
                <a:effectLst/>
                <a:highlight>
                  <a:srgbClr val="FAF7E9"/>
                </a:highlight>
                <a:latin typeface="Arial" panose="020B0604020202020204" pitchFamily="34" charset="0"/>
              </a:rPr>
              <a:t>) </a:t>
            </a:r>
            <a:endParaRPr lang="ru-RU" dirty="0"/>
          </a:p>
          <a:p>
            <a:endParaRPr lang="it-IT" dirty="0"/>
          </a:p>
        </p:txBody>
      </p:sp>
    </p:spTree>
    <p:extLst>
      <p:ext uri="{BB962C8B-B14F-4D97-AF65-F5344CB8AC3E}">
        <p14:creationId xmlns:p14="http://schemas.microsoft.com/office/powerpoint/2010/main" val="3330407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olo 1">
            <a:extLst>
              <a:ext uri="{FF2B5EF4-FFF2-40B4-BE49-F238E27FC236}">
                <a16:creationId xmlns:a16="http://schemas.microsoft.com/office/drawing/2014/main" id="{73CAA18F-277D-B13E-10FB-353E0C1ADDF2}"/>
              </a:ext>
            </a:extLst>
          </p:cNvPr>
          <p:cNvSpPr>
            <a:spLocks noGrp="1"/>
          </p:cNvSpPr>
          <p:nvPr>
            <p:ph type="title"/>
          </p:nvPr>
        </p:nvSpPr>
        <p:spPr>
          <a:xfrm>
            <a:off x="640080" y="325369"/>
            <a:ext cx="4368602" cy="1956841"/>
          </a:xfrm>
        </p:spPr>
        <p:txBody>
          <a:bodyPr anchor="b">
            <a:normAutofit/>
          </a:bodyPr>
          <a:lstStyle/>
          <a:p>
            <a:endParaRPr lang="it-IT" sz="5400"/>
          </a:p>
        </p:txBody>
      </p:sp>
      <p:sp>
        <p:nvSpPr>
          <p:cNvPr id="13"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7">
            <a:extLst>
              <a:ext uri="{FF2B5EF4-FFF2-40B4-BE49-F238E27FC236}">
                <a16:creationId xmlns:a16="http://schemas.microsoft.com/office/drawing/2014/main" id="{A6B76E86-CFDE-60DC-5B94-EDBE38FDD80D}"/>
              </a:ext>
            </a:extLst>
          </p:cNvPr>
          <p:cNvSpPr>
            <a:spLocks noGrp="1"/>
          </p:cNvSpPr>
          <p:nvPr>
            <p:ph idx="1"/>
          </p:nvPr>
        </p:nvSpPr>
        <p:spPr>
          <a:xfrm>
            <a:off x="640080" y="2872899"/>
            <a:ext cx="4243589" cy="3320668"/>
          </a:xfrm>
        </p:spPr>
        <p:txBody>
          <a:bodyPr>
            <a:normAutofit/>
          </a:bodyPr>
          <a:lstStyle/>
          <a:p>
            <a:r>
              <a:rPr lang="en-US" sz="2200" dirty="0"/>
              <a:t>La </a:t>
            </a:r>
            <a:r>
              <a:rPr lang="en-US" sz="2200" dirty="0" err="1"/>
              <a:t>moglie</a:t>
            </a:r>
            <a:r>
              <a:rPr lang="en-US" sz="2200" dirty="0"/>
              <a:t> </a:t>
            </a:r>
            <a:r>
              <a:rPr lang="en-US" sz="2200" dirty="0" err="1"/>
              <a:t>Ljubov</a:t>
            </a:r>
            <a:r>
              <a:rPr lang="en-US" sz="2200" dirty="0"/>
              <a:t>’ </a:t>
            </a:r>
            <a:r>
              <a:rPr lang="en-US" sz="2200" dirty="0" err="1"/>
              <a:t>Mendeleeva</a:t>
            </a:r>
            <a:r>
              <a:rPr lang="en-US" sz="2200" dirty="0"/>
              <a:t> </a:t>
            </a:r>
            <a:r>
              <a:rPr lang="en-US" sz="2200" dirty="0" err="1"/>
              <a:t>nel</a:t>
            </a:r>
            <a:r>
              <a:rPr lang="en-US" sz="2200" dirty="0"/>
              <a:t> </a:t>
            </a:r>
            <a:r>
              <a:rPr lang="en-US" sz="2200" dirty="0" err="1"/>
              <a:t>ruolo</a:t>
            </a:r>
            <a:r>
              <a:rPr lang="en-US" sz="2200" dirty="0"/>
              <a:t> di Ofelia in uno </a:t>
            </a:r>
            <a:r>
              <a:rPr lang="en-US" sz="2200" dirty="0" err="1"/>
              <a:t>spettacolo</a:t>
            </a:r>
            <a:r>
              <a:rPr lang="en-US" sz="2200" dirty="0"/>
              <a:t> </a:t>
            </a:r>
            <a:r>
              <a:rPr lang="en-US" sz="2200" dirty="0" err="1"/>
              <a:t>familiare</a:t>
            </a:r>
            <a:endParaRPr lang="en-US" sz="2200" dirty="0"/>
          </a:p>
        </p:txBody>
      </p:sp>
      <p:pic>
        <p:nvPicPr>
          <p:cNvPr id="4" name="Segnaposto contenuto 3">
            <a:extLst>
              <a:ext uri="{FF2B5EF4-FFF2-40B4-BE49-F238E27FC236}">
                <a16:creationId xmlns:a16="http://schemas.microsoft.com/office/drawing/2014/main" id="{21C24792-21B0-8B6C-17C9-313E68D64146}"/>
              </a:ext>
            </a:extLst>
          </p:cNvPr>
          <p:cNvPicPr>
            <a:picLocks noChangeAspect="1"/>
          </p:cNvPicPr>
          <p:nvPr/>
        </p:nvPicPr>
        <p:blipFill rotWithShape="1">
          <a:blip r:embed="rId2"/>
          <a:srcRect t="4827" b="45325"/>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Tree>
    <p:extLst>
      <p:ext uri="{BB962C8B-B14F-4D97-AF65-F5344CB8AC3E}">
        <p14:creationId xmlns:p14="http://schemas.microsoft.com/office/powerpoint/2010/main" val="376690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5B91E0-A3F1-A9F8-1AB7-638558C3E5F3}"/>
              </a:ext>
            </a:extLst>
          </p:cNvPr>
          <p:cNvSpPr>
            <a:spLocks noGrp="1"/>
          </p:cNvSpPr>
          <p:nvPr>
            <p:ph type="title"/>
          </p:nvPr>
        </p:nvSpPr>
        <p:spPr/>
        <p:txBody>
          <a:bodyPr/>
          <a:lstStyle/>
          <a:p>
            <a:r>
              <a:rPr lang="it-IT" dirty="0"/>
              <a:t>1905: VERSI SULLA BELLISSIMA DAMA</a:t>
            </a:r>
          </a:p>
        </p:txBody>
      </p:sp>
      <p:sp>
        <p:nvSpPr>
          <p:cNvPr id="3" name="Segnaposto contenuto 2">
            <a:extLst>
              <a:ext uri="{FF2B5EF4-FFF2-40B4-BE49-F238E27FC236}">
                <a16:creationId xmlns:a16="http://schemas.microsoft.com/office/drawing/2014/main" id="{5F50FEEA-70EA-8E78-F834-F66E6364B5EC}"/>
              </a:ext>
            </a:extLst>
          </p:cNvPr>
          <p:cNvSpPr>
            <a:spLocks noGrp="1"/>
          </p:cNvSpPr>
          <p:nvPr>
            <p:ph idx="1"/>
          </p:nvPr>
        </p:nvSpPr>
        <p:spPr/>
        <p:txBody>
          <a:bodyPr/>
          <a:lstStyle/>
          <a:p>
            <a:r>
              <a:rPr lang="it-IT" dirty="0"/>
              <a:t>Il prototipo della bellissima dama è </a:t>
            </a:r>
            <a:r>
              <a:rPr lang="it-IT" dirty="0" err="1"/>
              <a:t>Ljubov</a:t>
            </a:r>
            <a:r>
              <a:rPr lang="it-IT" dirty="0"/>
              <a:t>’ </a:t>
            </a:r>
            <a:r>
              <a:rPr lang="it-IT" dirty="0" err="1"/>
              <a:t>Mendeleeva</a:t>
            </a:r>
            <a:r>
              <a:rPr lang="it-IT" dirty="0"/>
              <a:t> </a:t>
            </a:r>
          </a:p>
          <a:p>
            <a:r>
              <a:rPr lang="it-IT" dirty="0"/>
              <a:t>Influenza delle idee del filosofo Vladimir </a:t>
            </a:r>
            <a:r>
              <a:rPr lang="it-IT" dirty="0" err="1"/>
              <a:t>Solov’ev</a:t>
            </a:r>
            <a:r>
              <a:rPr lang="it-IT" dirty="0"/>
              <a:t>: Sofia, l’anima del mondo, oppure l’Eterno femminino, deve portare l’armonia nel mondo.</a:t>
            </a:r>
          </a:p>
          <a:p>
            <a:r>
              <a:rPr lang="it-IT" dirty="0"/>
              <a:t>Per Blok </a:t>
            </a:r>
            <a:r>
              <a:rPr lang="it-IT" dirty="0" err="1"/>
              <a:t>Ljubov</a:t>
            </a:r>
            <a:r>
              <a:rPr lang="it-IT" dirty="0"/>
              <a:t>’ </a:t>
            </a:r>
            <a:r>
              <a:rPr lang="it-IT" dirty="0" err="1"/>
              <a:t>Mendeleeva</a:t>
            </a:r>
            <a:r>
              <a:rPr lang="it-IT" dirty="0"/>
              <a:t> è l’incarnazione di Sofia. Viveva nella tenuta vicina, a </a:t>
            </a:r>
            <a:r>
              <a:rPr lang="it-IT" dirty="0" err="1"/>
              <a:t>Boblovo</a:t>
            </a:r>
            <a:r>
              <a:rPr lang="it-IT" dirty="0"/>
              <a:t>, nei dintorni di Mosca.</a:t>
            </a:r>
          </a:p>
          <a:p>
            <a:r>
              <a:rPr lang="it-IT" dirty="0"/>
              <a:t>Si conobbero quando lei aveva 16 anni, si sposarono quando lei aveva 22 anni. Lei soffre del fatto che lui non la consideri una persona in carne e ossa</a:t>
            </a:r>
          </a:p>
        </p:txBody>
      </p:sp>
    </p:spTree>
    <p:extLst>
      <p:ext uri="{BB962C8B-B14F-4D97-AF65-F5344CB8AC3E}">
        <p14:creationId xmlns:p14="http://schemas.microsoft.com/office/powerpoint/2010/main" val="141163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8D2E27-6109-BAE6-2990-05238DD03445}"/>
              </a:ext>
            </a:extLst>
          </p:cNvPr>
          <p:cNvSpPr>
            <a:spLocks noGrp="1"/>
          </p:cNvSpPr>
          <p:nvPr>
            <p:ph type="title"/>
          </p:nvPr>
        </p:nvSpPr>
        <p:spPr/>
        <p:txBody>
          <a:bodyPr/>
          <a:lstStyle/>
          <a:p>
            <a:r>
              <a:rPr lang="it-IT" dirty="0"/>
              <a:t>Sulla rivoluzione</a:t>
            </a:r>
          </a:p>
        </p:txBody>
      </p:sp>
      <p:sp>
        <p:nvSpPr>
          <p:cNvPr id="3" name="Segnaposto contenuto 2">
            <a:extLst>
              <a:ext uri="{FF2B5EF4-FFF2-40B4-BE49-F238E27FC236}">
                <a16:creationId xmlns:a16="http://schemas.microsoft.com/office/drawing/2014/main" id="{72946A7C-43A0-6E68-673D-48F86551537E}"/>
              </a:ext>
            </a:extLst>
          </p:cNvPr>
          <p:cNvSpPr>
            <a:spLocks noGrp="1"/>
          </p:cNvSpPr>
          <p:nvPr>
            <p:ph idx="1"/>
          </p:nvPr>
        </p:nvSpPr>
        <p:spPr/>
        <p:txBody>
          <a:bodyPr/>
          <a:lstStyle/>
          <a:p>
            <a:r>
              <a:rPr lang="it-IT" b="0" i="0" dirty="0">
                <a:solidFill>
                  <a:srgbClr val="444444"/>
                </a:solidFill>
                <a:effectLst/>
                <a:highlight>
                  <a:srgbClr val="FAF7E9"/>
                </a:highlight>
                <a:latin typeface="Arial" panose="020B0604020202020204" pitchFamily="34" charset="0"/>
              </a:rPr>
              <a:t>Rifare tutto. Fare in modo che tutto diventi nuovo; che la nostra falsa, sporca, tediosa, mostruosa vita diventi una vita giusta, pulita, allegra, bellissima. Quando tali idee, latenti da tempi immemorabili nell’animo umano, nell’animo del popolo, infrangono le pastoie che le incatenavano ed erompono come un tempestoso torrente, finendo di abbattere dighe, facendo crollare superflui lembi di argini, ciò si chiama rivoluzione. In modo più o meno moderato, più mitigato, si chiama rivolta, sommossa, rivolgimento. Ma ciò si chiama rivoluzione</a:t>
            </a:r>
            <a:r>
              <a:rPr lang="it-IT" b="0" i="1" dirty="0">
                <a:solidFill>
                  <a:srgbClr val="444444"/>
                </a:solidFill>
                <a:effectLst/>
                <a:highlight>
                  <a:srgbClr val="FAF7E9"/>
                </a:highlight>
                <a:latin typeface="Arial" panose="020B0604020202020204" pitchFamily="34" charset="0"/>
              </a:rPr>
              <a:t>.</a:t>
            </a:r>
            <a:endParaRPr lang="it-IT" dirty="0"/>
          </a:p>
        </p:txBody>
      </p:sp>
    </p:spTree>
    <p:extLst>
      <p:ext uri="{BB962C8B-B14F-4D97-AF65-F5344CB8AC3E}">
        <p14:creationId xmlns:p14="http://schemas.microsoft.com/office/powerpoint/2010/main" val="3518842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93E6625-40EF-D168-6FB2-07979AE0D27E}"/>
              </a:ext>
            </a:extLst>
          </p:cNvPr>
          <p:cNvSpPr>
            <a:spLocks noGrp="1"/>
          </p:cNvSpPr>
          <p:nvPr>
            <p:ph type="title"/>
          </p:nvPr>
        </p:nvSpPr>
        <p:spPr/>
        <p:txBody>
          <a:bodyPr/>
          <a:lstStyle/>
          <a:p>
            <a:r>
              <a:rPr lang="it-IT" dirty="0"/>
              <a:t>La poetica</a:t>
            </a:r>
          </a:p>
        </p:txBody>
      </p:sp>
      <p:sp>
        <p:nvSpPr>
          <p:cNvPr id="3" name="Segnaposto contenuto 2">
            <a:extLst>
              <a:ext uri="{FF2B5EF4-FFF2-40B4-BE49-F238E27FC236}">
                <a16:creationId xmlns:a16="http://schemas.microsoft.com/office/drawing/2014/main" id="{6CC7DED5-5055-CD8C-0AB5-703C6D92813C}"/>
              </a:ext>
            </a:extLst>
          </p:cNvPr>
          <p:cNvSpPr>
            <a:spLocks noGrp="1"/>
          </p:cNvSpPr>
          <p:nvPr>
            <p:ph idx="1"/>
          </p:nvPr>
        </p:nvSpPr>
        <p:spPr/>
        <p:txBody>
          <a:bodyPr/>
          <a:lstStyle/>
          <a:p>
            <a:r>
              <a:rPr lang="it-IT" dirty="0"/>
              <a:t>Grande vicinanza alla musica.</a:t>
            </a:r>
          </a:p>
          <a:p>
            <a:r>
              <a:rPr lang="it-IT" dirty="0"/>
              <a:t>Interesse religioso, tentativo di comprendere il «mondo terribile», la tragedia dell’uomo moderno</a:t>
            </a:r>
          </a:p>
          <a:p>
            <a:r>
              <a:rPr lang="it-IT" dirty="0"/>
              <a:t>Combinazione paradossale di elementi mistici e di elementi della vita quotidiana</a:t>
            </a:r>
          </a:p>
          <a:p>
            <a:r>
              <a:rPr lang="it-IT" dirty="0"/>
              <a:t>Elementi delle canzoni zigane</a:t>
            </a:r>
          </a:p>
          <a:p>
            <a:r>
              <a:rPr lang="it-IT" dirty="0"/>
              <a:t>Uso della metafora che sola permette di comprendere l’essenza del mondo</a:t>
            </a:r>
          </a:p>
        </p:txBody>
      </p:sp>
    </p:spTree>
    <p:extLst>
      <p:ext uri="{BB962C8B-B14F-4D97-AF65-F5344CB8AC3E}">
        <p14:creationId xmlns:p14="http://schemas.microsoft.com/office/powerpoint/2010/main" val="256561931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419</TotalTime>
  <Words>445</Words>
  <Application>Microsoft Office PowerPoint</Application>
  <PresentationFormat>Widescreen</PresentationFormat>
  <Paragraphs>25</Paragraphs>
  <Slides>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vt:i4>
      </vt:variant>
    </vt:vector>
  </HeadingPairs>
  <TitlesOfParts>
    <vt:vector size="11" baseType="lpstr">
      <vt:lpstr>Aptos</vt:lpstr>
      <vt:lpstr>Aptos Display</vt:lpstr>
      <vt:lpstr>Arial</vt:lpstr>
      <vt:lpstr>Tema di Office</vt:lpstr>
      <vt:lpstr>Aleksandr Blok</vt:lpstr>
      <vt:lpstr>Presentazione standard di PowerPoint</vt:lpstr>
      <vt:lpstr>Presentazione standard di PowerPoint</vt:lpstr>
      <vt:lpstr>Presentazione standard di PowerPoint</vt:lpstr>
      <vt:lpstr>1905: VERSI SULLA BELLISSIMA DAMA</vt:lpstr>
      <vt:lpstr>Sulla rivoluzione</vt:lpstr>
      <vt:lpstr>La poetica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Aleksandr Blok</dc:title>
  <dc:creator>FRANCESCA LEGITTIMO</dc:creator>
  <cp:lastModifiedBy>FRANCESCA LEGITTIMO</cp:lastModifiedBy>
  <cp:revision>4</cp:revision>
  <dcterms:created xsi:type="dcterms:W3CDTF">2024-03-30T13:38:47Z</dcterms:created>
  <dcterms:modified xsi:type="dcterms:W3CDTF">2024-04-07T19:00:45Z</dcterms:modified>
</cp:coreProperties>
</file>