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864" r:id="rId3"/>
    <p:sldId id="894" r:id="rId4"/>
    <p:sldId id="683" r:id="rId5"/>
    <p:sldId id="887" r:id="rId6"/>
    <p:sldId id="893" r:id="rId7"/>
    <p:sldId id="825" r:id="rId8"/>
    <p:sldId id="816" r:id="rId9"/>
    <p:sldId id="888" r:id="rId10"/>
    <p:sldId id="889" r:id="rId11"/>
    <p:sldId id="891" r:id="rId12"/>
    <p:sldId id="905" r:id="rId13"/>
    <p:sldId id="750" r:id="rId14"/>
    <p:sldId id="868" r:id="rId15"/>
    <p:sldId id="907" r:id="rId16"/>
    <p:sldId id="817" r:id="rId17"/>
    <p:sldId id="890" r:id="rId18"/>
    <p:sldId id="842" r:id="rId19"/>
    <p:sldId id="819" r:id="rId20"/>
    <p:sldId id="906" r:id="rId21"/>
    <p:sldId id="829" r:id="rId22"/>
    <p:sldId id="269" r:id="rId23"/>
    <p:sldId id="675" r:id="rId24"/>
    <p:sldId id="909" r:id="rId25"/>
    <p:sldId id="908" r:id="rId26"/>
    <p:sldId id="830" r:id="rId27"/>
    <p:sldId id="880" r:id="rId28"/>
    <p:sldId id="879" r:id="rId29"/>
    <p:sldId id="856" r:id="rId30"/>
    <p:sldId id="844" r:id="rId31"/>
    <p:sldId id="892" r:id="rId32"/>
    <p:sldId id="815" r:id="rId33"/>
    <p:sldId id="910" r:id="rId34"/>
    <p:sldId id="911" r:id="rId35"/>
    <p:sldId id="919" r:id="rId36"/>
    <p:sldId id="882" r:id="rId37"/>
    <p:sldId id="900" r:id="rId38"/>
    <p:sldId id="827" r:id="rId39"/>
    <p:sldId id="846" r:id="rId40"/>
    <p:sldId id="899" r:id="rId41"/>
    <p:sldId id="918" r:id="rId42"/>
    <p:sldId id="843" r:id="rId43"/>
    <p:sldId id="831" r:id="rId44"/>
    <p:sldId id="901" r:id="rId45"/>
    <p:sldId id="828" r:id="rId46"/>
    <p:sldId id="897" r:id="rId47"/>
    <p:sldId id="275" r:id="rId48"/>
    <p:sldId id="896" r:id="rId49"/>
    <p:sldId id="898" r:id="rId50"/>
    <p:sldId id="833" r:id="rId51"/>
    <p:sldId id="912" r:id="rId52"/>
    <p:sldId id="875" r:id="rId53"/>
    <p:sldId id="913" r:id="rId54"/>
    <p:sldId id="914" r:id="rId55"/>
    <p:sldId id="810" r:id="rId56"/>
    <p:sldId id="872" r:id="rId57"/>
    <p:sldId id="862" r:id="rId58"/>
    <p:sldId id="916" r:id="rId59"/>
    <p:sldId id="691" r:id="rId60"/>
    <p:sldId id="903" r:id="rId61"/>
    <p:sldId id="915" r:id="rId62"/>
    <p:sldId id="904" r:id="rId63"/>
    <p:sldId id="436" r:id="rId6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2B15"/>
    <a:srgbClr val="D88412"/>
    <a:srgbClr val="860000"/>
    <a:srgbClr val="4F44EA"/>
    <a:srgbClr val="B913C9"/>
    <a:srgbClr val="260EE0"/>
    <a:srgbClr val="847F17"/>
    <a:srgbClr val="977616"/>
    <a:srgbClr val="F59108"/>
    <a:srgbClr val="308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980"/>
    <p:restoredTop sz="50000"/>
  </p:normalViewPr>
  <p:slideViewPr>
    <p:cSldViewPr>
      <p:cViewPr varScale="1">
        <p:scale>
          <a:sx n="108" d="100"/>
          <a:sy n="108" d="100"/>
        </p:scale>
        <p:origin x="200" y="3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0A7EFED-F699-764F-A8A4-21366E347F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7CA377-A894-6B48-9BCD-1B697B88F8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8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rgbClr val="92D050"/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rgbClr val="92D050"/>
                </a:solidFill>
                <a:latin typeface="+mn-lt"/>
              </a:rPr>
            </a:br>
            <a:r>
              <a:rPr lang="it-IT" altLang="it-IT" sz="2200" dirty="0">
                <a:solidFill>
                  <a:srgbClr val="92D050"/>
                </a:solidFill>
                <a:latin typeface="+mn-lt"/>
              </a:rPr>
              <a:t>Giovedì, 16 maggio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544196"/>
            <a:ext cx="4680520" cy="5313804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2800" dirty="0">
                <a:solidFill>
                  <a:srgbClr val="C00000"/>
                </a:solidFill>
              </a:rPr>
              <a:t>Robert James Waller</a:t>
            </a:r>
          </a:p>
          <a:p>
            <a:pPr lvl="0" algn="ctr">
              <a:lnSpc>
                <a:spcPct val="80000"/>
              </a:lnSpc>
            </a:pPr>
            <a:r>
              <a:rPr lang="it-IT" sz="6000" dirty="0">
                <a:solidFill>
                  <a:srgbClr val="308116"/>
                </a:solidFill>
              </a:rPr>
              <a:t>«I PONTI DI MADISON COUNTY»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chemeClr val="accent5">
                    <a:lumMod val="50000"/>
                  </a:schemeClr>
                </a:solidFill>
              </a:rPr>
              <a:t>Un bel romanzo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chemeClr val="accent5">
                    <a:lumMod val="50000"/>
                  </a:schemeClr>
                </a:solidFill>
              </a:rPr>
              <a:t>per un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chemeClr val="accent5">
                    <a:lumMod val="50000"/>
                  </a:schemeClr>
                </a:solidFill>
              </a:rPr>
              <a:t>bellissimo film.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F28C9B-5CE1-6217-C5BA-15F9900D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513" y="1902005"/>
            <a:ext cx="3923928" cy="49411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0F1192E-C3A0-A6FF-471C-7B2F180C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1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260EE0"/>
                </a:solidFill>
              </a:rPr>
              <a:t>Una scena del ballo nel Musical del 2013.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93F3DF-D289-5C8D-5C63-74C9E8DD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040730" cy="466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9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sical A Million Miles _ The Bridges of Madison County The Musical.mp4">
            <a:hlinkClick r:id="" action="ppaction://media"/>
            <a:extLst>
              <a:ext uri="{FF2B5EF4-FFF2-40B4-BE49-F238E27FC236}">
                <a16:creationId xmlns:a16="http://schemas.microsoft.com/office/drawing/2014/main" id="{9D98BEED-81F8-EAC1-F081-997D47619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14E1D66-A935-9E0F-8D03-5D82EF2C4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03702"/>
            <a:ext cx="4499992" cy="605429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E19ABA0-A6E8-A5D0-D671-BB8AE82B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5301208"/>
            <a:ext cx="3301058" cy="1556792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FF0000"/>
                </a:solidFill>
              </a:rPr>
              <a:t>Anno 1995</a:t>
            </a:r>
          </a:p>
        </p:txBody>
      </p:sp>
    </p:spTree>
    <p:extLst>
      <p:ext uri="{BB962C8B-B14F-4D97-AF65-F5344CB8AC3E}">
        <p14:creationId xmlns:p14="http://schemas.microsoft.com/office/powerpoint/2010/main" val="424497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F171B0-8C94-5291-CF25-CBE13EF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4968552" cy="6671483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03C3F0D8-2B34-769A-8A8E-B888DD0E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5589240"/>
            <a:ext cx="3157042" cy="126876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00000"/>
                </a:solidFill>
              </a:rPr>
              <a:t>Clint Eastwood e Meryl Streep,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i protagonisti del romanzo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e del film omonimo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C307865-2A8F-2E71-DCAE-A6CAACC5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61" y="5445224"/>
            <a:ext cx="7969797" cy="1268760"/>
          </a:xfrm>
        </p:spPr>
        <p:txBody>
          <a:bodyPr/>
          <a:lstStyle/>
          <a:p>
            <a:r>
              <a:rPr lang="it-IT" sz="1800" b="1" dirty="0">
                <a:solidFill>
                  <a:srgbClr val="C00000"/>
                </a:solidFill>
              </a:rPr>
              <a:t>Il Libro, 1993                                               </a:t>
            </a:r>
            <a:r>
              <a:rPr lang="it-IT" sz="1800" b="1" dirty="0">
                <a:solidFill>
                  <a:srgbClr val="977616"/>
                </a:solidFill>
              </a:rPr>
              <a:t>Il Film,  1995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E35D03-9FBA-9316-EF18-8C19BE1AB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1" y="594464"/>
            <a:ext cx="8521403" cy="48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9ED4645-E9CA-B9E2-C648-CA569564E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25322"/>
            <a:ext cx="8856984" cy="54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8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na Karenina (2013)  Trailer italiano ufficiale [HD].mp4">
            <a:hlinkClick r:id="" action="ppaction://media"/>
            <a:extLst>
              <a:ext uri="{FF2B5EF4-FFF2-40B4-BE49-F238E27FC236}">
                <a16:creationId xmlns:a16="http://schemas.microsoft.com/office/drawing/2014/main" id="{8A6BC845-CE4C-B948-C729-758E2D5463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A96D0CE-913C-AF7F-3A15-A36D7505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99868"/>
            <a:ext cx="3878831" cy="547260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EB0952-E8DA-8B8C-21AA-70F0C1DA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5877272"/>
            <a:ext cx="3373066" cy="995204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chemeClr val="accent6">
                    <a:lumMod val="50000"/>
                  </a:schemeClr>
                </a:solidFill>
              </a:rPr>
              <a:t>Anno, 1993</a:t>
            </a:r>
          </a:p>
        </p:txBody>
      </p:sp>
    </p:spTree>
    <p:extLst>
      <p:ext uri="{BB962C8B-B14F-4D97-AF65-F5344CB8AC3E}">
        <p14:creationId xmlns:p14="http://schemas.microsoft.com/office/powerpoint/2010/main" val="35294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EECB8-8266-C06C-028C-C1940789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89240"/>
            <a:ext cx="7620000" cy="100811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Francesca Johnson, l’attrice Meryl Street.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90AA3B-86F1-1623-435A-54454BEC9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624069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98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95A6B8E-1014-7651-63CD-B40BF02D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57192"/>
            <a:ext cx="8496944" cy="136815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Il fotografo Robert </a:t>
            </a:r>
            <a:r>
              <a:rPr lang="it-IT" sz="1600" dirty="0" err="1">
                <a:solidFill>
                  <a:srgbClr val="860000"/>
                </a:solidFill>
              </a:rPr>
              <a:t>Kinkaid</a:t>
            </a:r>
            <a:r>
              <a:rPr lang="it-IT" sz="1600" dirty="0">
                <a:solidFill>
                  <a:srgbClr val="860000"/>
                </a:solidFill>
              </a:rPr>
              <a:t>, l’attore e regista Clint Eastwood.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C319CF-2A4C-9595-7EAD-13F0BB42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5188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F4DB9D-0C49-6AB5-9934-D328586A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5872"/>
            <a:ext cx="3960440" cy="52565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3616BF-DA8E-6DF5-B369-62D065F2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03" y="265872"/>
            <a:ext cx="4204141" cy="5256584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98A3679E-2A29-68D7-B593-8008F6E3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45224"/>
            <a:ext cx="8388308" cy="1146904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Il romanzo, </a:t>
            </a:r>
            <a:r>
              <a:rPr lang="it-IT" sz="1600">
                <a:solidFill>
                  <a:srgbClr val="D88412"/>
                </a:solidFill>
              </a:rPr>
              <a:t>1993                                                     </a:t>
            </a:r>
            <a:r>
              <a:rPr lang="it-IT" sz="1600" dirty="0">
                <a:solidFill>
                  <a:srgbClr val="002060"/>
                </a:solidFill>
              </a:rPr>
              <a:t>L’autore Robert James Waller</a:t>
            </a:r>
          </a:p>
        </p:txBody>
      </p:sp>
    </p:spTree>
    <p:extLst>
      <p:ext uri="{BB962C8B-B14F-4D97-AF65-F5344CB8AC3E}">
        <p14:creationId xmlns:p14="http://schemas.microsoft.com/office/powerpoint/2010/main" val="185540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F719432-21F5-6039-3AED-E63E4E03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908719"/>
            <a:ext cx="5827132" cy="47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94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246A2-F5E4-0645-6271-937FB92C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800" dirty="0">
                <a:solidFill>
                  <a:srgbClr val="002060"/>
                </a:solidFill>
                <a:effectLst/>
              </a:rPr>
              <a:t>, </a:t>
            </a:r>
            <a:r>
              <a:rPr lang="it-IT" sz="1600" dirty="0">
                <a:solidFill>
                  <a:srgbClr val="002060"/>
                </a:solidFill>
              </a:rPr>
              <a:t>La città di 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Bellingham nello Stato di Washington.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897001-9806-8330-4B01-074535AE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2" y="797622"/>
            <a:ext cx="8123336" cy="45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7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D70710A-211C-B0AF-DA28-E4B8554C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555060"/>
            <a:ext cx="5400600" cy="59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82D07B1-0B9B-E044-AD69-6F6DE487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  <a:latin typeface="Wremena Bold"/>
              </a:rPr>
              <a:t>BENEVENUTI a WINTERSET, capitale dello Iowa!</a:t>
            </a:r>
            <a:endParaRPr lang="it-IT" sz="1600" b="0" i="0" dirty="0">
              <a:solidFill>
                <a:srgbClr val="860000"/>
              </a:solidFill>
              <a:effectLst/>
              <a:latin typeface="Wremena Bold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D7333F5-F512-5A5F-64B6-9E18E37B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476672"/>
            <a:ext cx="7772400" cy="51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8B6BDD-63D0-FA17-EF5E-A52246ABA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7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77A88C6-41A1-E290-6F89-F7D7BC4F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ponte coperto </a:t>
            </a:r>
            <a:r>
              <a:rPr lang="it-IT" sz="1600" dirty="0" err="1">
                <a:solidFill>
                  <a:srgbClr val="C00000"/>
                </a:solidFill>
              </a:rPr>
              <a:t>Roseman</a:t>
            </a:r>
            <a:r>
              <a:rPr lang="it-IT" sz="1600" dirty="0">
                <a:solidFill>
                  <a:srgbClr val="C00000"/>
                </a:solidFill>
              </a:rPr>
              <a:t> Bridge</a:t>
            </a:r>
            <a:r>
              <a:rPr lang="it-IT" sz="16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8B3BDD-F798-E7B6-08A7-75BC45426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73342"/>
            <a:ext cx="6753038" cy="50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65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9C68055-5069-311B-775A-306446E3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445224"/>
            <a:ext cx="7704856" cy="1412776"/>
          </a:xfrm>
        </p:spPr>
        <p:txBody>
          <a:bodyPr/>
          <a:lstStyle/>
          <a:p>
            <a: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“Lei si alza per andargli incontro. Lui scende dal furgone e la guarda, la guarda una seconda e poi una terza volta con sempre maggiore attenzione. È deliziosa, o lo è stata un tempo, o forse avrebbe potuto esserlo </a:t>
            </a:r>
            <a:b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nuovo. E subito comincia ad avvertire quel senso di imbarazzo </a:t>
            </a:r>
            <a:b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sempre lo prende in presenza di una donna da cui si sente </a:t>
            </a:r>
            <a:b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400" kern="100" dirty="0">
                <a:solidFill>
                  <a:srgbClr val="D88412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anche solo vagamente attratto”.</a:t>
            </a:r>
            <a:b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>
                <a:solidFill>
                  <a:srgbClr val="CEAB1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A0DDC9B-24CC-0623-9A34-FDF568F78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96" y="28125"/>
            <a:ext cx="7620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8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391C3-5CCF-52DC-959C-7EB87A84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br>
              <a:rPr lang="it-IT" sz="1400" dirty="0"/>
            </a:br>
            <a:r>
              <a:rPr lang="it-IT" sz="1400" dirty="0">
                <a:solidFill>
                  <a:srgbClr val="002060"/>
                </a:solidFill>
              </a:rPr>
              <a:t>È Robert a parlare: 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“Mi dispiace disturbarla ma sto cercando un ponte coperto che dovrebbe essere da queste parti. Credo di essermi smarrito”.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/>
            </a:br>
            <a:r>
              <a:rPr lang="it-IT" sz="1400" dirty="0">
                <a:solidFill>
                  <a:srgbClr val="260EE0"/>
                </a:solidFill>
              </a:rPr>
              <a:t>E Francesca risponde gentile: </a:t>
            </a:r>
            <a:br>
              <a:rPr lang="it-IT" sz="1400" dirty="0">
                <a:solidFill>
                  <a:srgbClr val="B913C9"/>
                </a:solidFill>
              </a:rPr>
            </a:br>
            <a:r>
              <a:rPr lang="it-IT" sz="1400" dirty="0">
                <a:solidFill>
                  <a:srgbClr val="B913C9"/>
                </a:solidFill>
              </a:rPr>
              <a:t>“C’è arrivato molto vicino, il ponte è a soli tre chilometri da qui. Si chiama </a:t>
            </a:r>
            <a:r>
              <a:rPr lang="it-IT" sz="1400" dirty="0" err="1">
                <a:solidFill>
                  <a:srgbClr val="B913C9"/>
                </a:solidFill>
              </a:rPr>
              <a:t>Roseman</a:t>
            </a:r>
            <a:r>
              <a:rPr lang="it-IT" sz="1400" dirty="0">
                <a:solidFill>
                  <a:srgbClr val="B913C9"/>
                </a:solidFill>
              </a:rPr>
              <a:t> Bridge. Sarò lieta di mostrarglielo, se vuole.”</a:t>
            </a:r>
            <a:br>
              <a:rPr lang="it-IT" sz="1600" dirty="0"/>
            </a:br>
            <a:br>
              <a:rPr lang="it-IT" sz="1600" dirty="0"/>
            </a:b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09EA49-EA18-96AA-3427-8C275BEA4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7667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3DD361B-7A91-4293-C76A-04D7A019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7"/>
            <a:ext cx="8135938" cy="1728192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Sul camioncino di Robert per il sopralluogo al </a:t>
            </a:r>
            <a:r>
              <a:rPr lang="it-IT" sz="1600" dirty="0" err="1">
                <a:solidFill>
                  <a:srgbClr val="7030A0"/>
                </a:solidFill>
              </a:rPr>
              <a:t>Roseman</a:t>
            </a:r>
            <a:r>
              <a:rPr lang="it-IT" sz="1600" dirty="0">
                <a:solidFill>
                  <a:srgbClr val="7030A0"/>
                </a:solidFill>
              </a:rPr>
              <a:t> Bridge.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8B106C-564A-B628-1CFC-4A12E2E2B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1268760"/>
            <a:ext cx="7772400" cy="40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77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22B80-9DA9-D320-3D82-3BBE13C0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</a:t>
            </a:r>
            <a:r>
              <a:rPr lang="it-IT" sz="1600" dirty="0" err="1">
                <a:solidFill>
                  <a:srgbClr val="C00000"/>
                </a:solidFill>
              </a:rPr>
              <a:t>Roseman</a:t>
            </a:r>
            <a:r>
              <a:rPr lang="it-IT" sz="1600" dirty="0">
                <a:solidFill>
                  <a:srgbClr val="C00000"/>
                </a:solidFill>
              </a:rPr>
              <a:t> Bridge </a:t>
            </a:r>
            <a:r>
              <a:rPr lang="it-IT" sz="1600" dirty="0" err="1">
                <a:solidFill>
                  <a:srgbClr val="C00000"/>
                </a:solidFill>
              </a:rPr>
              <a:t>Covered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C17A0E-726C-D67C-0940-5A2AEBE43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73342"/>
            <a:ext cx="6753038" cy="50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1B280-0E7E-8543-F353-833AA01D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484784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Una pagina del libro!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677FCA-2E33-E93D-22BC-D82C64C90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82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1A76A-166D-3081-0B8C-EFE2767C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6561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…col mazzolino di fiori di campo!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7541CE-2221-CABD-30AF-44184F7C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92696"/>
            <a:ext cx="8135938" cy="47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2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6DD73-E793-7486-DEEF-592DEFE7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Robert prepara l’obiettivo della sua macchina fotografica.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3ED34C-4384-2DA0-DAAE-0C97F56F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7498036" cy="49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0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60EA5-4BBE-1845-B036-951044A1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65618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…e scatta la prima foto a Francesca!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CB4C5F-8DD8-9D7C-1AEF-435BF48CF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8" y="10527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3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B9CC20-9256-9558-2424-B20B18E01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Robert accompagna a casa Francesca.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504BE5-C349-FF00-5C71-D84DDB70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91" y="1052736"/>
            <a:ext cx="8058516" cy="45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3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275811D-236C-4521-8314-2B44B48DE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87" y="1052736"/>
            <a:ext cx="7962026" cy="445873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20F20E21-39BB-967B-A961-C254374C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12" y="5301208"/>
            <a:ext cx="7962026" cy="1440159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…idem!</a:t>
            </a:r>
          </a:p>
        </p:txBody>
      </p:sp>
    </p:spTree>
    <p:extLst>
      <p:ext uri="{BB962C8B-B14F-4D97-AF65-F5344CB8AC3E}">
        <p14:creationId xmlns:p14="http://schemas.microsoft.com/office/powerpoint/2010/main" val="322661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F0045E-6248-99E5-FDC1-45DC42C4B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8E3B8B4-DDAA-988C-F6FB-4D68CE7B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5" y="4869160"/>
            <a:ext cx="7766430" cy="1656183"/>
          </a:xfrm>
        </p:spPr>
        <p:txBody>
          <a:bodyPr/>
          <a:lstStyle/>
          <a:p>
            <a:r>
              <a:rPr lang="it-IT" sz="1400" dirty="0">
                <a:solidFill>
                  <a:srgbClr val="860000"/>
                </a:solidFill>
              </a:rPr>
              <a:t>“Uno strano sconosciuto in cucina, fiori, profumo, birra e un brindisi fatti </a:t>
            </a:r>
            <a:br>
              <a:rPr lang="it-IT" sz="1400" dirty="0">
                <a:solidFill>
                  <a:srgbClr val="860000"/>
                </a:solidFill>
              </a:rPr>
            </a:br>
            <a:r>
              <a:rPr lang="it-IT" sz="1400" dirty="0">
                <a:solidFill>
                  <a:srgbClr val="860000"/>
                </a:solidFill>
              </a:rPr>
              <a:t>ai Ponti coperti di Madison County in un afoso lunedì d’estate. </a:t>
            </a:r>
            <a:br>
              <a:rPr lang="it-IT" sz="1400" dirty="0">
                <a:solidFill>
                  <a:srgbClr val="860000"/>
                </a:solidFill>
              </a:rPr>
            </a:br>
            <a:r>
              <a:rPr lang="it-IT" sz="1400" dirty="0">
                <a:solidFill>
                  <a:srgbClr val="860000"/>
                </a:solidFill>
              </a:rPr>
              <a:t>Era quasi più di quanto Francesca potesse affrontare”.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B43CB63-28E2-3838-6627-82E11A3A7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5" y="908720"/>
            <a:ext cx="76073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06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F9796E-57B2-3EC1-2904-A3D43FDC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29775"/>
            <a:ext cx="7046496" cy="43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1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E2023DB-6CD6-26A2-EDA0-DFEB198C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4036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8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D9E6979-178D-2EB2-DC82-4F2C22D26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2736"/>
            <a:ext cx="7772400" cy="335803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3A073A06-A464-9875-1DE1-3D9B4290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09120"/>
            <a:ext cx="8135938" cy="1728192"/>
          </a:xfrm>
        </p:spPr>
        <p:txBody>
          <a:bodyPr/>
          <a:lstStyle/>
          <a:p>
            <a:r>
              <a:rPr lang="it-IT" sz="1400" dirty="0">
                <a:solidFill>
                  <a:srgbClr val="860000"/>
                </a:solidFill>
              </a:rPr>
              <a:t>Il bigliettino di Francesca appeso allo stipite del ponte </a:t>
            </a:r>
            <a:r>
              <a:rPr lang="it-IT" sz="1400" dirty="0" err="1">
                <a:solidFill>
                  <a:srgbClr val="860000"/>
                </a:solidFill>
              </a:rPr>
              <a:t>cperto</a:t>
            </a:r>
            <a:r>
              <a:rPr lang="it-IT" sz="1400" dirty="0">
                <a:solidFill>
                  <a:srgbClr val="860000"/>
                </a:solidFill>
              </a:rPr>
              <a:t> Cedar Bridge:</a:t>
            </a:r>
            <a:br>
              <a:rPr lang="it-IT" sz="1400" dirty="0">
                <a:solidFill>
                  <a:srgbClr val="860000"/>
                </a:solidFill>
              </a:rPr>
            </a:br>
            <a:br>
              <a:rPr lang="it-IT" sz="1400" dirty="0"/>
            </a:br>
            <a:r>
              <a:rPr lang="it-IT" sz="1400" dirty="0">
                <a:solidFill>
                  <a:srgbClr val="B913C9"/>
                </a:solidFill>
              </a:rPr>
              <a:t>“Se l’attira l’idea di un’altra cena “quando volano le falene” </a:t>
            </a:r>
            <a:br>
              <a:rPr lang="it-IT" sz="1400" dirty="0">
                <a:solidFill>
                  <a:srgbClr val="B913C9"/>
                </a:solidFill>
              </a:rPr>
            </a:br>
            <a:r>
              <a:rPr lang="it-IT" sz="1400" dirty="0">
                <a:solidFill>
                  <a:srgbClr val="B913C9"/>
                </a:solidFill>
              </a:rPr>
              <a:t>venga stasera dopo il lavoro. Qualsiasi ora andrà bene”.</a:t>
            </a:r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22238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7F8BF28-408F-1E39-F537-C8455C8E4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-20279"/>
            <a:ext cx="7197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8E33D8-8749-72A2-9385-E0833C4C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Francesca arriva Cedar Bridge col furgone bianco del marito.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8AD05F-532D-3452-AAC6-8734A800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38" y="980728"/>
            <a:ext cx="76381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99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46B0A4-CFF8-6A1E-1A04-7D797317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Robert accoglie Francesca al ponte coperto Cedar Bridge.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6D68DB-4E69-BF87-44BB-7C046F03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3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74AB3-3A4F-C599-4ED3-25D722CE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162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Francesca in attesa che Robert completi il servizio fotografico al ponte coperto.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4603F6-8F7E-DF0D-CBEE-F55B67C06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764704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4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12B01D-0D46-2DC1-7242-EBEF1DF52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01" y="1196752"/>
            <a:ext cx="6427798" cy="4168026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1F13D5E8-5A0D-6F81-FE21-C923AE2A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100" y="5229200"/>
            <a:ext cx="6427799" cy="1080120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Francesca, fotografa da Robert, sul </a:t>
            </a:r>
            <a:r>
              <a:rPr lang="it-IT" sz="1600" dirty="0">
                <a:solidFill>
                  <a:srgbClr val="977616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Cedar Bridge.</a:t>
            </a:r>
            <a:endParaRPr lang="it-IT" sz="1600" dirty="0">
              <a:solidFill>
                <a:srgbClr val="9776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32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78E2D5-3423-EB64-1099-703E8BAB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61" y="467671"/>
            <a:ext cx="7896877" cy="59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42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57114FE-0494-8B44-B098-EC304384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67550"/>
            <a:ext cx="8135938" cy="140181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cena del martedì </a:t>
            </a:r>
            <a:r>
              <a:rPr lang="it-IT" sz="1600">
                <a:solidFill>
                  <a:srgbClr val="6F2B15"/>
                </a:solidFill>
              </a:rPr>
              <a:t>17 agosto 1965 a casa di Francesca.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BD0C5A-A584-E4BA-6888-B540C708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7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 pensi che quanto è successo a noi succeda a tutti..mp4">
            <a:hlinkClick r:id="" action="ppaction://media"/>
            <a:extLst>
              <a:ext uri="{FF2B5EF4-FFF2-40B4-BE49-F238E27FC236}">
                <a16:creationId xmlns:a16="http://schemas.microsoft.com/office/drawing/2014/main" id="{C0AFEF5A-A7F9-5048-381C-EF59E2A3C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51467AF-8DE8-28EE-72E1-424D29466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63" y="764704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39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7D6FB9A-915C-EB9A-90E9-94E25D55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79" y="1268760"/>
            <a:ext cx="8569842" cy="48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90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219C4E-39C1-DA1E-5C77-E6CC61D3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61" y="0"/>
            <a:ext cx="4963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1AFD0-D5C4-D50B-D142-CE883CC8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28192"/>
          </a:xfrm>
        </p:spPr>
        <p:txBody>
          <a:bodyPr/>
          <a:lstStyle/>
          <a:p>
            <a:r>
              <a:rPr lang="it-IT" sz="1600" dirty="0"/>
              <a:t>«</a:t>
            </a:r>
            <a:r>
              <a:rPr lang="it-IT" sz="1600" dirty="0">
                <a:solidFill>
                  <a:srgbClr val="7030A0"/>
                </a:solidFill>
              </a:rPr>
              <a:t>Une </a:t>
            </a:r>
            <a:r>
              <a:rPr lang="it-IT" sz="1600" dirty="0" err="1">
                <a:solidFill>
                  <a:srgbClr val="7030A0"/>
                </a:solidFill>
              </a:rPr>
              <a:t>Covered</a:t>
            </a:r>
            <a:r>
              <a:rPr lang="it-IT" sz="1600" dirty="0">
                <a:solidFill>
                  <a:srgbClr val="7030A0"/>
                </a:solidFill>
              </a:rPr>
              <a:t> bridge» di Madison County.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881B14-8321-BAFB-905B-3087EC75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67" y="404664"/>
            <a:ext cx="7125066" cy="52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8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6DA5ABB-55E2-5D30-0169-44D0BD7B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3959"/>
            <a:ext cx="7963096" cy="44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99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a discussione tra i due .mp4">
            <a:hlinkClick r:id="" action="ppaction://media"/>
            <a:extLst>
              <a:ext uri="{FF2B5EF4-FFF2-40B4-BE49-F238E27FC236}">
                <a16:creationId xmlns:a16="http://schemas.microsoft.com/office/drawing/2014/main" id="{46F4C293-C266-F753-DFC2-7AB20CEAD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0F47190-E9CE-ED9C-88AF-2E061A2A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4941169"/>
            <a:ext cx="7693546" cy="1656184"/>
          </a:xfrm>
        </p:spPr>
        <p:txBody>
          <a:bodyPr/>
          <a:lstStyle/>
          <a:p>
            <a:r>
              <a:rPr lang="it-IT" sz="1400" dirty="0">
                <a:solidFill>
                  <a:srgbClr val="D88412"/>
                </a:solidFill>
              </a:rPr>
              <a:t>“Sì, per certi versi è noiosa, la mia vita, intendo. Manca di romanticismo, </a:t>
            </a:r>
            <a:br>
              <a:rPr lang="it-IT" sz="1400" dirty="0">
                <a:solidFill>
                  <a:srgbClr val="D88412"/>
                </a:solidFill>
              </a:rPr>
            </a:br>
            <a:r>
              <a:rPr lang="it-IT" sz="1400" dirty="0">
                <a:solidFill>
                  <a:srgbClr val="D88412"/>
                </a:solidFill>
              </a:rPr>
              <a:t>di erotismo, di balli in cucina a lume di candela e della meravigliosa presenza di un uomo </a:t>
            </a:r>
            <a:br>
              <a:rPr lang="it-IT" sz="1400" dirty="0">
                <a:solidFill>
                  <a:srgbClr val="D88412"/>
                </a:solidFill>
              </a:rPr>
            </a:br>
            <a:r>
              <a:rPr lang="it-IT" sz="1400" dirty="0">
                <a:solidFill>
                  <a:srgbClr val="D88412"/>
                </a:solidFill>
              </a:rPr>
              <a:t>che sa come amare una donna. Soprattutto manchi tu. </a:t>
            </a:r>
            <a:br>
              <a:rPr lang="it-IT" sz="1400" dirty="0">
                <a:solidFill>
                  <a:srgbClr val="D88412"/>
                </a:solidFill>
              </a:rPr>
            </a:br>
            <a:r>
              <a:rPr lang="it-IT" sz="1400" dirty="0">
                <a:solidFill>
                  <a:srgbClr val="D88412"/>
                </a:solidFill>
              </a:rPr>
              <a:t>Ma c’è questo mio maledetto senso di responsabilità. Verso Richard, </a:t>
            </a:r>
            <a:br>
              <a:rPr lang="it-IT" sz="1400" dirty="0">
                <a:solidFill>
                  <a:srgbClr val="D88412"/>
                </a:solidFill>
              </a:rPr>
            </a:br>
            <a:r>
              <a:rPr lang="it-IT" sz="1400" dirty="0">
                <a:solidFill>
                  <a:srgbClr val="D88412"/>
                </a:solidFill>
              </a:rPr>
              <a:t>verso i ragazzi. Se me ne andassi sarebbe la fine per tutti loro, </a:t>
            </a:r>
            <a:br>
              <a:rPr lang="it-IT" sz="1400" dirty="0">
                <a:solidFill>
                  <a:srgbClr val="D88412"/>
                </a:solidFill>
              </a:rPr>
            </a:br>
            <a:r>
              <a:rPr lang="it-IT" sz="1400" dirty="0">
                <a:solidFill>
                  <a:srgbClr val="D88412"/>
                </a:solidFill>
              </a:rPr>
              <a:t>senza dire delle insostenibili maldicenze che ne seguirebbero”.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C2CDCA-7D64-AAD8-46EF-45AD7CCF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8" y="42517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78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47EBA9-F298-A4EE-ABA7-82F6ABD02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1" y="1484784"/>
            <a:ext cx="8135937" cy="46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63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3F9F43-DC2B-21FD-BE80-08AFF211B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5" y="1700808"/>
            <a:ext cx="7766430" cy="44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059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E9C5408-0B66-5D4C-9365-06C2822F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151216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Francesca sotto la veranda assiste alla partenza di Robert.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9B0D514-E43F-900D-ACC9-D8D004848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64704"/>
            <a:ext cx="7054066" cy="42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10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C08A06-A859-FF4D-EDD5-BCF77C28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40768"/>
            <a:ext cx="7610265" cy="381642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7FED53DF-981D-6B6E-44EB-58CC8F3E8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864096"/>
          </a:xfrm>
        </p:spPr>
        <p:txBody>
          <a:bodyPr/>
          <a:lstStyle/>
          <a:p>
            <a:r>
              <a:rPr lang="it-IT" sz="1600" dirty="0">
                <a:solidFill>
                  <a:srgbClr val="977616"/>
                </a:solidFill>
              </a:rPr>
              <a:t>Robert Kincaid, il fotografo alla partenza.</a:t>
            </a:r>
          </a:p>
        </p:txBody>
      </p:sp>
    </p:spTree>
    <p:extLst>
      <p:ext uri="{BB962C8B-B14F-4D97-AF65-F5344CB8AC3E}">
        <p14:creationId xmlns:p14="http://schemas.microsoft.com/office/powerpoint/2010/main" val="1682210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52B51-412F-3907-9676-22EEFD27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Francesca in lacrime sul vialetto di casa!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D32F5B-A357-2513-7097-243CC558E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24" y="1628800"/>
            <a:ext cx="6529817" cy="36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28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cena final de 'Los puentes de Madison' _ Fotogramas.mp4">
            <a:hlinkClick r:id="" action="ppaction://media"/>
            <a:extLst>
              <a:ext uri="{FF2B5EF4-FFF2-40B4-BE49-F238E27FC236}">
                <a16:creationId xmlns:a16="http://schemas.microsoft.com/office/drawing/2014/main" id="{A3D636D8-1D02-4806-92F8-6E0F410BC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65238E1-C399-6685-C79B-7BF7969B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61" y="0"/>
            <a:ext cx="4963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EC98A-2CE6-3E9E-5EAE-3B44D7EF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State </a:t>
            </a:r>
            <a:r>
              <a:rPr lang="it-IT" sz="1600" dirty="0" err="1">
                <a:solidFill>
                  <a:srgbClr val="C00000"/>
                </a:solidFill>
              </a:rPr>
              <a:t>Covered</a:t>
            </a:r>
            <a:r>
              <a:rPr lang="it-IT" sz="1600" dirty="0">
                <a:solidFill>
                  <a:srgbClr val="C00000"/>
                </a:solidFill>
              </a:rPr>
              <a:t> Bridge.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D5DB34-ED03-EBBA-E853-80C535BD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32656"/>
            <a:ext cx="7295154" cy="53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90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ve theme (Doe Eyes)(1995 The Bridges of Madison County) Lennie Niehaus and Clint Eastwood.mp4">
            <a:hlinkClick r:id="" action="ppaction://media"/>
            <a:extLst>
              <a:ext uri="{FF2B5EF4-FFF2-40B4-BE49-F238E27FC236}">
                <a16:creationId xmlns:a16="http://schemas.microsoft.com/office/drawing/2014/main" id="{7CD12084-8E24-DC9E-40DD-CD4D0C4AE5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B113C31-F54A-F711-03F4-48861D1A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86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3E1F5C-B23D-8DDA-A627-8F5B07A1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803702"/>
            <a:ext cx="4499992" cy="60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18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260EE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8AA13C-2064-FB30-9747-519223653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RECUPERO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30 maggio 2024</a:t>
            </a:r>
          </a:p>
          <a:p>
            <a:pPr algn="ctr"/>
            <a:endParaRPr lang="it-IT" dirty="0"/>
          </a:p>
          <a:p>
            <a:pPr algn="ctr"/>
            <a:r>
              <a:rPr lang="it-IT" sz="4800" dirty="0">
                <a:solidFill>
                  <a:srgbClr val="C00000"/>
                </a:solidFill>
              </a:rPr>
              <a:t>TRE LIBRI, UN’UNICA TRAGICA VICENDA.</a:t>
            </a:r>
          </a:p>
          <a:p>
            <a:pPr algn="ctr"/>
            <a:r>
              <a:rPr lang="it-IT" i="1" dirty="0">
                <a:solidFill>
                  <a:srgbClr val="D88412"/>
                </a:solidFill>
              </a:rPr>
              <a:t>Perduti nella steppa</a:t>
            </a:r>
          </a:p>
          <a:p>
            <a:pPr algn="ctr"/>
            <a:r>
              <a:rPr lang="it-IT" i="1" dirty="0">
                <a:solidFill>
                  <a:srgbClr val="D88412"/>
                </a:solidFill>
              </a:rPr>
              <a:t>del gelido </a:t>
            </a:r>
            <a:r>
              <a:rPr lang="it-IT" i="1">
                <a:solidFill>
                  <a:srgbClr val="D88412"/>
                </a:solidFill>
              </a:rPr>
              <a:t>inverno russo 1941-1943.</a:t>
            </a:r>
            <a:endParaRPr lang="it-IT" i="1" dirty="0">
              <a:solidFill>
                <a:srgbClr val="D884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3D6719C-CFFF-7F52-54EC-46BED128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10" y="5373216"/>
            <a:ext cx="3949128" cy="148478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4F44EA"/>
                </a:solidFill>
              </a:rPr>
              <a:t>Uno dei bestseller del XX secolo,</a:t>
            </a:r>
            <a:br>
              <a:rPr lang="it-IT" sz="1600" dirty="0">
                <a:solidFill>
                  <a:srgbClr val="4F44EA"/>
                </a:solidFill>
              </a:rPr>
            </a:br>
            <a:r>
              <a:rPr lang="it-IT" sz="1600" dirty="0">
                <a:solidFill>
                  <a:srgbClr val="4F44EA"/>
                </a:solidFill>
              </a:rPr>
              <a:t>con 50 milioni di copie</a:t>
            </a:r>
            <a:br>
              <a:rPr lang="it-IT" sz="1600" dirty="0">
                <a:solidFill>
                  <a:srgbClr val="4F44EA"/>
                </a:solidFill>
              </a:rPr>
            </a:br>
            <a:r>
              <a:rPr lang="it-IT" sz="1600" dirty="0">
                <a:solidFill>
                  <a:srgbClr val="4F44EA"/>
                </a:solidFill>
              </a:rPr>
              <a:t>vendute in tutto il mondo.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EAB95C-802B-ECE6-AFCF-1D5188E2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4244300" cy="59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57192"/>
            <a:ext cx="2051720" cy="1700808"/>
          </a:xfrm>
        </p:spPr>
        <p:txBody>
          <a:bodyPr/>
          <a:lstStyle/>
          <a:p>
            <a:pPr algn="r"/>
            <a:r>
              <a:rPr lang="it-IT" sz="1800" b="1" dirty="0">
                <a:solidFill>
                  <a:srgbClr val="B913C9"/>
                </a:solidFill>
              </a:rPr>
              <a:t>Il Musical</a:t>
            </a:r>
            <a:br>
              <a:rPr lang="it-IT" sz="1800" b="1" dirty="0">
                <a:solidFill>
                  <a:srgbClr val="B913C9"/>
                </a:solidFill>
              </a:rPr>
            </a:br>
            <a:r>
              <a:rPr lang="it-IT" sz="1800" b="1" dirty="0">
                <a:solidFill>
                  <a:srgbClr val="B913C9"/>
                </a:solidFill>
              </a:rPr>
              <a:t>Anno 2013.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CC937D-FE00-1D26-C1E0-BDDDCADA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4F72CF9-DCDF-833A-80B7-B2E716FB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95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6547</TotalTime>
  <Words>634</Words>
  <Application>Microsoft Macintosh PowerPoint</Application>
  <PresentationFormat>Presentazione su schermo (4:3)</PresentationFormat>
  <Paragraphs>51</Paragraphs>
  <Slides>63</Slides>
  <Notes>3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9" baseType="lpstr">
      <vt:lpstr>Arial</vt:lpstr>
      <vt:lpstr>Calibri</vt:lpstr>
      <vt:lpstr>Geneva</vt:lpstr>
      <vt:lpstr>Times New Roman</vt:lpstr>
      <vt:lpstr>Wremena Bold</vt:lpstr>
      <vt:lpstr>Tema di Office</vt:lpstr>
      <vt:lpstr>UTE – Università Cardinal Colombo - MILANO Giovedì, 16 maggio 2024</vt:lpstr>
      <vt:lpstr>Il romanzo, 1993                                                     L’autore Robert James Waller</vt:lpstr>
      <vt:lpstr>Una pagina del libro!</vt:lpstr>
      <vt:lpstr>Presentazione standard di PowerPoint</vt:lpstr>
      <vt:lpstr>«Une Covered bridge» di Madison County.</vt:lpstr>
      <vt:lpstr>State Covered Bridge.</vt:lpstr>
      <vt:lpstr>Uno dei bestseller del XX secolo, con 50 milioni di copie vendute in tutto il mondo.</vt:lpstr>
      <vt:lpstr>Il Musical Anno 2013.</vt:lpstr>
      <vt:lpstr>Presentazione standard di PowerPoint</vt:lpstr>
      <vt:lpstr>Una scena del ballo nel Musical del 2013.</vt:lpstr>
      <vt:lpstr>Presentazione standard di PowerPoint</vt:lpstr>
      <vt:lpstr>Anno 1995</vt:lpstr>
      <vt:lpstr>Clint Eastwood e Meryl Streep, i protagonisti del romanzo  e del film omonimo.</vt:lpstr>
      <vt:lpstr>Il Libro, 1993                                               Il Film,  1995</vt:lpstr>
      <vt:lpstr>Presentazione standard di PowerPoint</vt:lpstr>
      <vt:lpstr>Presentazione standard di PowerPoint</vt:lpstr>
      <vt:lpstr>Anno, 1993</vt:lpstr>
      <vt:lpstr>Francesca Johnson, l’attrice Meryl Street.</vt:lpstr>
      <vt:lpstr>Il fotografo Robert Kinkaid, l’attore e regista Clint Eastwood.</vt:lpstr>
      <vt:lpstr>Presentazione standard di PowerPoint</vt:lpstr>
      <vt:lpstr>, La città di Bellingham nello Stato di Washington.</vt:lpstr>
      <vt:lpstr>Presentazione standard di PowerPoint</vt:lpstr>
      <vt:lpstr>BENEVENUTI a WINTERSET, capitale dello Iowa!</vt:lpstr>
      <vt:lpstr>Presentazione standard di PowerPoint</vt:lpstr>
      <vt:lpstr>Il ponte coperto Roseman Bridge.</vt:lpstr>
      <vt:lpstr>“Lei si alza per andargli incontro. Lui scende dal furgone e la guarda, la guarda una seconda e poi una terza volta con sempre maggiore attenzione. È deliziosa, o lo è stata un tempo, o forse avrebbe potuto esserlo  di nuovo. E subito comincia ad avvertire quel senso di imbarazzo  che sempre lo prende in presenza di una donna da cui si sente  anche solo vagamente attratto”. .</vt:lpstr>
      <vt:lpstr> È Robert a parlare:  “Mi dispiace disturbarla ma sto cercando un ponte coperto che dovrebbe essere da queste parti. Credo di essermi smarrito”.  E Francesca risponde gentile:  “C’è arrivato molto vicino, il ponte è a soli tre chilometri da qui. Si chiama Roseman Bridge. Sarò lieta di mostrarglielo, se vuole.”  </vt:lpstr>
      <vt:lpstr>Sul camioncino di Robert per il sopralluogo al Roseman Bridge.</vt:lpstr>
      <vt:lpstr>Il Roseman Bridge Covered.</vt:lpstr>
      <vt:lpstr>…col mazzolino di fiori di campo!</vt:lpstr>
      <vt:lpstr>Robert prepara l’obiettivo della sua macchina fotografica.</vt:lpstr>
      <vt:lpstr>…e scatta la prima foto a Francesca!</vt:lpstr>
      <vt:lpstr>Robert accompagna a casa Francesca.</vt:lpstr>
      <vt:lpstr>…idem!</vt:lpstr>
      <vt:lpstr>Presentazione standard di PowerPoint</vt:lpstr>
      <vt:lpstr>“Uno strano sconosciuto in cucina, fiori, profumo, birra e un brindisi fatti  ai Ponti coperti di Madison County in un afoso lunedì d’estate.  Era quasi più di quanto Francesca potesse affrontare”.</vt:lpstr>
      <vt:lpstr>Presentazione standard di PowerPoint</vt:lpstr>
      <vt:lpstr>Presentazione standard di PowerPoint</vt:lpstr>
      <vt:lpstr>Il bigliettino di Francesca appeso allo stipite del ponte cperto Cedar Bridge:  “Se l’attira l’idea di un’altra cena “quando volano le falene”  venga stasera dopo il lavoro. Qualsiasi ora andrà bene”. </vt:lpstr>
      <vt:lpstr>Francesca arriva Cedar Bridge col furgone bianco del marito.</vt:lpstr>
      <vt:lpstr>Robert accoglie Francesca al ponte coperto Cedar Bridge. </vt:lpstr>
      <vt:lpstr>Francesca in attesa che Robert completi il servizio fotografico al ponte coperto.</vt:lpstr>
      <vt:lpstr>Francesca, fotografa da Robert, sul Cedar Bridge.</vt:lpstr>
      <vt:lpstr>Presentazione standard di PowerPoint</vt:lpstr>
      <vt:lpstr>La cena del martedì 17 agosto 1965 a casa di Francesca.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“Sì, per certi versi è noiosa, la mia vita, intendo. Manca di romanticismo,  di erotismo, di balli in cucina a lume di candela e della meravigliosa presenza di un uomo  che sa come amare una donna. Soprattutto manchi tu.  Ma c’è questo mio maledetto senso di responsabilità. Verso Richard,  verso i ragazzi. Se me ne andassi sarebbe la fine per tutti loro,  senza dire delle insostenibili maldicenze che ne seguirebbero”.</vt:lpstr>
      <vt:lpstr>Presentazione standard di PowerPoint</vt:lpstr>
      <vt:lpstr>Presentazione standard di PowerPoint</vt:lpstr>
      <vt:lpstr>Francesca sotto la veranda assiste alla partenza di Robert.</vt:lpstr>
      <vt:lpstr>Robert Kincaid, il fotografo alla partenza.</vt:lpstr>
      <vt:lpstr>Francesca in lacrime sul vialetto di casa!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711</cp:revision>
  <cp:lastPrinted>1601-01-01T00:00:00Z</cp:lastPrinted>
  <dcterms:created xsi:type="dcterms:W3CDTF">2019-12-08T15:27:53Z</dcterms:created>
  <dcterms:modified xsi:type="dcterms:W3CDTF">2024-05-15T13:50:41Z</dcterms:modified>
</cp:coreProperties>
</file>