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0"/>
  </p:notesMasterIdLst>
  <p:sldIdLst>
    <p:sldId id="256" r:id="rId2"/>
    <p:sldId id="876" r:id="rId3"/>
    <p:sldId id="749" r:id="rId4"/>
    <p:sldId id="912" r:id="rId5"/>
    <p:sldId id="905" r:id="rId6"/>
    <p:sldId id="916" r:id="rId7"/>
    <p:sldId id="917" r:id="rId8"/>
    <p:sldId id="913" r:id="rId9"/>
    <p:sldId id="910" r:id="rId10"/>
    <p:sldId id="918" r:id="rId11"/>
    <p:sldId id="914" r:id="rId12"/>
    <p:sldId id="915" r:id="rId13"/>
    <p:sldId id="921" r:id="rId14"/>
    <p:sldId id="919" r:id="rId15"/>
    <p:sldId id="906" r:id="rId16"/>
    <p:sldId id="911" r:id="rId17"/>
    <p:sldId id="907" r:id="rId18"/>
    <p:sldId id="879" r:id="rId19"/>
    <p:sldId id="821" r:id="rId20"/>
    <p:sldId id="845" r:id="rId21"/>
    <p:sldId id="882" r:id="rId22"/>
    <p:sldId id="844" r:id="rId23"/>
    <p:sldId id="846" r:id="rId24"/>
    <p:sldId id="847" r:id="rId25"/>
    <p:sldId id="939" r:id="rId26"/>
    <p:sldId id="824" r:id="rId27"/>
    <p:sldId id="829" r:id="rId28"/>
    <p:sldId id="826" r:id="rId29"/>
    <p:sldId id="827" r:id="rId30"/>
    <p:sldId id="922" r:id="rId31"/>
    <p:sldId id="877" r:id="rId32"/>
    <p:sldId id="884" r:id="rId33"/>
    <p:sldId id="830" r:id="rId34"/>
    <p:sldId id="832" r:id="rId35"/>
    <p:sldId id="923" r:id="rId36"/>
    <p:sldId id="924" r:id="rId37"/>
    <p:sldId id="925" r:id="rId38"/>
    <p:sldId id="927" r:id="rId39"/>
    <p:sldId id="928" r:id="rId40"/>
    <p:sldId id="926" r:id="rId41"/>
    <p:sldId id="929" r:id="rId42"/>
    <p:sldId id="930" r:id="rId43"/>
    <p:sldId id="932" r:id="rId44"/>
    <p:sldId id="931" r:id="rId45"/>
    <p:sldId id="836" r:id="rId46"/>
    <p:sldId id="849" r:id="rId47"/>
    <p:sldId id="934" r:id="rId48"/>
    <p:sldId id="935" r:id="rId49"/>
    <p:sldId id="838" r:id="rId50"/>
    <p:sldId id="883" r:id="rId51"/>
    <p:sldId id="856" r:id="rId52"/>
    <p:sldId id="841" r:id="rId53"/>
    <p:sldId id="903" r:id="rId54"/>
    <p:sldId id="859" r:id="rId55"/>
    <p:sldId id="888" r:id="rId56"/>
    <p:sldId id="862" r:id="rId57"/>
    <p:sldId id="885" r:id="rId58"/>
    <p:sldId id="889" r:id="rId59"/>
    <p:sldId id="854" r:id="rId60"/>
    <p:sldId id="886" r:id="rId61"/>
    <p:sldId id="887" r:id="rId62"/>
    <p:sldId id="310" r:id="rId63"/>
    <p:sldId id="817" r:id="rId64"/>
    <p:sldId id="900" r:id="rId65"/>
    <p:sldId id="933" r:id="rId66"/>
    <p:sldId id="791" r:id="rId67"/>
    <p:sldId id="936" r:id="rId68"/>
    <p:sldId id="937" r:id="rId69"/>
    <p:sldId id="938" r:id="rId70"/>
    <p:sldId id="873" r:id="rId71"/>
    <p:sldId id="746" r:id="rId72"/>
    <p:sldId id="901" r:id="rId73"/>
    <p:sldId id="869" r:id="rId74"/>
    <p:sldId id="868" r:id="rId75"/>
    <p:sldId id="805" r:id="rId76"/>
    <p:sldId id="870" r:id="rId77"/>
    <p:sldId id="943" r:id="rId78"/>
    <p:sldId id="942" r:id="rId79"/>
    <p:sldId id="947" r:id="rId80"/>
    <p:sldId id="949" r:id="rId81"/>
    <p:sldId id="950" r:id="rId82"/>
    <p:sldId id="948" r:id="rId83"/>
    <p:sldId id="944" r:id="rId84"/>
    <p:sldId id="945" r:id="rId85"/>
    <p:sldId id="946" r:id="rId86"/>
    <p:sldId id="951" r:id="rId87"/>
    <p:sldId id="940" r:id="rId88"/>
    <p:sldId id="941" r:id="rId89"/>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A112CB"/>
    <a:srgbClr val="07B7F8"/>
    <a:srgbClr val="860000"/>
    <a:srgbClr val="E00EDF"/>
    <a:srgbClr val="2700F8"/>
    <a:srgbClr val="E973CB"/>
    <a:srgbClr val="FB8A07"/>
    <a:srgbClr val="944D16"/>
    <a:srgbClr val="AD7416"/>
    <a:srgbClr val="6F2B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p:restoredTop sz="50000"/>
  </p:normalViewPr>
  <p:slideViewPr>
    <p:cSldViewPr>
      <p:cViewPr varScale="1">
        <p:scale>
          <a:sx n="86" d="100"/>
          <a:sy n="86" d="100"/>
        </p:scale>
        <p:origin x="216" y="82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EF8CF77-1D3E-CDA7-20ED-AE04E3659E78}"/>
              </a:ext>
            </a:extLst>
          </p:cNvPr>
          <p:cNvSpPr>
            <a:spLocks noGrp="1" noRot="1" noChangeAspect="1"/>
          </p:cNvSpPr>
          <p:nvPr>
            <p:ph type="sldImg"/>
          </p:nvPr>
        </p:nvSpPr>
        <p:spPr>
          <a:xfrm>
            <a:off x="-14211300" y="-11796713"/>
            <a:ext cx="16533813" cy="12401551"/>
          </a:xfrm>
          <a:solidFill>
            <a:srgbClr val="4472C4"/>
          </a:solidFill>
          <a:ln w="25402">
            <a:solidFill>
              <a:srgbClr val="2F528F"/>
            </a:solidFill>
            <a:prstDash val="solid"/>
          </a:ln>
        </p:spPr>
      </p:sp>
      <p:sp>
        <p:nvSpPr>
          <p:cNvPr id="3" name="Segnaposto note 2">
            <a:extLst>
              <a:ext uri="{FF2B5EF4-FFF2-40B4-BE49-F238E27FC236}">
                <a16:creationId xmlns:a16="http://schemas.microsoft.com/office/drawing/2014/main" id="{962D3DD9-67E2-C5CE-5BF2-D5962319D473}"/>
              </a:ext>
            </a:extLst>
          </p:cNvPr>
          <p:cNvSpPr txBox="1">
            <a:spLocks noGrp="1"/>
          </p:cNvSpPr>
          <p:nvPr>
            <p:ph type="body" sz="quarter" idx="1"/>
          </p:nvPr>
        </p:nvSpPr>
        <p:spPr/>
        <p:txBody>
          <a:bodyPr/>
          <a:lstStyle/>
          <a:p>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9.png"/></Relationships>
</file>

<file path=ppt/slides/_rels/slide65.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7.png"/></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600" dirty="0">
                <a:solidFill>
                  <a:schemeClr val="accent6">
                    <a:lumMod val="40000"/>
                    <a:lumOff val="60000"/>
                  </a:schemeClr>
                </a:solidFill>
                <a:latin typeface="+mn-lt"/>
              </a:rPr>
              <a:t>UTE – Cardinal Colombo - MILANO</a:t>
            </a:r>
            <a:br>
              <a:rPr lang="it-IT" altLang="it-IT" sz="2600" dirty="0">
                <a:solidFill>
                  <a:schemeClr val="accent6">
                    <a:lumMod val="40000"/>
                    <a:lumOff val="60000"/>
                  </a:schemeClr>
                </a:solidFill>
                <a:latin typeface="+mn-lt"/>
              </a:rPr>
            </a:br>
            <a:r>
              <a:rPr lang="it-IT" altLang="it-IT" sz="2200" dirty="0">
                <a:solidFill>
                  <a:schemeClr val="accent6">
                    <a:lumMod val="40000"/>
                    <a:lumOff val="60000"/>
                  </a:schemeClr>
                </a:solidFill>
                <a:latin typeface="+mn-lt"/>
              </a:rPr>
              <a:t>Giovedì</a:t>
            </a:r>
            <a:r>
              <a:rPr lang="it-IT" altLang="it-IT" sz="2200">
                <a:solidFill>
                  <a:schemeClr val="accent6">
                    <a:lumMod val="40000"/>
                    <a:lumOff val="60000"/>
                  </a:schemeClr>
                </a:solidFill>
                <a:latin typeface="+mn-lt"/>
              </a:rPr>
              <a:t>,  30 maggio 2024</a:t>
            </a:r>
            <a:endParaRPr lang="it-IT" altLang="it-IT" sz="2200" dirty="0">
              <a:solidFill>
                <a:schemeClr val="accent6">
                  <a:lumMod val="40000"/>
                  <a:lumOff val="60000"/>
                </a:schemeClr>
              </a:solidFill>
              <a:latin typeface="+mn-lt"/>
            </a:endParaRPr>
          </a:p>
        </p:txBody>
      </p:sp>
      <p:sp>
        <p:nvSpPr>
          <p:cNvPr id="6" name="Content Placeholder 5">
            <a:extLst>
              <a:ext uri="{FF2B5EF4-FFF2-40B4-BE49-F238E27FC236}">
                <a16:creationId xmlns:a16="http://schemas.microsoft.com/office/drawing/2014/main" id="{F4AFEFB1-8AAD-5A4F-9047-0AB3B2F28D00}"/>
              </a:ext>
            </a:extLst>
          </p:cNvPr>
          <p:cNvSpPr>
            <a:spLocks noGrp="1"/>
          </p:cNvSpPr>
          <p:nvPr>
            <p:ph idx="1"/>
          </p:nvPr>
        </p:nvSpPr>
        <p:spPr>
          <a:xfrm>
            <a:off x="-1" y="1628800"/>
            <a:ext cx="5364089" cy="5229199"/>
          </a:xfrm>
        </p:spPr>
        <p:txBody>
          <a:bodyPr/>
          <a:lstStyle/>
          <a:p>
            <a:pPr algn="ctr"/>
            <a:endParaRPr lang="it-IT" sz="1800" dirty="0">
              <a:solidFill>
                <a:schemeClr val="accent1">
                  <a:lumMod val="50000"/>
                </a:schemeClr>
              </a:solidFill>
            </a:endParaRPr>
          </a:p>
          <a:p>
            <a:pPr lvl="0" algn="ctr">
              <a:lnSpc>
                <a:spcPct val="80000"/>
              </a:lnSpc>
            </a:pPr>
            <a:r>
              <a:rPr lang="it-IT" sz="5400" dirty="0">
                <a:solidFill>
                  <a:schemeClr val="accent1">
                    <a:lumMod val="50000"/>
                  </a:schemeClr>
                </a:solidFill>
              </a:rPr>
              <a:t>«TRE LIBRI, UN’UNICA TRAGICA VICENDA»</a:t>
            </a:r>
          </a:p>
          <a:p>
            <a:pPr lvl="0" algn="ctr">
              <a:lnSpc>
                <a:spcPct val="80000"/>
              </a:lnSpc>
            </a:pPr>
            <a:r>
              <a:rPr lang="it-IT" sz="3600" i="1" dirty="0">
                <a:solidFill>
                  <a:schemeClr val="accent1">
                    <a:lumMod val="75000"/>
                  </a:schemeClr>
                </a:solidFill>
              </a:rPr>
              <a:t>Perduti nella steppa </a:t>
            </a:r>
          </a:p>
          <a:p>
            <a:pPr lvl="0" algn="ctr">
              <a:lnSpc>
                <a:spcPct val="80000"/>
              </a:lnSpc>
            </a:pPr>
            <a:r>
              <a:rPr lang="it-IT" sz="3600" i="1" dirty="0">
                <a:solidFill>
                  <a:schemeClr val="accent1">
                    <a:lumMod val="75000"/>
                  </a:schemeClr>
                </a:solidFill>
              </a:rPr>
              <a:t>del gelido inverno russo 1941-1943</a:t>
            </a:r>
            <a:r>
              <a:rPr lang="it-IT" sz="4800" i="1" dirty="0">
                <a:solidFill>
                  <a:schemeClr val="accent1">
                    <a:lumMod val="75000"/>
                  </a:schemeClr>
                </a:solidFill>
              </a:rPr>
              <a:t>.</a:t>
            </a:r>
          </a:p>
          <a:p>
            <a:pPr lvl="0" algn="ctr">
              <a:lnSpc>
                <a:spcPct val="80000"/>
              </a:lnSpc>
            </a:pPr>
            <a:r>
              <a:rPr lang="it-IT" sz="5400" i="1" dirty="0">
                <a:solidFill>
                  <a:srgbClr val="FC5502"/>
                </a:solidFill>
              </a:rPr>
              <a:t>. </a:t>
            </a:r>
          </a:p>
        </p:txBody>
      </p:sp>
      <p:pic>
        <p:nvPicPr>
          <p:cNvPr id="2" name="Immagine 1">
            <a:extLst>
              <a:ext uri="{FF2B5EF4-FFF2-40B4-BE49-F238E27FC236}">
                <a16:creationId xmlns:a16="http://schemas.microsoft.com/office/drawing/2014/main" id="{43BEEF1E-BFA1-1CE9-4E0C-7C7CBE94EA78}"/>
              </a:ext>
            </a:extLst>
          </p:cNvPr>
          <p:cNvPicPr>
            <a:picLocks noChangeAspect="1"/>
          </p:cNvPicPr>
          <p:nvPr/>
        </p:nvPicPr>
        <p:blipFill>
          <a:blip r:embed="rId3">
            <a:lum/>
            <a:alphaModFix/>
          </a:blip>
          <a:srcRect/>
          <a:stretch>
            <a:fillRect/>
          </a:stretch>
        </p:blipFill>
        <p:spPr>
          <a:xfrm>
            <a:off x="5259330" y="1988840"/>
            <a:ext cx="3912178" cy="4869160"/>
          </a:xfrm>
          <a:prstGeom prst="rect">
            <a:avLst/>
          </a:prstGeom>
          <a:noFill/>
          <a:ln cap="flat">
            <a:no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BD50F5-94E5-A933-132C-2FAE8B993292}"/>
              </a:ext>
            </a:extLst>
          </p:cNvPr>
          <p:cNvSpPr>
            <a:spLocks noGrp="1"/>
          </p:cNvSpPr>
          <p:nvPr>
            <p:ph type="title"/>
          </p:nvPr>
        </p:nvSpPr>
        <p:spPr>
          <a:xfrm>
            <a:off x="457200" y="5229200"/>
            <a:ext cx="8135938" cy="1628800"/>
          </a:xfrm>
        </p:spPr>
        <p:txBody>
          <a:bodyPr/>
          <a:lstStyle/>
          <a:p>
            <a:r>
              <a:rPr lang="it-IT" sz="1600" dirty="0">
                <a:solidFill>
                  <a:srgbClr val="002060"/>
                </a:solidFill>
              </a:rPr>
              <a:t>Ufficiali del contingente alpino VESTONE in posa.</a:t>
            </a:r>
          </a:p>
        </p:txBody>
      </p:sp>
      <p:pic>
        <p:nvPicPr>
          <p:cNvPr id="3" name="Immagine 2">
            <a:extLst>
              <a:ext uri="{FF2B5EF4-FFF2-40B4-BE49-F238E27FC236}">
                <a16:creationId xmlns:a16="http://schemas.microsoft.com/office/drawing/2014/main" id="{6536CA91-9DB6-AF1B-1C9A-C5CB193805A2}"/>
              </a:ext>
            </a:extLst>
          </p:cNvPr>
          <p:cNvPicPr>
            <a:picLocks noChangeAspect="1"/>
          </p:cNvPicPr>
          <p:nvPr/>
        </p:nvPicPr>
        <p:blipFill>
          <a:blip r:embed="rId2">
            <a:lum/>
            <a:alphaModFix/>
          </a:blip>
          <a:srcRect/>
          <a:stretch>
            <a:fillRect/>
          </a:stretch>
        </p:blipFill>
        <p:spPr>
          <a:xfrm>
            <a:off x="899592" y="404664"/>
            <a:ext cx="6951597" cy="5192996"/>
          </a:xfrm>
          <a:prstGeom prst="rect">
            <a:avLst/>
          </a:prstGeom>
          <a:noFill/>
          <a:ln cap="flat">
            <a:noFill/>
          </a:ln>
        </p:spPr>
      </p:pic>
    </p:spTree>
    <p:extLst>
      <p:ext uri="{BB962C8B-B14F-4D97-AF65-F5344CB8AC3E}">
        <p14:creationId xmlns:p14="http://schemas.microsoft.com/office/powerpoint/2010/main" val="1492643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A22478-195F-956C-D4D4-5952A696662E}"/>
              </a:ext>
            </a:extLst>
          </p:cNvPr>
          <p:cNvSpPr>
            <a:spLocks noGrp="1"/>
          </p:cNvSpPr>
          <p:nvPr>
            <p:ph type="title"/>
          </p:nvPr>
        </p:nvSpPr>
        <p:spPr>
          <a:xfrm>
            <a:off x="457200" y="5229200"/>
            <a:ext cx="4114800" cy="1440160"/>
          </a:xfrm>
        </p:spPr>
        <p:txBody>
          <a:bodyPr/>
          <a:lstStyle/>
          <a:p>
            <a:pPr algn="r"/>
            <a:r>
              <a:rPr lang="it-IT" sz="1600" dirty="0">
                <a:solidFill>
                  <a:srgbClr val="002060"/>
                </a:solidFill>
              </a:rPr>
              <a:t>Mario Rigoni Stern </a:t>
            </a:r>
            <a:br>
              <a:rPr lang="it-IT" sz="1600" dirty="0">
                <a:solidFill>
                  <a:srgbClr val="002060"/>
                </a:solidFill>
              </a:rPr>
            </a:br>
            <a:r>
              <a:rPr lang="it-IT" sz="1600" dirty="0">
                <a:solidFill>
                  <a:srgbClr val="002060"/>
                </a:solidFill>
              </a:rPr>
              <a:t>ad un radino degli alpini</a:t>
            </a:r>
            <a:br>
              <a:rPr lang="it-IT" sz="1600" dirty="0">
                <a:solidFill>
                  <a:srgbClr val="002060"/>
                </a:solidFill>
              </a:rPr>
            </a:br>
            <a:r>
              <a:rPr lang="it-IT" sz="1600" dirty="0">
                <a:solidFill>
                  <a:srgbClr val="002060"/>
                </a:solidFill>
              </a:rPr>
              <a:t>negli ultimi anni di vita.</a:t>
            </a:r>
          </a:p>
        </p:txBody>
      </p:sp>
      <p:pic>
        <p:nvPicPr>
          <p:cNvPr id="3" name="Immagine 2">
            <a:extLst>
              <a:ext uri="{FF2B5EF4-FFF2-40B4-BE49-F238E27FC236}">
                <a16:creationId xmlns:a16="http://schemas.microsoft.com/office/drawing/2014/main" id="{650E41F8-0D49-9DD8-6C20-086C1EBA2DCF}"/>
              </a:ext>
            </a:extLst>
          </p:cNvPr>
          <p:cNvPicPr>
            <a:picLocks noChangeAspect="1"/>
          </p:cNvPicPr>
          <p:nvPr/>
        </p:nvPicPr>
        <p:blipFill>
          <a:blip r:embed="rId2">
            <a:lum/>
            <a:alphaModFix/>
          </a:blip>
          <a:srcRect/>
          <a:stretch>
            <a:fillRect/>
          </a:stretch>
        </p:blipFill>
        <p:spPr bwMode="auto">
          <a:xfrm>
            <a:off x="4788024" y="265523"/>
            <a:ext cx="5688632" cy="6480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36057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5CD42-BC12-B143-E562-AC841B9FC203}"/>
              </a:ext>
            </a:extLst>
          </p:cNvPr>
          <p:cNvSpPr>
            <a:spLocks noGrp="1"/>
          </p:cNvSpPr>
          <p:nvPr>
            <p:ph type="title"/>
          </p:nvPr>
        </p:nvSpPr>
        <p:spPr>
          <a:xfrm>
            <a:off x="457200" y="5445224"/>
            <a:ext cx="3106688" cy="1412776"/>
          </a:xfrm>
        </p:spPr>
        <p:txBody>
          <a:bodyPr/>
          <a:lstStyle/>
          <a:p>
            <a:r>
              <a:rPr lang="it-IT" sz="1600" dirty="0">
                <a:solidFill>
                  <a:srgbClr val="002060"/>
                </a:solidFill>
              </a:rPr>
              <a:t>Il sergente maggiore</a:t>
            </a:r>
            <a:br>
              <a:rPr lang="it-IT" sz="1600" dirty="0">
                <a:solidFill>
                  <a:srgbClr val="002060"/>
                </a:solidFill>
              </a:rPr>
            </a:br>
            <a:r>
              <a:rPr lang="it-IT" sz="1600" dirty="0">
                <a:solidFill>
                  <a:srgbClr val="002060"/>
                </a:solidFill>
              </a:rPr>
              <a:t>Mario Rigoni Stern,</a:t>
            </a:r>
            <a:br>
              <a:rPr lang="it-IT" sz="1600" dirty="0">
                <a:solidFill>
                  <a:srgbClr val="002060"/>
                </a:solidFill>
              </a:rPr>
            </a:br>
            <a:r>
              <a:rPr lang="it-IT" sz="1600" dirty="0">
                <a:solidFill>
                  <a:srgbClr val="002060"/>
                </a:solidFill>
              </a:rPr>
              <a:t>imbacuccato per ripararsi </a:t>
            </a:r>
            <a:br>
              <a:rPr lang="it-IT" sz="1600" dirty="0">
                <a:solidFill>
                  <a:srgbClr val="002060"/>
                </a:solidFill>
              </a:rPr>
            </a:br>
            <a:r>
              <a:rPr lang="it-IT" sz="1600" dirty="0">
                <a:solidFill>
                  <a:srgbClr val="002060"/>
                </a:solidFill>
              </a:rPr>
              <a:t>dal gelo russo durante la ritirata.</a:t>
            </a:r>
          </a:p>
        </p:txBody>
      </p:sp>
      <p:sp>
        <p:nvSpPr>
          <p:cNvPr id="3" name="Segnaposto contenuto 2">
            <a:extLst>
              <a:ext uri="{FF2B5EF4-FFF2-40B4-BE49-F238E27FC236}">
                <a16:creationId xmlns:a16="http://schemas.microsoft.com/office/drawing/2014/main" id="{F528076C-26FC-140E-D780-F65BBA78B0C1}"/>
              </a:ext>
            </a:extLst>
          </p:cNvPr>
          <p:cNvSpPr>
            <a:spLocks noGrp="1"/>
          </p:cNvSpPr>
          <p:nvPr>
            <p:ph idx="1"/>
          </p:nvPr>
        </p:nvSpPr>
        <p:spPr>
          <a:xfrm>
            <a:off x="3923928" y="188640"/>
            <a:ext cx="5040560" cy="6480720"/>
          </a:xfrm>
        </p:spPr>
        <p:txBody>
          <a:bodyPr/>
          <a:lstStyle/>
          <a:p>
            <a:r>
              <a:rPr lang="it-IT" sz="1600" dirty="0"/>
              <a:t>«Da quelle lontane steppe, da quelle tracce che la bufera subito cancellava, da quelle eterne notti di sofferenza congelata, dai combattimenti disperati soste­nuti solo con la speranza di ritornare a casa, da quelle “marce del </a:t>
            </a:r>
            <a:r>
              <a:rPr lang="it-IT" sz="1600" dirty="0" err="1"/>
              <a:t>davai</a:t>
            </a:r>
            <a:r>
              <a:rPr lang="it-IT" sz="1600" dirty="0"/>
              <a:t>” segnate da lunghe file di corpi che la neve pietosamente ricopriva, da quelle tradotte senza meta che vagavano in uno spazio senza orizzonti e che a ogni fermata – non stazioni, non case, non miraggi di paesi lontani – aprivano le porte dei carri per scaricare i cadaveri, dai lager dove qualche volta non c’erano nemmeno le baracche o una tana a dare ricovero ma solo re­ticolati e guardie incattivite dalle sofferenze, da questo mondo lontano appena cinquant’anni, arrivano le ombre di migliaia di nostri soldati».</a:t>
            </a:r>
          </a:p>
          <a:p>
            <a:endParaRPr lang="it-IT" sz="1600" dirty="0"/>
          </a:p>
          <a:p>
            <a:r>
              <a:rPr lang="it-IT" sz="1600" dirty="0"/>
              <a:t>«La visibilità divenne nulla, come ciechi i marciatori continuarono a camminare affondando fino al ginocchio, piangendo, bestemmiando, con estrema fatica avanzando di trecento metri in mezz'ora. Come ad ogni notte ciascuno credeva di morire di sfinimento sulla neve, qualcuno veramente s'abbatteva e veniva ingoiato dalla mostruosa nemica, ma la colonna proseguì nel nero cuore della notte».</a:t>
            </a:r>
          </a:p>
          <a:p>
            <a:endParaRPr lang="it-IT" sz="1600" dirty="0"/>
          </a:p>
          <a:p>
            <a:endParaRPr lang="it-IT" sz="1600" dirty="0"/>
          </a:p>
        </p:txBody>
      </p:sp>
      <p:pic>
        <p:nvPicPr>
          <p:cNvPr id="4" name="Immagine 3">
            <a:extLst>
              <a:ext uri="{FF2B5EF4-FFF2-40B4-BE49-F238E27FC236}">
                <a16:creationId xmlns:a16="http://schemas.microsoft.com/office/drawing/2014/main" id="{4EEF58D3-9AAC-1885-99BB-C2515D3865F4}"/>
              </a:ext>
            </a:extLst>
          </p:cNvPr>
          <p:cNvPicPr>
            <a:picLocks noChangeAspect="1"/>
          </p:cNvPicPr>
          <p:nvPr/>
        </p:nvPicPr>
        <p:blipFill>
          <a:blip r:embed="rId2">
            <a:lum/>
            <a:alphaModFix/>
          </a:blip>
          <a:srcRect/>
          <a:stretch>
            <a:fillRect/>
          </a:stretch>
        </p:blipFill>
        <p:spPr bwMode="auto">
          <a:xfrm>
            <a:off x="-180528" y="0"/>
            <a:ext cx="4104456" cy="5472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90196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BD50F5-94E5-A933-132C-2FAE8B993292}"/>
              </a:ext>
            </a:extLst>
          </p:cNvPr>
          <p:cNvSpPr>
            <a:spLocks noGrp="1"/>
          </p:cNvSpPr>
          <p:nvPr>
            <p:ph type="title"/>
          </p:nvPr>
        </p:nvSpPr>
        <p:spPr>
          <a:xfrm>
            <a:off x="457200" y="5229200"/>
            <a:ext cx="8135938" cy="1628800"/>
          </a:xfrm>
        </p:spPr>
        <p:txBody>
          <a:bodyPr/>
          <a:lstStyle/>
          <a:p>
            <a:r>
              <a:rPr lang="it-IT" sz="1600" dirty="0">
                <a:solidFill>
                  <a:srgbClr val="002060"/>
                </a:solidFill>
              </a:rPr>
              <a:t>Ufficiali del contingente alpino VESTONE in posa.</a:t>
            </a:r>
          </a:p>
        </p:txBody>
      </p:sp>
      <p:pic>
        <p:nvPicPr>
          <p:cNvPr id="3" name="Immagine 2">
            <a:extLst>
              <a:ext uri="{FF2B5EF4-FFF2-40B4-BE49-F238E27FC236}">
                <a16:creationId xmlns:a16="http://schemas.microsoft.com/office/drawing/2014/main" id="{6536CA91-9DB6-AF1B-1C9A-C5CB193805A2}"/>
              </a:ext>
            </a:extLst>
          </p:cNvPr>
          <p:cNvPicPr>
            <a:picLocks noChangeAspect="1"/>
          </p:cNvPicPr>
          <p:nvPr/>
        </p:nvPicPr>
        <p:blipFill>
          <a:blip r:embed="rId2">
            <a:lum/>
            <a:alphaModFix/>
          </a:blip>
          <a:srcRect/>
          <a:stretch>
            <a:fillRect/>
          </a:stretch>
        </p:blipFill>
        <p:spPr>
          <a:xfrm>
            <a:off x="899592" y="404664"/>
            <a:ext cx="6951597" cy="5192996"/>
          </a:xfrm>
          <a:prstGeom prst="rect">
            <a:avLst/>
          </a:prstGeom>
          <a:noFill/>
          <a:ln cap="flat">
            <a:noFill/>
          </a:ln>
        </p:spPr>
      </p:pic>
    </p:spTree>
    <p:extLst>
      <p:ext uri="{BB962C8B-B14F-4D97-AF65-F5344CB8AC3E}">
        <p14:creationId xmlns:p14="http://schemas.microsoft.com/office/powerpoint/2010/main" val="535290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FC03D4-24A9-93F1-47D2-A4BBC1C15F9E}"/>
              </a:ext>
            </a:extLst>
          </p:cNvPr>
          <p:cNvSpPr>
            <a:spLocks noGrp="1"/>
          </p:cNvSpPr>
          <p:nvPr>
            <p:ph type="title"/>
          </p:nvPr>
        </p:nvSpPr>
        <p:spPr>
          <a:xfrm>
            <a:off x="457200" y="4581128"/>
            <a:ext cx="8135938" cy="2276872"/>
          </a:xfrm>
        </p:spPr>
        <p:txBody>
          <a:bodyPr/>
          <a:lstStyle/>
          <a:p>
            <a:r>
              <a:rPr lang="it-IT" sz="1600" dirty="0"/>
              <a:t>Gennaio 1943. La colonna degli alpini in ritirata nella steppa russa.</a:t>
            </a:r>
          </a:p>
        </p:txBody>
      </p:sp>
      <p:pic>
        <p:nvPicPr>
          <p:cNvPr id="3" name="Immagine 2">
            <a:extLst>
              <a:ext uri="{FF2B5EF4-FFF2-40B4-BE49-F238E27FC236}">
                <a16:creationId xmlns:a16="http://schemas.microsoft.com/office/drawing/2014/main" id="{7D0EE5F9-8A3A-32DB-D9F2-12449DC9BB32}"/>
              </a:ext>
            </a:extLst>
          </p:cNvPr>
          <p:cNvPicPr>
            <a:picLocks noChangeAspect="1"/>
          </p:cNvPicPr>
          <p:nvPr/>
        </p:nvPicPr>
        <p:blipFill>
          <a:blip r:embed="rId2">
            <a:lum/>
            <a:alphaModFix/>
          </a:blip>
          <a:srcRect/>
          <a:stretch>
            <a:fillRect/>
          </a:stretch>
        </p:blipFill>
        <p:spPr bwMode="auto">
          <a:xfrm>
            <a:off x="546628" y="692696"/>
            <a:ext cx="7957081"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663359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344394-1F6E-9E0C-0796-713AB846571B}"/>
              </a:ext>
            </a:extLst>
          </p:cNvPr>
          <p:cNvSpPr>
            <a:spLocks noGrp="1"/>
          </p:cNvSpPr>
          <p:nvPr>
            <p:ph type="title"/>
          </p:nvPr>
        </p:nvSpPr>
        <p:spPr>
          <a:xfrm>
            <a:off x="457200" y="5301208"/>
            <a:ext cx="3466728" cy="1556792"/>
          </a:xfrm>
        </p:spPr>
        <p:txBody>
          <a:bodyPr/>
          <a:lstStyle/>
          <a:p>
            <a:pPr algn="r"/>
            <a:r>
              <a:rPr lang="it-IT" sz="1800" b="1" dirty="0">
                <a:solidFill>
                  <a:srgbClr val="944D16"/>
                </a:solidFill>
              </a:rPr>
              <a:t>Anno 1966</a:t>
            </a:r>
          </a:p>
        </p:txBody>
      </p:sp>
      <p:pic>
        <p:nvPicPr>
          <p:cNvPr id="3" name="Immagine 2">
            <a:extLst>
              <a:ext uri="{FF2B5EF4-FFF2-40B4-BE49-F238E27FC236}">
                <a16:creationId xmlns:a16="http://schemas.microsoft.com/office/drawing/2014/main" id="{A0C4929A-609A-FC33-E869-A50EFCE27D86}"/>
              </a:ext>
            </a:extLst>
          </p:cNvPr>
          <p:cNvPicPr>
            <a:picLocks noChangeAspect="1"/>
          </p:cNvPicPr>
          <p:nvPr/>
        </p:nvPicPr>
        <p:blipFill>
          <a:blip r:embed="rId2">
            <a:lum/>
            <a:alphaModFix/>
          </a:blip>
          <a:srcRect/>
          <a:stretch>
            <a:fillRect/>
          </a:stretch>
        </p:blipFill>
        <p:spPr>
          <a:xfrm>
            <a:off x="4044959" y="13877"/>
            <a:ext cx="5099041" cy="6798957"/>
          </a:xfrm>
          <a:prstGeom prst="rect">
            <a:avLst/>
          </a:prstGeom>
          <a:noFill/>
          <a:ln cap="flat">
            <a:noFill/>
          </a:ln>
        </p:spPr>
      </p:pic>
    </p:spTree>
    <p:extLst>
      <p:ext uri="{BB962C8B-B14F-4D97-AF65-F5344CB8AC3E}">
        <p14:creationId xmlns:p14="http://schemas.microsoft.com/office/powerpoint/2010/main" val="425428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252874-B6E4-8A08-2DD7-CBE2500241A0}"/>
              </a:ext>
            </a:extLst>
          </p:cNvPr>
          <p:cNvSpPr>
            <a:spLocks noGrp="1"/>
          </p:cNvSpPr>
          <p:nvPr>
            <p:ph type="title"/>
          </p:nvPr>
        </p:nvSpPr>
        <p:spPr>
          <a:xfrm>
            <a:off x="457200" y="5085184"/>
            <a:ext cx="2674640" cy="1772816"/>
          </a:xfrm>
        </p:spPr>
        <p:txBody>
          <a:bodyPr/>
          <a:lstStyle/>
          <a:p>
            <a:pPr algn="r"/>
            <a:r>
              <a:rPr lang="it-IT" sz="1600" dirty="0" err="1">
                <a:solidFill>
                  <a:srgbClr val="002060"/>
                </a:solidFill>
              </a:rPr>
              <a:t>Nuto</a:t>
            </a:r>
            <a:r>
              <a:rPr lang="it-IT" sz="1600" dirty="0">
                <a:solidFill>
                  <a:srgbClr val="002060"/>
                </a:solidFill>
              </a:rPr>
              <a:t> Rutelli, </a:t>
            </a:r>
            <a:br>
              <a:rPr lang="it-IT" sz="1600" dirty="0">
                <a:solidFill>
                  <a:srgbClr val="002060"/>
                </a:solidFill>
              </a:rPr>
            </a:br>
            <a:r>
              <a:rPr lang="it-IT" sz="1600" dirty="0">
                <a:solidFill>
                  <a:srgbClr val="002060"/>
                </a:solidFill>
              </a:rPr>
              <a:t>a rapporto</a:t>
            </a:r>
            <a:br>
              <a:rPr lang="it-IT" sz="1600" dirty="0">
                <a:solidFill>
                  <a:srgbClr val="002060"/>
                </a:solidFill>
              </a:rPr>
            </a:br>
            <a:r>
              <a:rPr lang="it-IT" sz="1600" dirty="0">
                <a:solidFill>
                  <a:srgbClr val="002060"/>
                </a:solidFill>
              </a:rPr>
              <a:t>nella battaglia </a:t>
            </a:r>
            <a:br>
              <a:rPr lang="it-IT" sz="1600" dirty="0">
                <a:solidFill>
                  <a:srgbClr val="002060"/>
                </a:solidFill>
              </a:rPr>
            </a:br>
            <a:r>
              <a:rPr lang="it-IT" sz="1600" dirty="0">
                <a:solidFill>
                  <a:srgbClr val="002060"/>
                </a:solidFill>
              </a:rPr>
              <a:t>di </a:t>
            </a:r>
            <a:r>
              <a:rPr lang="it-IT" sz="1600" dirty="0" err="1">
                <a:solidFill>
                  <a:srgbClr val="002060"/>
                </a:solidFill>
              </a:rPr>
              <a:t>Nikolaiewka</a:t>
            </a:r>
            <a:r>
              <a:rPr lang="it-IT" sz="1600" dirty="0">
                <a:solidFill>
                  <a:srgbClr val="002060"/>
                </a:solidFill>
              </a:rPr>
              <a:t>, </a:t>
            </a:r>
            <a:br>
              <a:rPr lang="it-IT" sz="1600" dirty="0">
                <a:solidFill>
                  <a:srgbClr val="002060"/>
                </a:solidFill>
              </a:rPr>
            </a:br>
            <a:r>
              <a:rPr lang="it-IT" sz="1600" dirty="0">
                <a:solidFill>
                  <a:srgbClr val="002060"/>
                </a:solidFill>
              </a:rPr>
              <a:t>26 gennaio 1943.</a:t>
            </a:r>
          </a:p>
        </p:txBody>
      </p:sp>
      <p:pic>
        <p:nvPicPr>
          <p:cNvPr id="4" name="Immagine 3">
            <a:extLst>
              <a:ext uri="{FF2B5EF4-FFF2-40B4-BE49-F238E27FC236}">
                <a16:creationId xmlns:a16="http://schemas.microsoft.com/office/drawing/2014/main" id="{43775509-167D-35EB-9145-84F9357F418F}"/>
              </a:ext>
            </a:extLst>
          </p:cNvPr>
          <p:cNvPicPr>
            <a:picLocks noChangeAspect="1"/>
          </p:cNvPicPr>
          <p:nvPr/>
        </p:nvPicPr>
        <p:blipFill>
          <a:blip r:embed="rId2"/>
          <a:stretch>
            <a:fillRect/>
          </a:stretch>
        </p:blipFill>
        <p:spPr>
          <a:xfrm>
            <a:off x="3419872" y="2492896"/>
            <a:ext cx="5724128" cy="4365104"/>
          </a:xfrm>
          <a:prstGeom prst="rect">
            <a:avLst/>
          </a:prstGeom>
        </p:spPr>
      </p:pic>
    </p:spTree>
    <p:extLst>
      <p:ext uri="{BB962C8B-B14F-4D97-AF65-F5344CB8AC3E}">
        <p14:creationId xmlns:p14="http://schemas.microsoft.com/office/powerpoint/2010/main" val="3153400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748C30-5D93-CF6A-7370-8443CF01A3F2}"/>
              </a:ext>
            </a:extLst>
          </p:cNvPr>
          <p:cNvSpPr>
            <a:spLocks noGrp="1"/>
          </p:cNvSpPr>
          <p:nvPr>
            <p:ph type="title"/>
          </p:nvPr>
        </p:nvSpPr>
        <p:spPr>
          <a:xfrm>
            <a:off x="107504" y="5589240"/>
            <a:ext cx="2232248" cy="1152128"/>
          </a:xfrm>
        </p:spPr>
        <p:txBody>
          <a:bodyPr/>
          <a:lstStyle/>
          <a:p>
            <a:pPr algn="r"/>
            <a:r>
              <a:rPr lang="it-IT" sz="1600" dirty="0" err="1"/>
              <a:t>Nuto</a:t>
            </a:r>
            <a:r>
              <a:rPr lang="it-IT" sz="1600" dirty="0"/>
              <a:t> Ravelli,</a:t>
            </a:r>
            <a:br>
              <a:rPr lang="it-IT" sz="1600" dirty="0"/>
            </a:br>
            <a:r>
              <a:rPr lang="it-IT" sz="1600" dirty="0"/>
              <a:t>l’autore del libro.</a:t>
            </a:r>
          </a:p>
        </p:txBody>
      </p:sp>
      <p:pic>
        <p:nvPicPr>
          <p:cNvPr id="3" name="Immagine 2">
            <a:extLst>
              <a:ext uri="{FF2B5EF4-FFF2-40B4-BE49-F238E27FC236}">
                <a16:creationId xmlns:a16="http://schemas.microsoft.com/office/drawing/2014/main" id="{DCA903AB-CB62-1F0D-1648-396B2CD8AB0D}"/>
              </a:ext>
            </a:extLst>
          </p:cNvPr>
          <p:cNvPicPr>
            <a:picLocks noChangeAspect="1"/>
          </p:cNvPicPr>
          <p:nvPr/>
        </p:nvPicPr>
        <p:blipFill>
          <a:blip r:embed="rId2">
            <a:lum/>
            <a:alphaModFix/>
          </a:blip>
          <a:srcRect/>
          <a:stretch>
            <a:fillRect/>
          </a:stretch>
        </p:blipFill>
        <p:spPr>
          <a:xfrm>
            <a:off x="2462939" y="538793"/>
            <a:ext cx="7674509" cy="6330235"/>
          </a:xfrm>
          <a:prstGeom prst="rect">
            <a:avLst/>
          </a:prstGeom>
          <a:noFill/>
          <a:ln cap="flat">
            <a:noFill/>
          </a:ln>
        </p:spPr>
      </p:pic>
    </p:spTree>
    <p:extLst>
      <p:ext uri="{BB962C8B-B14F-4D97-AF65-F5344CB8AC3E}">
        <p14:creationId xmlns:p14="http://schemas.microsoft.com/office/powerpoint/2010/main" val="2059799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FC78B2-88EC-CB15-3C8B-E6D545187B9D}"/>
              </a:ext>
            </a:extLst>
          </p:cNvPr>
          <p:cNvSpPr>
            <a:spLocks noGrp="1"/>
          </p:cNvSpPr>
          <p:nvPr>
            <p:ph type="title"/>
          </p:nvPr>
        </p:nvSpPr>
        <p:spPr>
          <a:xfrm>
            <a:off x="457200" y="5445224"/>
            <a:ext cx="8135938" cy="1412776"/>
          </a:xfrm>
        </p:spPr>
        <p:txBody>
          <a:bodyPr/>
          <a:lstStyle/>
          <a:p>
            <a:r>
              <a:rPr lang="it-IT" sz="1600" dirty="0">
                <a:solidFill>
                  <a:srgbClr val="002060"/>
                </a:solidFill>
                <a:latin typeface="Arial" pitchFamily="34"/>
                <a:cs typeface="Arial" pitchFamily="34"/>
              </a:rPr>
              <a:t>Foto emblematica della ritirata dei fanti italiani </a:t>
            </a:r>
            <a:br>
              <a:rPr lang="it-IT" sz="1600" dirty="0">
                <a:solidFill>
                  <a:srgbClr val="002060"/>
                </a:solidFill>
                <a:latin typeface="Arial" pitchFamily="34"/>
                <a:cs typeface="Arial" pitchFamily="34"/>
              </a:rPr>
            </a:br>
            <a:r>
              <a:rPr lang="it-IT" sz="1600" dirty="0">
                <a:solidFill>
                  <a:srgbClr val="002060"/>
                </a:solidFill>
                <a:latin typeface="Arial" pitchFamily="34"/>
                <a:cs typeface="Arial" pitchFamily="34"/>
              </a:rPr>
              <a:t>attraverso la steppa russa nel gennaio 1943.</a:t>
            </a:r>
            <a:endParaRPr lang="it-IT" sz="1600" dirty="0">
              <a:solidFill>
                <a:srgbClr val="002060"/>
              </a:solidFill>
            </a:endParaRPr>
          </a:p>
        </p:txBody>
      </p:sp>
      <p:pic>
        <p:nvPicPr>
          <p:cNvPr id="4" name="Immagine 3">
            <a:extLst>
              <a:ext uri="{FF2B5EF4-FFF2-40B4-BE49-F238E27FC236}">
                <a16:creationId xmlns:a16="http://schemas.microsoft.com/office/drawing/2014/main" id="{B80B5F86-66A2-93ED-72D8-BD26578AF7B5}"/>
              </a:ext>
            </a:extLst>
          </p:cNvPr>
          <p:cNvPicPr>
            <a:picLocks noChangeAspect="1"/>
          </p:cNvPicPr>
          <p:nvPr/>
        </p:nvPicPr>
        <p:blipFill>
          <a:blip r:embed="rId2">
            <a:lum/>
            <a:alphaModFix/>
          </a:blip>
          <a:srcRect/>
          <a:stretch>
            <a:fillRect/>
          </a:stretch>
        </p:blipFill>
        <p:spPr>
          <a:xfrm>
            <a:off x="457200" y="332656"/>
            <a:ext cx="8441769" cy="5411042"/>
          </a:xfrm>
          <a:prstGeom prst="rect">
            <a:avLst/>
          </a:prstGeom>
          <a:noFill/>
          <a:ln cap="flat">
            <a:noFill/>
          </a:ln>
        </p:spPr>
      </p:pic>
    </p:spTree>
    <p:extLst>
      <p:ext uri="{BB962C8B-B14F-4D97-AF65-F5344CB8AC3E}">
        <p14:creationId xmlns:p14="http://schemas.microsoft.com/office/powerpoint/2010/main" val="200634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ennaio 1943, i giorni della ritirata dell’armata italiana in Russia.mp4">
            <a:hlinkClick r:id="" action="ppaction://media"/>
            <a:extLst>
              <a:ext uri="{FF2B5EF4-FFF2-40B4-BE49-F238E27FC236}">
                <a16:creationId xmlns:a16="http://schemas.microsoft.com/office/drawing/2014/main" id="{74F02316-5034-83DF-DC5C-A491A35DA5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3194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82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34456D2-261E-C32F-2797-1920AA802B16}"/>
              </a:ext>
            </a:extLst>
          </p:cNvPr>
          <p:cNvSpPr>
            <a:spLocks noGrp="1"/>
          </p:cNvSpPr>
          <p:nvPr>
            <p:ph type="title"/>
          </p:nvPr>
        </p:nvSpPr>
        <p:spPr>
          <a:xfrm>
            <a:off x="457200" y="5328608"/>
            <a:ext cx="8135938" cy="980712"/>
          </a:xfrm>
        </p:spPr>
        <p:txBody>
          <a:bodyPr/>
          <a:lstStyle/>
          <a:p>
            <a:r>
              <a:rPr lang="it-IT" sz="1600" dirty="0">
                <a:solidFill>
                  <a:srgbClr val="002060"/>
                </a:solidFill>
              </a:rPr>
              <a:t>Giulio Bedeschi, sottotenente medico in viaggio sulla </a:t>
            </a:r>
            <a:r>
              <a:rPr lang="it-IT" sz="1600" i="1" dirty="0">
                <a:solidFill>
                  <a:srgbClr val="002060"/>
                </a:solidFill>
              </a:rPr>
              <a:t>tradotta </a:t>
            </a:r>
            <a:br>
              <a:rPr lang="it-IT" sz="1600" i="1" dirty="0">
                <a:solidFill>
                  <a:srgbClr val="002060"/>
                </a:solidFill>
              </a:rPr>
            </a:br>
            <a:r>
              <a:rPr lang="it-IT" sz="1600" dirty="0">
                <a:solidFill>
                  <a:srgbClr val="002060"/>
                </a:solidFill>
              </a:rPr>
              <a:t>nell'estate 1942 verso il Fronte Orientale in Russia.</a:t>
            </a:r>
          </a:p>
        </p:txBody>
      </p:sp>
      <p:pic>
        <p:nvPicPr>
          <p:cNvPr id="4" name="Immagine 3">
            <a:extLst>
              <a:ext uri="{FF2B5EF4-FFF2-40B4-BE49-F238E27FC236}">
                <a16:creationId xmlns:a16="http://schemas.microsoft.com/office/drawing/2014/main" id="{2331D868-8A2E-4AC4-31E5-331F426EA510}"/>
              </a:ext>
            </a:extLst>
          </p:cNvPr>
          <p:cNvPicPr>
            <a:picLocks noChangeAspect="1"/>
          </p:cNvPicPr>
          <p:nvPr/>
        </p:nvPicPr>
        <p:blipFill>
          <a:blip r:embed="rId2">
            <a:lum/>
            <a:alphaModFix/>
          </a:blip>
          <a:srcRect/>
          <a:stretch>
            <a:fillRect/>
          </a:stretch>
        </p:blipFill>
        <p:spPr bwMode="auto">
          <a:xfrm>
            <a:off x="1564708" y="764704"/>
            <a:ext cx="5920922"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505759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3EFE428-40CA-43A6-B36F-C3412716D5F6}"/>
              </a:ext>
            </a:extLst>
          </p:cNvPr>
          <p:cNvSpPr>
            <a:spLocks noGrp="1"/>
          </p:cNvSpPr>
          <p:nvPr>
            <p:ph type="title"/>
          </p:nvPr>
        </p:nvSpPr>
        <p:spPr>
          <a:xfrm>
            <a:off x="457200" y="4797153"/>
            <a:ext cx="8135938" cy="2060848"/>
          </a:xfrm>
        </p:spPr>
        <p:txBody>
          <a:bodyPr/>
          <a:lstStyle/>
          <a:p>
            <a:r>
              <a:rPr lang="it-IT" sz="1600" dirty="0">
                <a:solidFill>
                  <a:srgbClr val="002060"/>
                </a:solidFill>
              </a:rPr>
              <a:t>1 settembre 1939. Le truppe tedesche invadono la Polonia. </a:t>
            </a:r>
            <a:endParaRPr lang="it-IT" sz="1600" i="1" dirty="0">
              <a:solidFill>
                <a:srgbClr val="002060"/>
              </a:solidFill>
            </a:endParaRPr>
          </a:p>
        </p:txBody>
      </p:sp>
      <p:pic>
        <p:nvPicPr>
          <p:cNvPr id="2" name="Immagine 1">
            <a:extLst>
              <a:ext uri="{FF2B5EF4-FFF2-40B4-BE49-F238E27FC236}">
                <a16:creationId xmlns:a16="http://schemas.microsoft.com/office/drawing/2014/main" id="{6842C0BF-0201-AB10-62B8-76ABB552D237}"/>
              </a:ext>
            </a:extLst>
          </p:cNvPr>
          <p:cNvPicPr>
            <a:picLocks noChangeAspect="1"/>
          </p:cNvPicPr>
          <p:nvPr/>
        </p:nvPicPr>
        <p:blipFill>
          <a:blip r:embed="rId2">
            <a:lum/>
            <a:alphaModFix/>
          </a:blip>
          <a:srcRect/>
          <a:stretch>
            <a:fillRect/>
          </a:stretch>
        </p:blipFill>
        <p:spPr>
          <a:xfrm>
            <a:off x="455701" y="1542780"/>
            <a:ext cx="8137437" cy="3772439"/>
          </a:xfrm>
          <a:prstGeom prst="rect">
            <a:avLst/>
          </a:prstGeom>
          <a:noFill/>
          <a:ln cap="flat">
            <a:noFill/>
          </a:ln>
        </p:spPr>
      </p:pic>
    </p:spTree>
    <p:extLst>
      <p:ext uri="{BB962C8B-B14F-4D97-AF65-F5344CB8AC3E}">
        <p14:creationId xmlns:p14="http://schemas.microsoft.com/office/powerpoint/2010/main" val="4017356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C04536-A172-559A-8885-C9D2592AABF9}"/>
              </a:ext>
            </a:extLst>
          </p:cNvPr>
          <p:cNvSpPr>
            <a:spLocks noGrp="1"/>
          </p:cNvSpPr>
          <p:nvPr>
            <p:ph type="title"/>
          </p:nvPr>
        </p:nvSpPr>
        <p:spPr>
          <a:xfrm>
            <a:off x="4572000" y="4437112"/>
            <a:ext cx="3888432" cy="2417893"/>
          </a:xfrm>
        </p:spPr>
        <p:txBody>
          <a:bodyPr/>
          <a:lstStyle/>
          <a:p>
            <a:pPr algn="l"/>
            <a:r>
              <a:rPr lang="it-IT" sz="1600" dirty="0">
                <a:solidFill>
                  <a:srgbClr val="860000"/>
                </a:solidFill>
              </a:rPr>
              <a:t>Il dittatore russo</a:t>
            </a:r>
            <a:br>
              <a:rPr lang="it-IT" sz="1600" dirty="0">
                <a:solidFill>
                  <a:srgbClr val="860000"/>
                </a:solidFill>
              </a:rPr>
            </a:br>
            <a:r>
              <a:rPr lang="it-IT" sz="1600" dirty="0">
                <a:solidFill>
                  <a:srgbClr val="860000"/>
                </a:solidFill>
              </a:rPr>
              <a:t>Josef Stalin,</a:t>
            </a:r>
            <a:br>
              <a:rPr lang="it-IT" sz="1600" dirty="0">
                <a:solidFill>
                  <a:srgbClr val="860000"/>
                </a:solidFill>
              </a:rPr>
            </a:br>
            <a:r>
              <a:rPr lang="it-IT" sz="1600" dirty="0">
                <a:solidFill>
                  <a:srgbClr val="860000"/>
                </a:solidFill>
              </a:rPr>
              <a:t>«il piccolo padre»!</a:t>
            </a:r>
            <a:endParaRPr lang="it-IT" sz="1600" dirty="0"/>
          </a:p>
        </p:txBody>
      </p:sp>
      <p:pic>
        <p:nvPicPr>
          <p:cNvPr id="4" name="Immagine 3">
            <a:extLst>
              <a:ext uri="{FF2B5EF4-FFF2-40B4-BE49-F238E27FC236}">
                <a16:creationId xmlns:a16="http://schemas.microsoft.com/office/drawing/2014/main" id="{7976B92F-719D-99EF-FAA9-D2B8F6D45512}"/>
              </a:ext>
            </a:extLst>
          </p:cNvPr>
          <p:cNvPicPr>
            <a:picLocks noChangeAspect="1"/>
          </p:cNvPicPr>
          <p:nvPr/>
        </p:nvPicPr>
        <p:blipFill>
          <a:blip r:embed="rId2">
            <a:lum/>
            <a:alphaModFix/>
          </a:blip>
          <a:srcRect/>
          <a:stretch>
            <a:fillRect/>
          </a:stretch>
        </p:blipFill>
        <p:spPr bwMode="auto">
          <a:xfrm>
            <a:off x="0" y="365159"/>
            <a:ext cx="4427984" cy="6489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35665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A4D1E8F1-357E-8585-8B51-53D0BC788B24}"/>
              </a:ext>
            </a:extLst>
          </p:cNvPr>
          <p:cNvSpPr>
            <a:spLocks noGrp="1"/>
          </p:cNvSpPr>
          <p:nvPr>
            <p:ph type="title"/>
          </p:nvPr>
        </p:nvSpPr>
        <p:spPr>
          <a:xfrm>
            <a:off x="1403648" y="5472608"/>
            <a:ext cx="6048672" cy="1412776"/>
          </a:xfrm>
        </p:spPr>
        <p:txBody>
          <a:bodyPr/>
          <a:lstStyle/>
          <a:p>
            <a:pPr algn="l"/>
            <a:r>
              <a:rPr lang="it-IT" sz="1600" dirty="0">
                <a:solidFill>
                  <a:srgbClr val="C00000"/>
                </a:solidFill>
              </a:rPr>
              <a:t>Le tre linee dell’</a:t>
            </a:r>
            <a:r>
              <a:rPr lang="it-IT" sz="1600" b="1" dirty="0">
                <a:solidFill>
                  <a:srgbClr val="C00000"/>
                </a:solidFill>
              </a:rPr>
              <a:t>Operazione Barbarossa </a:t>
            </a:r>
            <a:r>
              <a:rPr lang="it-IT" sz="1600" dirty="0">
                <a:solidFill>
                  <a:srgbClr val="C00000"/>
                </a:solidFill>
              </a:rPr>
              <a:t>tedesca contro l’URSS.</a:t>
            </a:r>
            <a:br>
              <a:rPr lang="it-IT" sz="1600" dirty="0"/>
            </a:br>
            <a:endParaRPr lang="it-IT" sz="1600" dirty="0">
              <a:solidFill>
                <a:srgbClr val="002060"/>
              </a:solidFill>
            </a:endParaRPr>
          </a:p>
        </p:txBody>
      </p:sp>
      <p:pic>
        <p:nvPicPr>
          <p:cNvPr id="2" name="Immagine 1">
            <a:extLst>
              <a:ext uri="{FF2B5EF4-FFF2-40B4-BE49-F238E27FC236}">
                <a16:creationId xmlns:a16="http://schemas.microsoft.com/office/drawing/2014/main" id="{D3EDD244-E038-C5B1-9579-17DD16755C4B}"/>
              </a:ext>
            </a:extLst>
          </p:cNvPr>
          <p:cNvPicPr>
            <a:picLocks noChangeAspect="1"/>
          </p:cNvPicPr>
          <p:nvPr/>
        </p:nvPicPr>
        <p:blipFill>
          <a:blip r:embed="rId2">
            <a:lum/>
            <a:alphaModFix/>
          </a:blip>
          <a:srcRect/>
          <a:stretch>
            <a:fillRect/>
          </a:stretch>
        </p:blipFill>
        <p:spPr bwMode="auto">
          <a:xfrm>
            <a:off x="1403648" y="620688"/>
            <a:ext cx="5904656" cy="49646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24691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7F5A4667-FAB7-5887-F9D6-E00F490A5B76}"/>
              </a:ext>
            </a:extLst>
          </p:cNvPr>
          <p:cNvSpPr>
            <a:spLocks noGrp="1"/>
          </p:cNvSpPr>
          <p:nvPr>
            <p:ph type="title"/>
          </p:nvPr>
        </p:nvSpPr>
        <p:spPr>
          <a:xfrm>
            <a:off x="5796136" y="5054804"/>
            <a:ext cx="2797002" cy="1614556"/>
          </a:xfrm>
        </p:spPr>
        <p:txBody>
          <a:bodyPr/>
          <a:lstStyle/>
          <a:p>
            <a:pPr algn="l"/>
            <a:r>
              <a:rPr lang="it-IT" sz="1600" dirty="0">
                <a:solidFill>
                  <a:srgbClr val="002060"/>
                </a:solidFill>
              </a:rPr>
              <a:t>Il Duce Benito Mussolini, Capo del governo italiano.</a:t>
            </a:r>
          </a:p>
        </p:txBody>
      </p:sp>
      <p:pic>
        <p:nvPicPr>
          <p:cNvPr id="2" name="Immagine 1">
            <a:extLst>
              <a:ext uri="{FF2B5EF4-FFF2-40B4-BE49-F238E27FC236}">
                <a16:creationId xmlns:a16="http://schemas.microsoft.com/office/drawing/2014/main" id="{EA75157D-7A73-D446-B772-915956DB8FE5}"/>
              </a:ext>
            </a:extLst>
          </p:cNvPr>
          <p:cNvPicPr>
            <a:picLocks noChangeAspect="1"/>
          </p:cNvPicPr>
          <p:nvPr/>
        </p:nvPicPr>
        <p:blipFill>
          <a:blip r:embed="rId2">
            <a:lum/>
            <a:alphaModFix/>
          </a:blip>
          <a:srcRect/>
          <a:stretch>
            <a:fillRect/>
          </a:stretch>
        </p:blipFill>
        <p:spPr bwMode="auto">
          <a:xfrm>
            <a:off x="0" y="836712"/>
            <a:ext cx="5652120" cy="602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029063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357518B2-25E1-8FF4-A01B-53AC728AD974}"/>
              </a:ext>
            </a:extLst>
          </p:cNvPr>
          <p:cNvSpPr>
            <a:spLocks noGrp="1"/>
          </p:cNvSpPr>
          <p:nvPr>
            <p:ph type="title"/>
          </p:nvPr>
        </p:nvSpPr>
        <p:spPr>
          <a:xfrm>
            <a:off x="457200" y="5342836"/>
            <a:ext cx="4114800" cy="1515164"/>
          </a:xfrm>
        </p:spPr>
        <p:txBody>
          <a:bodyPr/>
          <a:lstStyle/>
          <a:p>
            <a:pPr algn="r"/>
            <a:r>
              <a:rPr lang="it-IT" sz="1600" dirty="0">
                <a:solidFill>
                  <a:srgbClr val="002060"/>
                </a:solidFill>
              </a:rPr>
              <a:t>Adolf Hitler e Benito Mussolini </a:t>
            </a:r>
            <a:br>
              <a:rPr lang="it-IT" sz="1600" dirty="0">
                <a:solidFill>
                  <a:srgbClr val="002060"/>
                </a:solidFill>
              </a:rPr>
            </a:br>
            <a:r>
              <a:rPr lang="it-IT" sz="1600" dirty="0">
                <a:solidFill>
                  <a:srgbClr val="002060"/>
                </a:solidFill>
              </a:rPr>
              <a:t>uniti nel Patto d’acciaio del 1939.</a:t>
            </a:r>
          </a:p>
        </p:txBody>
      </p:sp>
      <p:pic>
        <p:nvPicPr>
          <p:cNvPr id="2" name="Immagine 1">
            <a:extLst>
              <a:ext uri="{FF2B5EF4-FFF2-40B4-BE49-F238E27FC236}">
                <a16:creationId xmlns:a16="http://schemas.microsoft.com/office/drawing/2014/main" id="{D9F6F90C-2681-5F88-EEA4-DC9E797ECA53}"/>
              </a:ext>
            </a:extLst>
          </p:cNvPr>
          <p:cNvPicPr>
            <a:picLocks noChangeAspect="1"/>
          </p:cNvPicPr>
          <p:nvPr/>
        </p:nvPicPr>
        <p:blipFill>
          <a:blip r:embed="rId2">
            <a:lum/>
            <a:alphaModFix/>
          </a:blip>
          <a:srcRect/>
          <a:stretch>
            <a:fillRect/>
          </a:stretch>
        </p:blipFill>
        <p:spPr bwMode="auto">
          <a:xfrm>
            <a:off x="4716016" y="1412776"/>
            <a:ext cx="4427984" cy="54452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167927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6841A2-C8BF-BAF7-6C23-7E8DD7255F04}"/>
              </a:ext>
            </a:extLst>
          </p:cNvPr>
          <p:cNvSpPr>
            <a:spLocks noGrp="1"/>
          </p:cNvSpPr>
          <p:nvPr>
            <p:ph type="title"/>
          </p:nvPr>
        </p:nvSpPr>
        <p:spPr>
          <a:xfrm>
            <a:off x="1014297" y="4653136"/>
            <a:ext cx="7115403" cy="2204863"/>
          </a:xfrm>
        </p:spPr>
        <p:txBody>
          <a:bodyPr/>
          <a:lstStyle/>
          <a:p>
            <a:r>
              <a:rPr lang="it-IT" sz="1600" dirty="0">
                <a:solidFill>
                  <a:srgbClr val="002060"/>
                </a:solidFill>
              </a:rPr>
              <a:t>L’ex alleato di Hitler, diventato nemico, il dittatore russo Josef Stalin.</a:t>
            </a:r>
          </a:p>
        </p:txBody>
      </p:sp>
      <p:pic>
        <p:nvPicPr>
          <p:cNvPr id="3" name="Immagine 2">
            <a:extLst>
              <a:ext uri="{FF2B5EF4-FFF2-40B4-BE49-F238E27FC236}">
                <a16:creationId xmlns:a16="http://schemas.microsoft.com/office/drawing/2014/main" id="{8268BC4F-AB69-8312-FCBE-5452AF08AA03}"/>
              </a:ext>
            </a:extLst>
          </p:cNvPr>
          <p:cNvPicPr>
            <a:picLocks noChangeAspect="1"/>
          </p:cNvPicPr>
          <p:nvPr/>
        </p:nvPicPr>
        <p:blipFill>
          <a:blip r:embed="rId2">
            <a:lum/>
            <a:alphaModFix/>
          </a:blip>
          <a:srcRect/>
          <a:stretch>
            <a:fillRect/>
          </a:stretch>
        </p:blipFill>
        <p:spPr bwMode="auto">
          <a:xfrm>
            <a:off x="1014298" y="764704"/>
            <a:ext cx="7115403" cy="4434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186256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6C19C8-7210-944F-AF47-E0AD9393F52B}"/>
              </a:ext>
            </a:extLst>
          </p:cNvPr>
          <p:cNvSpPr>
            <a:spLocks noGrp="1"/>
          </p:cNvSpPr>
          <p:nvPr>
            <p:ph type="title"/>
          </p:nvPr>
        </p:nvSpPr>
        <p:spPr>
          <a:xfrm>
            <a:off x="4067944" y="5301208"/>
            <a:ext cx="4320480" cy="1556792"/>
          </a:xfrm>
        </p:spPr>
        <p:txBody>
          <a:bodyPr/>
          <a:lstStyle/>
          <a:p>
            <a:pPr algn="l"/>
            <a:r>
              <a:rPr lang="it-IT" sz="1600" dirty="0">
                <a:solidFill>
                  <a:srgbClr val="002060"/>
                </a:solidFill>
              </a:rPr>
              <a:t>Galeazzo Ciano,</a:t>
            </a:r>
            <a:br>
              <a:rPr lang="it-IT" sz="1600" dirty="0">
                <a:solidFill>
                  <a:srgbClr val="002060"/>
                </a:solidFill>
              </a:rPr>
            </a:br>
            <a:r>
              <a:rPr lang="it-IT" sz="1600" dirty="0">
                <a:solidFill>
                  <a:srgbClr val="002060"/>
                </a:solidFill>
              </a:rPr>
              <a:t>Ministro degli Esteri</a:t>
            </a:r>
            <a:br>
              <a:rPr lang="it-IT" sz="1600" dirty="0">
                <a:solidFill>
                  <a:srgbClr val="002060"/>
                </a:solidFill>
              </a:rPr>
            </a:br>
            <a:r>
              <a:rPr lang="it-IT" sz="1600" dirty="0">
                <a:solidFill>
                  <a:srgbClr val="002060"/>
                </a:solidFill>
              </a:rPr>
              <a:t>e genero di Mussolini </a:t>
            </a:r>
            <a:br>
              <a:rPr lang="it-IT" sz="1600" dirty="0">
                <a:solidFill>
                  <a:srgbClr val="002060"/>
                </a:solidFill>
              </a:rPr>
            </a:br>
            <a:r>
              <a:rPr lang="it-IT" sz="1600" dirty="0">
                <a:solidFill>
                  <a:srgbClr val="002060"/>
                </a:solidFill>
              </a:rPr>
              <a:t>in quanto marito della figlia Edda.</a:t>
            </a:r>
          </a:p>
        </p:txBody>
      </p:sp>
      <p:pic>
        <p:nvPicPr>
          <p:cNvPr id="4" name="Immagine 3">
            <a:extLst>
              <a:ext uri="{FF2B5EF4-FFF2-40B4-BE49-F238E27FC236}">
                <a16:creationId xmlns:a16="http://schemas.microsoft.com/office/drawing/2014/main" id="{295621C9-8BD6-613C-6810-6D1FDD6E43CB}"/>
              </a:ext>
            </a:extLst>
          </p:cNvPr>
          <p:cNvPicPr>
            <a:picLocks noChangeAspect="1"/>
          </p:cNvPicPr>
          <p:nvPr/>
        </p:nvPicPr>
        <p:blipFill>
          <a:blip r:embed="rId2">
            <a:lum/>
            <a:alphaModFix/>
          </a:blip>
          <a:srcRect/>
          <a:stretch>
            <a:fillRect/>
          </a:stretch>
        </p:blipFill>
        <p:spPr bwMode="auto">
          <a:xfrm>
            <a:off x="307278" y="1916832"/>
            <a:ext cx="3514224" cy="4941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440245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38D72-C988-E44B-AA7C-59E03EC58EBE}"/>
              </a:ext>
            </a:extLst>
          </p:cNvPr>
          <p:cNvSpPr>
            <a:spLocks noGrp="1"/>
          </p:cNvSpPr>
          <p:nvPr>
            <p:ph type="title"/>
          </p:nvPr>
        </p:nvSpPr>
        <p:spPr>
          <a:xfrm>
            <a:off x="4572000" y="2276872"/>
            <a:ext cx="4021138" cy="4581128"/>
          </a:xfrm>
        </p:spPr>
        <p:txBody>
          <a:bodyPr/>
          <a:lstStyle/>
          <a:p>
            <a:pPr algn="l"/>
            <a:r>
              <a:rPr lang="it-IT" sz="1600" dirty="0">
                <a:solidFill>
                  <a:srgbClr val="860000"/>
                </a:solidFill>
              </a:rPr>
              <a:t>MESSAGGIO DI HITLER A MUSSOLINI</a:t>
            </a:r>
            <a:br>
              <a:rPr lang="it-IT" sz="1600" dirty="0">
                <a:solidFill>
                  <a:srgbClr val="002060"/>
                </a:solidFill>
              </a:rPr>
            </a:br>
            <a:br>
              <a:rPr lang="it-IT" sz="1600" dirty="0">
                <a:solidFill>
                  <a:srgbClr val="002060"/>
                </a:solidFill>
              </a:rPr>
            </a:br>
            <a:r>
              <a:rPr lang="it-IT" sz="1600" dirty="0">
                <a:solidFill>
                  <a:srgbClr val="002060"/>
                </a:solidFill>
              </a:rPr>
              <a:t>"Vi scrivo questa lettera in un momento in cui, finalmente, dopo mesi di preoccupazioni, di riflessioni e di continua attesa che mi ha logorato i nervi, sono stato portato a prendere la decisione più grave della mia vita [...]. Ho aspettato fino a questo momento, duce, per mandarvi tali informazioni perché la decisione definitiva non sarà presa prima di questa sera alle sette (Hitler ha scritto il messaggio nella mattinata del 21 giugno, nella </a:t>
            </a:r>
            <a:r>
              <a:rPr lang="it-IT" sz="1600" dirty="0" err="1">
                <a:solidFill>
                  <a:srgbClr val="002060"/>
                </a:solidFill>
              </a:rPr>
              <a:t>Reichskanzlei</a:t>
            </a:r>
            <a:r>
              <a:rPr lang="it-IT" sz="1600" dirty="0">
                <a:solidFill>
                  <a:srgbClr val="002060"/>
                </a:solidFill>
              </a:rPr>
              <a:t>). Qualunque cosa accada, duce, la nostra situazione non può peggiorare per questo passo, essa può solo migliorare [...]”.  </a:t>
            </a:r>
            <a:br>
              <a:rPr lang="it-IT" sz="1600" dirty="0">
                <a:solidFill>
                  <a:srgbClr val="002060"/>
                </a:solidFill>
              </a:rPr>
            </a:br>
            <a:r>
              <a:rPr lang="it-IT" sz="1600" dirty="0">
                <a:solidFill>
                  <a:srgbClr val="860000"/>
                </a:solidFill>
              </a:rPr>
              <a:t>                          </a:t>
            </a:r>
            <a:r>
              <a:rPr lang="it-IT" sz="1600" i="1" dirty="0">
                <a:solidFill>
                  <a:srgbClr val="860000"/>
                </a:solidFill>
              </a:rPr>
              <a:t>F.to Il </a:t>
            </a:r>
            <a:r>
              <a:rPr lang="it-IT" sz="1600" i="1" dirty="0">
                <a:solidFill>
                  <a:srgbClr val="860000"/>
                </a:solidFill>
                <a:latin typeface="Geneva" pitchFamily="34"/>
                <a:ea typeface="Geneva" pitchFamily="34"/>
              </a:rPr>
              <a:t>Führer</a:t>
            </a:r>
            <a:r>
              <a:rPr lang="it-IT" sz="1600" i="1" dirty="0">
                <a:solidFill>
                  <a:srgbClr val="860000"/>
                </a:solidFill>
              </a:rPr>
              <a:t>, Adolf Hitler.</a:t>
            </a:r>
            <a:br>
              <a:rPr lang="it-IT" sz="1600" i="1" dirty="0">
                <a:solidFill>
                  <a:srgbClr val="860000"/>
                </a:solidFill>
              </a:rPr>
            </a:br>
            <a:endParaRPr lang="it-IT" sz="1600" i="1" dirty="0">
              <a:solidFill>
                <a:srgbClr val="860000"/>
              </a:solidFill>
            </a:endParaRPr>
          </a:p>
        </p:txBody>
      </p:sp>
      <p:pic>
        <p:nvPicPr>
          <p:cNvPr id="3" name="Immagine 2">
            <a:extLst>
              <a:ext uri="{FF2B5EF4-FFF2-40B4-BE49-F238E27FC236}">
                <a16:creationId xmlns:a16="http://schemas.microsoft.com/office/drawing/2014/main" id="{194CA4B9-03D1-8ED4-CC29-04F405CDCCE3}"/>
              </a:ext>
            </a:extLst>
          </p:cNvPr>
          <p:cNvPicPr>
            <a:picLocks noChangeAspect="1"/>
          </p:cNvPicPr>
          <p:nvPr/>
        </p:nvPicPr>
        <p:blipFill>
          <a:blip r:embed="rId2">
            <a:lum/>
            <a:alphaModFix/>
          </a:blip>
          <a:srcRect/>
          <a:stretch>
            <a:fillRect/>
          </a:stretch>
        </p:blipFill>
        <p:spPr bwMode="auto">
          <a:xfrm>
            <a:off x="1" y="2060848"/>
            <a:ext cx="4211960" cy="4797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65047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BB3B43-A370-D94B-AF12-122E1866176A}"/>
              </a:ext>
            </a:extLst>
          </p:cNvPr>
          <p:cNvSpPr>
            <a:spLocks noGrp="1"/>
          </p:cNvSpPr>
          <p:nvPr>
            <p:ph type="title"/>
          </p:nvPr>
        </p:nvSpPr>
        <p:spPr>
          <a:xfrm>
            <a:off x="4211960" y="2780928"/>
            <a:ext cx="4680520" cy="4077072"/>
          </a:xfrm>
        </p:spPr>
        <p:txBody>
          <a:bodyPr/>
          <a:lstStyle/>
          <a:p>
            <a:pPr algn="l"/>
            <a:r>
              <a:rPr lang="it-IT" sz="1600" dirty="0">
                <a:solidFill>
                  <a:srgbClr val="860000"/>
                </a:solidFill>
              </a:rPr>
              <a:t>Dai</a:t>
            </a:r>
            <a:r>
              <a:rPr lang="it-IT" sz="1600" b="1" dirty="0">
                <a:solidFill>
                  <a:srgbClr val="860000"/>
                </a:solidFill>
              </a:rPr>
              <a:t> DIARI </a:t>
            </a:r>
            <a:r>
              <a:rPr lang="it-IT" sz="1600" dirty="0">
                <a:solidFill>
                  <a:srgbClr val="860000"/>
                </a:solidFill>
              </a:rPr>
              <a:t>del Ministro degli Esteri</a:t>
            </a:r>
            <a:br>
              <a:rPr lang="it-IT" sz="1600" dirty="0">
                <a:solidFill>
                  <a:srgbClr val="860000"/>
                </a:solidFill>
              </a:rPr>
            </a:br>
            <a:r>
              <a:rPr lang="it-IT" sz="1600" dirty="0">
                <a:solidFill>
                  <a:srgbClr val="860000"/>
                </a:solidFill>
              </a:rPr>
              <a:t>Galeazzo Ciano:</a:t>
            </a:r>
            <a:br>
              <a:rPr lang="it-IT" sz="1600" dirty="0">
                <a:solidFill>
                  <a:srgbClr val="6D6514"/>
                </a:solidFill>
              </a:rPr>
            </a:br>
            <a:br>
              <a:rPr lang="it-IT" sz="1600" dirty="0">
                <a:solidFill>
                  <a:srgbClr val="6D6514"/>
                </a:solidFill>
              </a:rPr>
            </a:br>
            <a:r>
              <a:rPr lang="it-IT" sz="1600" dirty="0">
                <a:solidFill>
                  <a:srgbClr val="6D6514"/>
                </a:solidFill>
              </a:rPr>
              <a:t>"Cerco di buon mattino l’ambasciatore dei Sovietici per notificargli la nostra dichiarazione </a:t>
            </a:r>
            <a:br>
              <a:rPr lang="it-IT" sz="1600" dirty="0">
                <a:solidFill>
                  <a:srgbClr val="6D6514"/>
                </a:solidFill>
              </a:rPr>
            </a:br>
            <a:r>
              <a:rPr lang="it-IT" sz="1600" dirty="0">
                <a:solidFill>
                  <a:srgbClr val="6D6514"/>
                </a:solidFill>
              </a:rPr>
              <a:t>di guerra. Non riesco a vederlo sino </a:t>
            </a:r>
            <a:br>
              <a:rPr lang="it-IT" sz="1600" dirty="0">
                <a:solidFill>
                  <a:srgbClr val="6D6514"/>
                </a:solidFill>
              </a:rPr>
            </a:br>
            <a:r>
              <a:rPr lang="it-IT" sz="1600" dirty="0">
                <a:solidFill>
                  <a:srgbClr val="6D6514"/>
                </a:solidFill>
              </a:rPr>
              <a:t>a mezzogiorno e mezzo perché lui, </a:t>
            </a:r>
            <a:br>
              <a:rPr lang="it-IT" sz="1600" dirty="0">
                <a:solidFill>
                  <a:srgbClr val="6D6514"/>
                </a:solidFill>
              </a:rPr>
            </a:br>
            <a:r>
              <a:rPr lang="it-IT" sz="1600" dirty="0">
                <a:solidFill>
                  <a:srgbClr val="6D6514"/>
                </a:solidFill>
              </a:rPr>
              <a:t>e con lui tutto il personale dell’ambasciata, </a:t>
            </a:r>
            <a:br>
              <a:rPr lang="it-IT" sz="1600" dirty="0">
                <a:solidFill>
                  <a:srgbClr val="6D6514"/>
                </a:solidFill>
              </a:rPr>
            </a:br>
            <a:r>
              <a:rPr lang="it-IT" sz="1600" dirty="0">
                <a:solidFill>
                  <a:srgbClr val="6D6514"/>
                </a:solidFill>
              </a:rPr>
              <a:t>se ne era andato candidamente</a:t>
            </a:r>
            <a:br>
              <a:rPr lang="it-IT" sz="1600" dirty="0">
                <a:solidFill>
                  <a:srgbClr val="6D6514"/>
                </a:solidFill>
              </a:rPr>
            </a:br>
            <a:r>
              <a:rPr lang="it-IT" sz="1600" dirty="0">
                <a:solidFill>
                  <a:srgbClr val="6D6514"/>
                </a:solidFill>
              </a:rPr>
              <a:t> a fare il bagno a Fregene".</a:t>
            </a:r>
            <a:br>
              <a:rPr lang="it-IT" sz="1600" dirty="0">
                <a:solidFill>
                  <a:srgbClr val="6D6514"/>
                </a:solidFill>
              </a:rPr>
            </a:br>
            <a:br>
              <a:rPr lang="it-IT" sz="1600" dirty="0">
                <a:solidFill>
                  <a:srgbClr val="6D6514"/>
                </a:solidFill>
              </a:rPr>
            </a:br>
            <a:r>
              <a:rPr lang="it-IT" sz="1600" dirty="0">
                <a:solidFill>
                  <a:srgbClr val="860000"/>
                </a:solidFill>
              </a:rPr>
              <a:t>E aggiunge: </a:t>
            </a:r>
            <a:br>
              <a:rPr lang="it-IT" sz="1600" dirty="0">
                <a:solidFill>
                  <a:srgbClr val="6D6514"/>
                </a:solidFill>
              </a:rPr>
            </a:br>
            <a:r>
              <a:rPr lang="it-IT" sz="1600" dirty="0">
                <a:solidFill>
                  <a:srgbClr val="6D6514"/>
                </a:solidFill>
              </a:rPr>
              <a:t>"La cosa che più sta a cuore al Duce è la partecipazione d’un nostro contingente, ma da quanto scrive Hitler è facile capire che lui ne farebbe volentieri a meno".</a:t>
            </a:r>
            <a:br>
              <a:rPr lang="it-IT" sz="1600" dirty="0">
                <a:solidFill>
                  <a:srgbClr val="6D6514"/>
                </a:solidFill>
              </a:rPr>
            </a:br>
            <a:br>
              <a:rPr lang="it-IT" sz="1600" dirty="0">
                <a:solidFill>
                  <a:srgbClr val="6D6514"/>
                </a:solidFill>
              </a:rPr>
            </a:br>
            <a:r>
              <a:rPr lang="it-IT" sz="1600" dirty="0">
                <a:solidFill>
                  <a:srgbClr val="6D6514"/>
                </a:solidFill>
              </a:rPr>
              <a:t>.</a:t>
            </a:r>
          </a:p>
        </p:txBody>
      </p:sp>
      <p:pic>
        <p:nvPicPr>
          <p:cNvPr id="4" name="Immagine 3">
            <a:extLst>
              <a:ext uri="{FF2B5EF4-FFF2-40B4-BE49-F238E27FC236}">
                <a16:creationId xmlns:a16="http://schemas.microsoft.com/office/drawing/2014/main" id="{95718357-51EF-9BB9-FFF5-970CE2304F81}"/>
              </a:ext>
            </a:extLst>
          </p:cNvPr>
          <p:cNvPicPr>
            <a:picLocks noChangeAspect="1"/>
          </p:cNvPicPr>
          <p:nvPr/>
        </p:nvPicPr>
        <p:blipFill>
          <a:blip r:embed="rId2">
            <a:lum/>
            <a:alphaModFix/>
          </a:blip>
          <a:srcRect/>
          <a:stretch>
            <a:fillRect/>
          </a:stretch>
        </p:blipFill>
        <p:spPr bwMode="auto">
          <a:xfrm>
            <a:off x="107504" y="1491924"/>
            <a:ext cx="3816424" cy="5366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675238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644A30B-C9D0-3940-A0C1-8B02443D364F}"/>
              </a:ext>
            </a:extLst>
          </p:cNvPr>
          <p:cNvSpPr>
            <a:spLocks noGrp="1"/>
          </p:cNvSpPr>
          <p:nvPr>
            <p:ph type="title"/>
          </p:nvPr>
        </p:nvSpPr>
        <p:spPr>
          <a:xfrm>
            <a:off x="4355976" y="3429000"/>
            <a:ext cx="3096344" cy="3429000"/>
          </a:xfrm>
        </p:spPr>
        <p:txBody>
          <a:bodyPr/>
          <a:lstStyle/>
          <a:p>
            <a:r>
              <a:rPr lang="it-IT" sz="1600" b="1" dirty="0">
                <a:solidFill>
                  <a:srgbClr val="7D4917"/>
                </a:solidFill>
              </a:rPr>
              <a:t>Il 26 giugno 1941</a:t>
            </a:r>
            <a:br>
              <a:rPr lang="it-IT" sz="1600" b="1" dirty="0">
                <a:solidFill>
                  <a:srgbClr val="7D4917"/>
                </a:solidFill>
              </a:rPr>
            </a:br>
            <a:r>
              <a:rPr lang="it-IT" sz="1600" b="1" dirty="0">
                <a:solidFill>
                  <a:srgbClr val="7D4917"/>
                </a:solidFill>
              </a:rPr>
              <a:t>Il Duce scrive ad Hitler:</a:t>
            </a:r>
            <a:br>
              <a:rPr lang="it-IT" sz="1600" dirty="0">
                <a:solidFill>
                  <a:srgbClr val="0070C0"/>
                </a:solidFill>
              </a:rPr>
            </a:br>
            <a:br>
              <a:rPr lang="it-IT" sz="1600" dirty="0">
                <a:solidFill>
                  <a:srgbClr val="0070C0"/>
                </a:solidFill>
              </a:rPr>
            </a:br>
            <a:r>
              <a:rPr lang="it-IT" sz="1600" dirty="0">
                <a:solidFill>
                  <a:srgbClr val="7D4917"/>
                </a:solidFill>
              </a:rPr>
              <a:t>"Sono pronto a contribuire con forze terrestri ed aeree </a:t>
            </a:r>
            <a:br>
              <a:rPr lang="it-IT" sz="1600" dirty="0">
                <a:solidFill>
                  <a:srgbClr val="7D4917"/>
                </a:solidFill>
              </a:rPr>
            </a:br>
            <a:r>
              <a:rPr lang="it-IT" sz="1600" dirty="0">
                <a:solidFill>
                  <a:srgbClr val="7D4917"/>
                </a:solidFill>
              </a:rPr>
              <a:t>e voi sapete quanto lo desideri. </a:t>
            </a:r>
            <a:br>
              <a:rPr lang="it-IT" sz="1600" dirty="0">
                <a:solidFill>
                  <a:srgbClr val="7D4917"/>
                </a:solidFill>
              </a:rPr>
            </a:br>
            <a:r>
              <a:rPr lang="it-IT" sz="1600" dirty="0">
                <a:solidFill>
                  <a:srgbClr val="7D4917"/>
                </a:solidFill>
              </a:rPr>
              <a:t>Vi prego di darmi una risposta </a:t>
            </a:r>
            <a:br>
              <a:rPr lang="it-IT" sz="1600" dirty="0">
                <a:solidFill>
                  <a:srgbClr val="7D4917"/>
                </a:solidFill>
              </a:rPr>
            </a:br>
            <a:r>
              <a:rPr lang="it-IT" sz="1600" dirty="0">
                <a:solidFill>
                  <a:srgbClr val="7D4917"/>
                </a:solidFill>
              </a:rPr>
              <a:t>così che mi sia possibile passare </a:t>
            </a:r>
            <a:br>
              <a:rPr lang="it-IT" sz="1600" dirty="0">
                <a:solidFill>
                  <a:srgbClr val="7D4917"/>
                </a:solidFill>
              </a:rPr>
            </a:br>
            <a:r>
              <a:rPr lang="it-IT" sz="1600" dirty="0">
                <a:solidFill>
                  <a:srgbClr val="7D4917"/>
                </a:solidFill>
              </a:rPr>
              <a:t>alla fase esecutiva". </a:t>
            </a:r>
          </a:p>
        </p:txBody>
      </p:sp>
      <p:pic>
        <p:nvPicPr>
          <p:cNvPr id="5" name="Immagine 4">
            <a:extLst>
              <a:ext uri="{FF2B5EF4-FFF2-40B4-BE49-F238E27FC236}">
                <a16:creationId xmlns:a16="http://schemas.microsoft.com/office/drawing/2014/main" id="{B55208F6-10E4-1BC7-3510-8AD1B41B4E0F}"/>
              </a:ext>
            </a:extLst>
          </p:cNvPr>
          <p:cNvPicPr>
            <a:picLocks noChangeAspect="1"/>
          </p:cNvPicPr>
          <p:nvPr/>
        </p:nvPicPr>
        <p:blipFill>
          <a:blip r:embed="rId2"/>
          <a:stretch>
            <a:fillRect/>
          </a:stretch>
        </p:blipFill>
        <p:spPr>
          <a:xfrm>
            <a:off x="-34557" y="1457400"/>
            <a:ext cx="4067944" cy="5400600"/>
          </a:xfrm>
          <a:prstGeom prst="rect">
            <a:avLst/>
          </a:prstGeom>
        </p:spPr>
      </p:pic>
    </p:spTree>
    <p:extLst>
      <p:ext uri="{BB962C8B-B14F-4D97-AF65-F5344CB8AC3E}">
        <p14:creationId xmlns:p14="http://schemas.microsoft.com/office/powerpoint/2010/main" val="2953176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25AF2F-CC14-7A41-BD79-33DBC1B2692F}"/>
              </a:ext>
            </a:extLst>
          </p:cNvPr>
          <p:cNvSpPr>
            <a:spLocks noGrp="1"/>
          </p:cNvSpPr>
          <p:nvPr>
            <p:ph type="title"/>
          </p:nvPr>
        </p:nvSpPr>
        <p:spPr>
          <a:xfrm>
            <a:off x="683566" y="5013176"/>
            <a:ext cx="3888433" cy="1844824"/>
          </a:xfrm>
        </p:spPr>
        <p:txBody>
          <a:bodyPr/>
          <a:lstStyle/>
          <a:p>
            <a:pPr algn="r"/>
            <a:r>
              <a:rPr lang="it-IT" sz="1600" dirty="0">
                <a:solidFill>
                  <a:srgbClr val="002060"/>
                </a:solidFill>
              </a:rPr>
              <a:t>L’autore, Giulio Bedeschi, </a:t>
            </a:r>
            <a:br>
              <a:rPr lang="it-IT" sz="1600" dirty="0">
                <a:solidFill>
                  <a:srgbClr val="002060"/>
                </a:solidFill>
              </a:rPr>
            </a:br>
            <a:r>
              <a:rPr lang="it-IT" sz="1600" dirty="0">
                <a:solidFill>
                  <a:srgbClr val="002060"/>
                </a:solidFill>
              </a:rPr>
              <a:t>col cappello da alpino, </a:t>
            </a:r>
            <a:br>
              <a:rPr lang="it-IT" sz="1600" dirty="0">
                <a:solidFill>
                  <a:srgbClr val="002060"/>
                </a:solidFill>
              </a:rPr>
            </a:br>
            <a:r>
              <a:rPr lang="it-IT" sz="1600" dirty="0">
                <a:solidFill>
                  <a:srgbClr val="002060"/>
                </a:solidFill>
              </a:rPr>
              <a:t>autografa il suo libro </a:t>
            </a:r>
            <a:br>
              <a:rPr lang="it-IT" sz="1600" dirty="0">
                <a:solidFill>
                  <a:srgbClr val="002060"/>
                </a:solidFill>
              </a:rPr>
            </a:br>
            <a:r>
              <a:rPr lang="it-IT" sz="1600" b="1" dirty="0">
                <a:solidFill>
                  <a:srgbClr val="002060"/>
                </a:solidFill>
              </a:rPr>
              <a:t>«Centomila gavette di ghiaccio», </a:t>
            </a:r>
            <a:r>
              <a:rPr lang="it-IT" sz="1600" dirty="0">
                <a:solidFill>
                  <a:srgbClr val="002060"/>
                </a:solidFill>
              </a:rPr>
              <a:t>pubblicato nel 1963</a:t>
            </a:r>
            <a:r>
              <a:rPr lang="it-IT" sz="1600" dirty="0"/>
              <a:t>.</a:t>
            </a:r>
          </a:p>
        </p:txBody>
      </p:sp>
      <p:pic>
        <p:nvPicPr>
          <p:cNvPr id="3" name="Immagine 2">
            <a:extLst>
              <a:ext uri="{FF2B5EF4-FFF2-40B4-BE49-F238E27FC236}">
                <a16:creationId xmlns:a16="http://schemas.microsoft.com/office/drawing/2014/main" id="{280165A6-B255-C1A0-84FD-6DEAA0556C7B}"/>
              </a:ext>
            </a:extLst>
          </p:cNvPr>
          <p:cNvPicPr>
            <a:picLocks noChangeAspect="1"/>
          </p:cNvPicPr>
          <p:nvPr/>
        </p:nvPicPr>
        <p:blipFill>
          <a:blip r:embed="rId2">
            <a:lum/>
            <a:alphaModFix/>
          </a:blip>
          <a:srcRect/>
          <a:stretch>
            <a:fillRect/>
          </a:stretch>
        </p:blipFill>
        <p:spPr bwMode="auto">
          <a:xfrm>
            <a:off x="4716016" y="980728"/>
            <a:ext cx="4427984"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65526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179830-2DFF-5D58-93A1-EECCF00017F1}"/>
              </a:ext>
            </a:extLst>
          </p:cNvPr>
          <p:cNvSpPr>
            <a:spLocks noGrp="1"/>
          </p:cNvSpPr>
          <p:nvPr>
            <p:ph type="title"/>
          </p:nvPr>
        </p:nvSpPr>
        <p:spPr>
          <a:xfrm>
            <a:off x="457200" y="5157192"/>
            <a:ext cx="8135938" cy="1700808"/>
          </a:xfrm>
        </p:spPr>
        <p:txBody>
          <a:bodyPr/>
          <a:lstStyle/>
          <a:p>
            <a:r>
              <a:rPr lang="it-IT" sz="1600" dirty="0">
                <a:solidFill>
                  <a:srgbClr val="002060"/>
                </a:solidFill>
              </a:rPr>
              <a:t>Il Duce passa in rassegna il CSIR, il Corpo di Spedizione Italiano in Russia.</a:t>
            </a:r>
          </a:p>
        </p:txBody>
      </p:sp>
      <p:pic>
        <p:nvPicPr>
          <p:cNvPr id="3" name="Immagine 2">
            <a:extLst>
              <a:ext uri="{FF2B5EF4-FFF2-40B4-BE49-F238E27FC236}">
                <a16:creationId xmlns:a16="http://schemas.microsoft.com/office/drawing/2014/main" id="{B07BFD28-FB44-F72F-A581-826AFDE6ECAE}"/>
              </a:ext>
            </a:extLst>
          </p:cNvPr>
          <p:cNvPicPr>
            <a:picLocks noChangeAspect="1"/>
          </p:cNvPicPr>
          <p:nvPr/>
        </p:nvPicPr>
        <p:blipFill>
          <a:blip r:embed="rId2">
            <a:lum/>
            <a:alphaModFix/>
          </a:blip>
          <a:srcRect/>
          <a:stretch>
            <a:fillRect/>
          </a:stretch>
        </p:blipFill>
        <p:spPr bwMode="auto">
          <a:xfrm>
            <a:off x="1115616" y="319736"/>
            <a:ext cx="7202591" cy="51671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32976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7B17E7DE-11C1-F7F2-E76B-02F1E7B144ED}"/>
              </a:ext>
            </a:extLst>
          </p:cNvPr>
          <p:cNvSpPr>
            <a:spLocks noGrp="1"/>
          </p:cNvSpPr>
          <p:nvPr>
            <p:ph type="title"/>
          </p:nvPr>
        </p:nvSpPr>
        <p:spPr>
          <a:xfrm>
            <a:off x="4139952" y="1700808"/>
            <a:ext cx="4453186" cy="5040560"/>
          </a:xfrm>
        </p:spPr>
        <p:txBody>
          <a:bodyPr/>
          <a:lstStyle/>
          <a:p>
            <a:r>
              <a:rPr lang="it-IT" sz="1600" dirty="0">
                <a:solidFill>
                  <a:srgbClr val="002060"/>
                </a:solidFill>
              </a:rPr>
              <a:t>Dai </a:t>
            </a:r>
            <a:r>
              <a:rPr lang="it-IT" sz="1600" b="1" dirty="0">
                <a:solidFill>
                  <a:srgbClr val="002060"/>
                </a:solidFill>
              </a:rPr>
              <a:t>DIARI</a:t>
            </a:r>
            <a:r>
              <a:rPr lang="it-IT" sz="1600" dirty="0">
                <a:solidFill>
                  <a:srgbClr val="002060"/>
                </a:solidFill>
              </a:rPr>
              <a:t> del Ministro degli Esteri</a:t>
            </a:r>
            <a:br>
              <a:rPr lang="it-IT" sz="1600" dirty="0">
                <a:solidFill>
                  <a:srgbClr val="002060"/>
                </a:solidFill>
              </a:rPr>
            </a:br>
            <a:r>
              <a:rPr lang="it-IT" sz="1600" dirty="0">
                <a:solidFill>
                  <a:srgbClr val="002060"/>
                </a:solidFill>
              </a:rPr>
              <a:t> Galeazzo Ciano</a:t>
            </a:r>
            <a:br>
              <a:rPr lang="it-IT" sz="1600" dirty="0">
                <a:solidFill>
                  <a:srgbClr val="002060"/>
                </a:solidFill>
              </a:rPr>
            </a:br>
            <a:br>
              <a:rPr lang="it-IT" sz="1600" dirty="0">
                <a:solidFill>
                  <a:srgbClr val="002060"/>
                </a:solidFill>
              </a:rPr>
            </a:br>
            <a:br>
              <a:rPr lang="it-IT" sz="1600" dirty="0">
                <a:solidFill>
                  <a:srgbClr val="002060"/>
                </a:solidFill>
              </a:rPr>
            </a:br>
            <a:r>
              <a:rPr lang="it-IT" sz="1600" dirty="0">
                <a:solidFill>
                  <a:srgbClr val="002060"/>
                </a:solidFill>
                <a:effectLst/>
                <a:latin typeface="Geneva" panose="020B0503030404040204" pitchFamily="34" charset="0"/>
                <a:ea typeface="Helvetica" pitchFamily="2" charset="0"/>
                <a:cs typeface="Helvetica" pitchFamily="2" charset="0"/>
              </a:rPr>
              <a:t>"I nostri primi contingenti partiranno fra tre giorni. Il Duce è molto eccitato all’idea di questa nostra partecipazione al conflitto e mi telefona che domani passerà in rassegna le truppe del CSIR".</a:t>
            </a:r>
            <a:br>
              <a:rPr lang="it-IT" sz="1600" dirty="0">
                <a:solidFill>
                  <a:srgbClr val="1C1C1C"/>
                </a:solidFill>
                <a:effectLst/>
                <a:latin typeface="Geneva" panose="020B0503030404040204" pitchFamily="34" charset="0"/>
                <a:ea typeface="Helvetica" pitchFamily="2" charset="0"/>
                <a:cs typeface="Helvetica" pitchFamily="2" charset="0"/>
              </a:rPr>
            </a:br>
            <a:br>
              <a:rPr lang="it-IT" sz="1600" dirty="0">
                <a:solidFill>
                  <a:srgbClr val="1C1C1C"/>
                </a:solidFill>
                <a:effectLst/>
                <a:latin typeface="Geneva" panose="020B0503030404040204" pitchFamily="34" charset="0"/>
                <a:ea typeface="Helvetica" pitchFamily="2" charset="0"/>
                <a:cs typeface="Helvetica" pitchFamily="2" charset="0"/>
              </a:rPr>
            </a:br>
            <a:r>
              <a:rPr lang="it-IT" sz="1600" dirty="0">
                <a:solidFill>
                  <a:srgbClr val="6F2B15"/>
                </a:solidFill>
                <a:effectLst/>
                <a:latin typeface="Geneva" panose="020B0503030404040204" pitchFamily="34" charset="0"/>
                <a:ea typeface="Helvetica" pitchFamily="2" charset="0"/>
                <a:cs typeface="Helvetica" pitchFamily="2" charset="0"/>
              </a:rPr>
              <a:t>"Sono preoccupato di un diretto confronto fra le nostre forze e quelle germaniche. Non per gli uomini che sono, o possono essere ottimi, ma per il materiale. Non vorrei che ancora una volta dovessimo fare la figura del parente povero".  In tutto tre divisioni, la Pasubio e la Torino di fanteria e la celere Amedeo d’Aosta, cosiddette autotrasportate”.  </a:t>
            </a:r>
            <a:endParaRPr lang="it-IT" sz="1600" dirty="0">
              <a:solidFill>
                <a:srgbClr val="6F2B15"/>
              </a:solidFill>
            </a:endParaRPr>
          </a:p>
        </p:txBody>
      </p:sp>
      <p:pic>
        <p:nvPicPr>
          <p:cNvPr id="2" name="Immagine 1">
            <a:extLst>
              <a:ext uri="{FF2B5EF4-FFF2-40B4-BE49-F238E27FC236}">
                <a16:creationId xmlns:a16="http://schemas.microsoft.com/office/drawing/2014/main" id="{763CA47D-B59B-4826-0A6A-66B475FAE56A}"/>
              </a:ext>
            </a:extLst>
          </p:cNvPr>
          <p:cNvPicPr>
            <a:picLocks noChangeAspect="1"/>
          </p:cNvPicPr>
          <p:nvPr/>
        </p:nvPicPr>
        <p:blipFill>
          <a:blip r:embed="rId2">
            <a:lum/>
            <a:alphaModFix/>
          </a:blip>
          <a:srcRect/>
          <a:stretch>
            <a:fillRect/>
          </a:stretch>
        </p:blipFill>
        <p:spPr bwMode="auto">
          <a:xfrm>
            <a:off x="0" y="1340768"/>
            <a:ext cx="3923928"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6419092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F4D5B72-DDB0-F952-4B63-2D26B8AC0783}"/>
              </a:ext>
            </a:extLst>
          </p:cNvPr>
          <p:cNvPicPr>
            <a:picLocks noChangeAspect="1"/>
          </p:cNvPicPr>
          <p:nvPr/>
        </p:nvPicPr>
        <p:blipFill>
          <a:blip r:embed="rId2">
            <a:lum/>
            <a:alphaModFix/>
          </a:blip>
          <a:srcRect/>
          <a:stretch>
            <a:fillRect/>
          </a:stretch>
        </p:blipFill>
        <p:spPr bwMode="auto">
          <a:xfrm>
            <a:off x="4788024" y="1340768"/>
            <a:ext cx="4355976" cy="5517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 name="Titolo 3">
            <a:extLst>
              <a:ext uri="{FF2B5EF4-FFF2-40B4-BE49-F238E27FC236}">
                <a16:creationId xmlns:a16="http://schemas.microsoft.com/office/drawing/2014/main" id="{E3D31225-B61A-E144-8874-A5B12D8CE667}"/>
              </a:ext>
            </a:extLst>
          </p:cNvPr>
          <p:cNvSpPr>
            <a:spLocks noGrp="1"/>
          </p:cNvSpPr>
          <p:nvPr>
            <p:ph type="title"/>
          </p:nvPr>
        </p:nvSpPr>
        <p:spPr>
          <a:xfrm>
            <a:off x="457200" y="908720"/>
            <a:ext cx="4114800" cy="5949280"/>
          </a:xfrm>
        </p:spPr>
        <p:txBody>
          <a:bodyPr/>
          <a:lstStyle/>
          <a:p>
            <a:pPr algn="r"/>
            <a:r>
              <a:rPr lang="it-IT" sz="1800" b="1" dirty="0">
                <a:solidFill>
                  <a:srgbClr val="860000"/>
                </a:solidFill>
              </a:rPr>
              <a:t>I NUMERI del CSIR, </a:t>
            </a:r>
            <a:br>
              <a:rPr lang="it-IT" sz="1800" b="1" dirty="0">
                <a:solidFill>
                  <a:srgbClr val="860000"/>
                </a:solidFill>
              </a:rPr>
            </a:br>
            <a:r>
              <a:rPr lang="it-IT" sz="1800" b="1" dirty="0">
                <a:solidFill>
                  <a:srgbClr val="860000"/>
                </a:solidFill>
              </a:rPr>
              <a:t>Corpo di Spedizione Italiano </a:t>
            </a:r>
            <a:br>
              <a:rPr lang="it-IT" sz="1800" b="1" dirty="0">
                <a:solidFill>
                  <a:srgbClr val="860000"/>
                </a:solidFill>
              </a:rPr>
            </a:br>
            <a:r>
              <a:rPr lang="it-IT" sz="1800" b="1" dirty="0">
                <a:solidFill>
                  <a:srgbClr val="860000"/>
                </a:solidFill>
              </a:rPr>
              <a:t>in Russia</a:t>
            </a:r>
            <a:br>
              <a:rPr lang="it-IT" sz="1800" b="1" dirty="0">
                <a:solidFill>
                  <a:srgbClr val="860000"/>
                </a:solidFill>
              </a:rPr>
            </a:br>
            <a:br>
              <a:rPr lang="it-IT" sz="1600" dirty="0">
                <a:solidFill>
                  <a:srgbClr val="860000"/>
                </a:solidFill>
              </a:rPr>
            </a:br>
            <a:br>
              <a:rPr lang="it-IT" sz="1600" dirty="0">
                <a:solidFill>
                  <a:srgbClr val="860000"/>
                </a:solidFill>
              </a:rPr>
            </a:br>
            <a:r>
              <a:rPr lang="it-IT" sz="1600" dirty="0">
                <a:solidFill>
                  <a:srgbClr val="860000"/>
                </a:solidFill>
              </a:rPr>
              <a:t>2900 ufficiali, </a:t>
            </a:r>
            <a:br>
              <a:rPr lang="it-IT" sz="1600" dirty="0">
                <a:solidFill>
                  <a:srgbClr val="860000"/>
                </a:solidFill>
              </a:rPr>
            </a:br>
            <a:r>
              <a:rPr lang="it-IT" sz="1600" dirty="0">
                <a:solidFill>
                  <a:srgbClr val="860000"/>
                </a:solidFill>
              </a:rPr>
              <a:t>58 mila soldati, </a:t>
            </a:r>
            <a:br>
              <a:rPr lang="it-IT" sz="1600" dirty="0">
                <a:solidFill>
                  <a:srgbClr val="860000"/>
                </a:solidFill>
              </a:rPr>
            </a:br>
            <a:r>
              <a:rPr lang="it-IT" sz="1600" dirty="0">
                <a:solidFill>
                  <a:srgbClr val="860000"/>
                </a:solidFill>
              </a:rPr>
              <a:t>4 mila muli</a:t>
            </a:r>
            <a:br>
              <a:rPr lang="it-IT" sz="1600" dirty="0">
                <a:solidFill>
                  <a:srgbClr val="860000"/>
                </a:solidFill>
              </a:rPr>
            </a:br>
            <a:r>
              <a:rPr lang="it-IT" sz="1600" dirty="0">
                <a:solidFill>
                  <a:srgbClr val="860000"/>
                </a:solidFill>
              </a:rPr>
              <a:t>5500 automezzi</a:t>
            </a:r>
            <a:br>
              <a:rPr lang="it-IT" sz="1600" dirty="0">
                <a:solidFill>
                  <a:srgbClr val="860000"/>
                </a:solidFill>
              </a:rPr>
            </a:br>
            <a:r>
              <a:rPr lang="it-IT" sz="1600" dirty="0">
                <a:solidFill>
                  <a:srgbClr val="860000"/>
                </a:solidFill>
              </a:rPr>
              <a:t>51 aerei da caccia </a:t>
            </a:r>
            <a:br>
              <a:rPr lang="it-IT" sz="1600" dirty="0">
                <a:solidFill>
                  <a:srgbClr val="860000"/>
                </a:solidFill>
              </a:rPr>
            </a:br>
            <a:r>
              <a:rPr lang="it-IT" sz="1600" dirty="0">
                <a:solidFill>
                  <a:srgbClr val="860000"/>
                </a:solidFill>
              </a:rPr>
              <a:t>22 aerei da ricognizione</a:t>
            </a:r>
            <a:br>
              <a:rPr lang="it-IT" sz="1600" dirty="0">
                <a:solidFill>
                  <a:srgbClr val="860000"/>
                </a:solidFill>
              </a:rPr>
            </a:br>
            <a:r>
              <a:rPr lang="it-IT" sz="1600" dirty="0">
                <a:solidFill>
                  <a:srgbClr val="860000"/>
                </a:solidFill>
              </a:rPr>
              <a:t>10 aerei da trasporto.</a:t>
            </a:r>
            <a:br>
              <a:rPr lang="it-IT" sz="1600" dirty="0">
                <a:solidFill>
                  <a:srgbClr val="860000"/>
                </a:solidFill>
              </a:rPr>
            </a:br>
            <a:r>
              <a:rPr lang="it-IT" sz="1600" dirty="0">
                <a:solidFill>
                  <a:srgbClr val="860000"/>
                </a:solidFill>
              </a:rPr>
              <a:t> Luogo di radunata Borsa, in Ungheria. </a:t>
            </a:r>
            <a:br>
              <a:rPr lang="it-IT" sz="1600" dirty="0">
                <a:solidFill>
                  <a:srgbClr val="860000"/>
                </a:solidFill>
              </a:rPr>
            </a:br>
            <a:r>
              <a:rPr lang="it-IT" sz="1600" dirty="0">
                <a:solidFill>
                  <a:srgbClr val="860000"/>
                </a:solidFill>
              </a:rPr>
              <a:t>225 i treni-tradotte per il trasporto</a:t>
            </a:r>
            <a:br>
              <a:rPr lang="it-IT" sz="1600" dirty="0">
                <a:solidFill>
                  <a:srgbClr val="860000"/>
                </a:solidFill>
              </a:rPr>
            </a:br>
            <a:r>
              <a:rPr lang="it-IT" sz="1600" dirty="0">
                <a:solidFill>
                  <a:srgbClr val="860000"/>
                </a:solidFill>
              </a:rPr>
              <a:t>25 giorni il tempo impiegato</a:t>
            </a:r>
            <a:br>
              <a:rPr lang="it-IT" sz="1600" dirty="0">
                <a:solidFill>
                  <a:srgbClr val="860000"/>
                </a:solidFill>
              </a:rPr>
            </a:br>
            <a:br>
              <a:rPr lang="it-IT" sz="1600" dirty="0">
                <a:solidFill>
                  <a:srgbClr val="002060"/>
                </a:solidFill>
              </a:rPr>
            </a:br>
            <a:br>
              <a:rPr lang="it-IT" sz="1600" dirty="0">
                <a:solidFill>
                  <a:srgbClr val="002060"/>
                </a:solidFill>
              </a:rPr>
            </a:br>
            <a:r>
              <a:rPr lang="it-IT" sz="1600" dirty="0">
                <a:solidFill>
                  <a:srgbClr val="002060"/>
                </a:solidFill>
              </a:rPr>
              <a:t>Il gen. Giovanni Messe</a:t>
            </a:r>
            <a:br>
              <a:rPr lang="it-IT" sz="1600" dirty="0">
                <a:solidFill>
                  <a:srgbClr val="002060"/>
                </a:solidFill>
              </a:rPr>
            </a:br>
            <a:r>
              <a:rPr lang="it-IT" sz="1600" dirty="0">
                <a:solidFill>
                  <a:srgbClr val="002060"/>
                </a:solidFill>
              </a:rPr>
              <a:t>dal 17 luglio 1941</a:t>
            </a:r>
            <a:br>
              <a:rPr lang="it-IT" sz="1600" dirty="0">
                <a:solidFill>
                  <a:srgbClr val="002060"/>
                </a:solidFill>
              </a:rPr>
            </a:br>
            <a:r>
              <a:rPr lang="it-IT" sz="1600" dirty="0">
                <a:solidFill>
                  <a:srgbClr val="002060"/>
                </a:solidFill>
              </a:rPr>
              <a:t>Comandante del </a:t>
            </a:r>
            <a:r>
              <a:rPr lang="it-IT" sz="1600" dirty="0">
                <a:solidFill>
                  <a:srgbClr val="002060"/>
                </a:solidFill>
                <a:effectLst/>
                <a:latin typeface="Geneva" panose="020B0503030404040204" pitchFamily="34" charset="0"/>
                <a:ea typeface="Helvetica" pitchFamily="2" charset="0"/>
                <a:cs typeface="Helvetica" pitchFamily="2" charset="0"/>
              </a:rPr>
              <a:t>CSIR. </a:t>
            </a:r>
            <a:br>
              <a:rPr lang="it-IT" sz="1600" dirty="0">
                <a:solidFill>
                  <a:srgbClr val="002060"/>
                </a:solidFill>
                <a:effectLst/>
                <a:latin typeface="Geneva" panose="020B0503030404040204" pitchFamily="34" charset="0"/>
                <a:ea typeface="Helvetica" pitchFamily="2" charset="0"/>
                <a:cs typeface="Helvetica" pitchFamily="2" charset="0"/>
              </a:rPr>
            </a:br>
            <a:endParaRPr lang="it-IT" sz="1600" dirty="0">
              <a:solidFill>
                <a:srgbClr val="002060"/>
              </a:solidFill>
            </a:endParaRPr>
          </a:p>
        </p:txBody>
      </p:sp>
    </p:spTree>
    <p:extLst>
      <p:ext uri="{BB962C8B-B14F-4D97-AF65-F5344CB8AC3E}">
        <p14:creationId xmlns:p14="http://schemas.microsoft.com/office/powerpoint/2010/main" val="424165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910E65-58B1-FD97-EB91-4046FAD7FAAA}"/>
              </a:ext>
            </a:extLst>
          </p:cNvPr>
          <p:cNvSpPr>
            <a:spLocks noGrp="1"/>
          </p:cNvSpPr>
          <p:nvPr>
            <p:ph type="title"/>
          </p:nvPr>
        </p:nvSpPr>
        <p:spPr>
          <a:xfrm>
            <a:off x="457200" y="5085184"/>
            <a:ext cx="8135938" cy="1772816"/>
          </a:xfrm>
        </p:spPr>
        <p:txBody>
          <a:bodyPr/>
          <a:lstStyle/>
          <a:p>
            <a:r>
              <a:rPr lang="it-IT" sz="1600" dirty="0">
                <a:solidFill>
                  <a:srgbClr val="002060"/>
                </a:solidFill>
              </a:rPr>
              <a:t>Una tradotta del CSIR in viaggio verso il fronte orientale.</a:t>
            </a:r>
          </a:p>
        </p:txBody>
      </p:sp>
      <p:pic>
        <p:nvPicPr>
          <p:cNvPr id="3" name="Immagine 2">
            <a:extLst>
              <a:ext uri="{FF2B5EF4-FFF2-40B4-BE49-F238E27FC236}">
                <a16:creationId xmlns:a16="http://schemas.microsoft.com/office/drawing/2014/main" id="{67679CBC-A27C-5A43-CE40-E5901BF713B3}"/>
              </a:ext>
            </a:extLst>
          </p:cNvPr>
          <p:cNvPicPr>
            <a:picLocks noChangeAspect="1"/>
          </p:cNvPicPr>
          <p:nvPr/>
        </p:nvPicPr>
        <p:blipFill>
          <a:blip r:embed="rId2">
            <a:lum/>
            <a:alphaModFix/>
          </a:blip>
          <a:srcRect/>
          <a:stretch>
            <a:fillRect/>
          </a:stretch>
        </p:blipFill>
        <p:spPr bwMode="auto">
          <a:xfrm>
            <a:off x="749033" y="613404"/>
            <a:ext cx="7552272" cy="4968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4095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9384DA-41AF-9E4C-7A2A-1597240260C5}"/>
              </a:ext>
            </a:extLst>
          </p:cNvPr>
          <p:cNvSpPr>
            <a:spLocks noGrp="1"/>
          </p:cNvSpPr>
          <p:nvPr>
            <p:ph type="title"/>
          </p:nvPr>
        </p:nvSpPr>
        <p:spPr>
          <a:xfrm>
            <a:off x="457200" y="4797152"/>
            <a:ext cx="8135938" cy="2060848"/>
          </a:xfrm>
        </p:spPr>
        <p:txBody>
          <a:bodyPr/>
          <a:lstStyle/>
          <a:p>
            <a:r>
              <a:rPr lang="it-IT" sz="1600" dirty="0"/>
              <a:t>Alpini con i loro muli sulla tradotta verso il fronte orientale.</a:t>
            </a:r>
          </a:p>
        </p:txBody>
      </p:sp>
      <p:pic>
        <p:nvPicPr>
          <p:cNvPr id="3" name="Immagine 2">
            <a:extLst>
              <a:ext uri="{FF2B5EF4-FFF2-40B4-BE49-F238E27FC236}">
                <a16:creationId xmlns:a16="http://schemas.microsoft.com/office/drawing/2014/main" id="{1CE96B7F-56F6-DC2C-ECB3-CB7BC2CCFD59}"/>
              </a:ext>
            </a:extLst>
          </p:cNvPr>
          <p:cNvPicPr>
            <a:picLocks noChangeAspect="1"/>
          </p:cNvPicPr>
          <p:nvPr/>
        </p:nvPicPr>
        <p:blipFill>
          <a:blip r:embed="rId2">
            <a:lum/>
            <a:alphaModFix/>
          </a:blip>
          <a:srcRect/>
          <a:stretch>
            <a:fillRect/>
          </a:stretch>
        </p:blipFill>
        <p:spPr bwMode="auto">
          <a:xfrm>
            <a:off x="374900" y="548680"/>
            <a:ext cx="8218238" cy="4722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3942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BD3AB3-B1DC-65FA-8FA9-525C9CD02471}"/>
              </a:ext>
            </a:extLst>
          </p:cNvPr>
          <p:cNvSpPr>
            <a:spLocks noGrp="1"/>
          </p:cNvSpPr>
          <p:nvPr>
            <p:ph type="title"/>
          </p:nvPr>
        </p:nvSpPr>
        <p:spPr>
          <a:xfrm>
            <a:off x="457200" y="4941168"/>
            <a:ext cx="8135938" cy="1916832"/>
          </a:xfrm>
        </p:spPr>
        <p:txBody>
          <a:bodyPr/>
          <a:lstStyle/>
          <a:p>
            <a:r>
              <a:rPr lang="it-IT" sz="1600" dirty="0">
                <a:solidFill>
                  <a:srgbClr val="002060"/>
                </a:solidFill>
              </a:rPr>
              <a:t>Il feldmaresciallo Gerd von </a:t>
            </a:r>
            <a:r>
              <a:rPr lang="it-IT" sz="1600" dirty="0" err="1">
                <a:solidFill>
                  <a:srgbClr val="002060"/>
                </a:solidFill>
              </a:rPr>
              <a:t>Rundstedt</a:t>
            </a:r>
            <a:r>
              <a:rPr lang="it-IT" sz="1600" dirty="0">
                <a:solidFill>
                  <a:srgbClr val="002060"/>
                </a:solidFill>
              </a:rPr>
              <a:t> (al centro), Comandante </a:t>
            </a:r>
            <a:br>
              <a:rPr lang="it-IT" sz="1600" dirty="0">
                <a:solidFill>
                  <a:srgbClr val="002060"/>
                </a:solidFill>
              </a:rPr>
            </a:br>
            <a:r>
              <a:rPr lang="it-IT" sz="1600" dirty="0">
                <a:solidFill>
                  <a:srgbClr val="002060"/>
                </a:solidFill>
              </a:rPr>
              <a:t>del </a:t>
            </a:r>
            <a:r>
              <a:rPr lang="it-IT" sz="1600" dirty="0" err="1">
                <a:solidFill>
                  <a:srgbClr val="002060"/>
                </a:solidFill>
              </a:rPr>
              <a:t>Heeresgruppe</a:t>
            </a:r>
            <a:r>
              <a:rPr lang="it-IT" sz="1600" dirty="0">
                <a:solidFill>
                  <a:srgbClr val="002060"/>
                </a:solidFill>
              </a:rPr>
              <a:t> </a:t>
            </a:r>
            <a:r>
              <a:rPr lang="it-IT" sz="1600" dirty="0" err="1">
                <a:solidFill>
                  <a:srgbClr val="002060"/>
                </a:solidFill>
              </a:rPr>
              <a:t>Süd</a:t>
            </a:r>
            <a:r>
              <a:rPr lang="it-IT" sz="1600" dirty="0">
                <a:solidFill>
                  <a:srgbClr val="002060"/>
                </a:solidFill>
              </a:rPr>
              <a:t>, tra i generali Walter Model e Hans Krebs.</a:t>
            </a:r>
          </a:p>
        </p:txBody>
      </p:sp>
      <p:pic>
        <p:nvPicPr>
          <p:cNvPr id="3" name="Immagine 2">
            <a:extLst>
              <a:ext uri="{FF2B5EF4-FFF2-40B4-BE49-F238E27FC236}">
                <a16:creationId xmlns:a16="http://schemas.microsoft.com/office/drawing/2014/main" id="{F517BDBD-243D-9CB5-D854-F2FAFB73DD43}"/>
              </a:ext>
            </a:extLst>
          </p:cNvPr>
          <p:cNvPicPr>
            <a:picLocks noChangeAspect="1"/>
          </p:cNvPicPr>
          <p:nvPr/>
        </p:nvPicPr>
        <p:blipFill>
          <a:blip r:embed="rId2">
            <a:lum/>
            <a:alphaModFix/>
          </a:blip>
          <a:srcRect/>
          <a:stretch>
            <a:fillRect/>
          </a:stretch>
        </p:blipFill>
        <p:spPr>
          <a:xfrm>
            <a:off x="1331640" y="1333638"/>
            <a:ext cx="6146417" cy="4190723"/>
          </a:xfrm>
          <a:prstGeom prst="rect">
            <a:avLst/>
          </a:prstGeom>
          <a:noFill/>
          <a:ln cap="flat">
            <a:noFill/>
          </a:ln>
        </p:spPr>
      </p:pic>
    </p:spTree>
    <p:extLst>
      <p:ext uri="{BB962C8B-B14F-4D97-AF65-F5344CB8AC3E}">
        <p14:creationId xmlns:p14="http://schemas.microsoft.com/office/powerpoint/2010/main" val="603802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1F3107-161E-5A2B-BC8B-3BB27AD33CB8}"/>
              </a:ext>
            </a:extLst>
          </p:cNvPr>
          <p:cNvPicPr>
            <a:picLocks noChangeAspect="1"/>
          </p:cNvPicPr>
          <p:nvPr/>
        </p:nvPicPr>
        <p:blipFill>
          <a:blip r:embed="rId2">
            <a:lum/>
            <a:alphaModFix/>
          </a:blip>
          <a:srcRect/>
          <a:stretch>
            <a:fillRect/>
          </a:stretch>
        </p:blipFill>
        <p:spPr>
          <a:xfrm>
            <a:off x="0" y="281718"/>
            <a:ext cx="9143643" cy="6571801"/>
          </a:xfrm>
          <a:prstGeom prst="rect">
            <a:avLst/>
          </a:prstGeom>
          <a:noFill/>
          <a:ln cap="flat">
            <a:noFill/>
          </a:ln>
        </p:spPr>
      </p:pic>
    </p:spTree>
    <p:extLst>
      <p:ext uri="{BB962C8B-B14F-4D97-AF65-F5344CB8AC3E}">
        <p14:creationId xmlns:p14="http://schemas.microsoft.com/office/powerpoint/2010/main" val="3039736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151E93-98EF-9C08-6A4E-069BE5063C12}"/>
              </a:ext>
            </a:extLst>
          </p:cNvPr>
          <p:cNvSpPr>
            <a:spLocks noGrp="1"/>
          </p:cNvSpPr>
          <p:nvPr>
            <p:ph type="title"/>
          </p:nvPr>
        </p:nvSpPr>
        <p:spPr>
          <a:xfrm>
            <a:off x="457200" y="5589240"/>
            <a:ext cx="8135938" cy="1268760"/>
          </a:xfrm>
        </p:spPr>
        <p:txBody>
          <a:bodyPr/>
          <a:lstStyle/>
          <a:p>
            <a:r>
              <a:rPr lang="it-IT" sz="1600" dirty="0">
                <a:solidFill>
                  <a:srgbClr val="002060"/>
                </a:solidFill>
              </a:rPr>
              <a:t>Gli alpini in marcia con i loro equini.</a:t>
            </a:r>
          </a:p>
        </p:txBody>
      </p:sp>
      <p:pic>
        <p:nvPicPr>
          <p:cNvPr id="3" name="Immagine 2">
            <a:extLst>
              <a:ext uri="{FF2B5EF4-FFF2-40B4-BE49-F238E27FC236}">
                <a16:creationId xmlns:a16="http://schemas.microsoft.com/office/drawing/2014/main" id="{50C20B97-AAC5-7700-F05B-54F97D34B5BC}"/>
              </a:ext>
            </a:extLst>
          </p:cNvPr>
          <p:cNvPicPr>
            <a:picLocks noChangeAspect="1"/>
          </p:cNvPicPr>
          <p:nvPr/>
        </p:nvPicPr>
        <p:blipFill>
          <a:blip r:embed="rId2">
            <a:lum/>
            <a:alphaModFix/>
          </a:blip>
          <a:srcRect/>
          <a:stretch>
            <a:fillRect/>
          </a:stretch>
        </p:blipFill>
        <p:spPr>
          <a:xfrm>
            <a:off x="357" y="-243408"/>
            <a:ext cx="9143643" cy="6091559"/>
          </a:xfrm>
          <a:prstGeom prst="rect">
            <a:avLst/>
          </a:prstGeom>
          <a:noFill/>
          <a:ln cap="flat">
            <a:noFill/>
          </a:ln>
        </p:spPr>
      </p:pic>
    </p:spTree>
    <p:extLst>
      <p:ext uri="{BB962C8B-B14F-4D97-AF65-F5344CB8AC3E}">
        <p14:creationId xmlns:p14="http://schemas.microsoft.com/office/powerpoint/2010/main" val="13884370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6518A-3644-16C3-9F91-78EA05F9B6AE}"/>
              </a:ext>
            </a:extLst>
          </p:cNvPr>
          <p:cNvSpPr>
            <a:spLocks noGrp="1"/>
          </p:cNvSpPr>
          <p:nvPr>
            <p:ph type="title"/>
          </p:nvPr>
        </p:nvSpPr>
        <p:spPr>
          <a:xfrm>
            <a:off x="457200" y="5445224"/>
            <a:ext cx="8135938" cy="1412776"/>
          </a:xfrm>
        </p:spPr>
        <p:txBody>
          <a:bodyPr/>
          <a:lstStyle/>
          <a:p>
            <a:r>
              <a:rPr lang="it-IT" sz="1600" dirty="0"/>
              <a:t>Soldati dell'ARMIR in azione sul fronte orientale.</a:t>
            </a:r>
          </a:p>
        </p:txBody>
      </p:sp>
      <p:pic>
        <p:nvPicPr>
          <p:cNvPr id="3" name="Immagine 2">
            <a:extLst>
              <a:ext uri="{FF2B5EF4-FFF2-40B4-BE49-F238E27FC236}">
                <a16:creationId xmlns:a16="http://schemas.microsoft.com/office/drawing/2014/main" id="{22A61328-FB43-CEDE-B5CF-5C4805BF0318}"/>
              </a:ext>
            </a:extLst>
          </p:cNvPr>
          <p:cNvPicPr>
            <a:picLocks noChangeAspect="1"/>
          </p:cNvPicPr>
          <p:nvPr/>
        </p:nvPicPr>
        <p:blipFill>
          <a:blip r:embed="rId2">
            <a:lum/>
            <a:alphaModFix/>
          </a:blip>
          <a:srcRect/>
          <a:stretch>
            <a:fillRect/>
          </a:stretch>
        </p:blipFill>
        <p:spPr bwMode="auto">
          <a:xfrm>
            <a:off x="1043608" y="404664"/>
            <a:ext cx="7337613" cy="52413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727109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2B86A-92D8-6DF1-C19E-1DF27DD504D7}"/>
              </a:ext>
            </a:extLst>
          </p:cNvPr>
          <p:cNvSpPr>
            <a:spLocks noGrp="1"/>
          </p:cNvSpPr>
          <p:nvPr>
            <p:ph type="title"/>
          </p:nvPr>
        </p:nvSpPr>
        <p:spPr>
          <a:xfrm>
            <a:off x="457200" y="4077072"/>
            <a:ext cx="8135938" cy="2780928"/>
          </a:xfrm>
        </p:spPr>
        <p:txBody>
          <a:bodyPr/>
          <a:lstStyle/>
          <a:p>
            <a:r>
              <a:rPr lang="it-IT" sz="1600" dirty="0">
                <a:solidFill>
                  <a:srgbClr val="002060"/>
                </a:solidFill>
              </a:rPr>
              <a:t>Soldati italiani in marcia sul fronte orientale.</a:t>
            </a:r>
          </a:p>
        </p:txBody>
      </p:sp>
      <p:pic>
        <p:nvPicPr>
          <p:cNvPr id="3" name="Immagine 2">
            <a:extLst>
              <a:ext uri="{FF2B5EF4-FFF2-40B4-BE49-F238E27FC236}">
                <a16:creationId xmlns:a16="http://schemas.microsoft.com/office/drawing/2014/main" id="{68DB0EA6-CA71-DE9C-7C0D-A6D74D71C18C}"/>
              </a:ext>
            </a:extLst>
          </p:cNvPr>
          <p:cNvPicPr>
            <a:picLocks noChangeAspect="1"/>
          </p:cNvPicPr>
          <p:nvPr/>
        </p:nvPicPr>
        <p:blipFill>
          <a:blip r:embed="rId2">
            <a:lum/>
            <a:alphaModFix/>
          </a:blip>
          <a:srcRect/>
          <a:stretch>
            <a:fillRect/>
          </a:stretch>
        </p:blipFill>
        <p:spPr bwMode="auto">
          <a:xfrm>
            <a:off x="143209" y="341990"/>
            <a:ext cx="8857581" cy="44283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0779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 tragica ritirata degli alpini in Russia (m. 4.27).mp4">
            <a:hlinkClick r:id="" action="ppaction://media"/>
            <a:extLst>
              <a:ext uri="{FF2B5EF4-FFF2-40B4-BE49-F238E27FC236}">
                <a16:creationId xmlns:a16="http://schemas.microsoft.com/office/drawing/2014/main" id="{659B4714-96C1-D190-DB1B-6D136713F6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277530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4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960A4C-BEAD-BD98-A9E7-13AF9621B75B}"/>
              </a:ext>
            </a:extLst>
          </p:cNvPr>
          <p:cNvSpPr>
            <a:spLocks noGrp="1"/>
          </p:cNvSpPr>
          <p:nvPr>
            <p:ph type="title"/>
          </p:nvPr>
        </p:nvSpPr>
        <p:spPr>
          <a:xfrm>
            <a:off x="457200" y="4725144"/>
            <a:ext cx="8135938" cy="2132856"/>
          </a:xfrm>
        </p:spPr>
        <p:txBody>
          <a:bodyPr/>
          <a:lstStyle/>
          <a:p>
            <a:r>
              <a:rPr lang="it-IT" sz="1600" dirty="0">
                <a:latin typeface="Arial" pitchFamily="34"/>
                <a:cs typeface="Arial" pitchFamily="34"/>
              </a:rPr>
              <a:t>Plotone anticarro della Divisione Sforzesca in Russia.</a:t>
            </a:r>
            <a:endParaRPr lang="it-IT" sz="1600" dirty="0"/>
          </a:p>
        </p:txBody>
      </p:sp>
      <p:pic>
        <p:nvPicPr>
          <p:cNvPr id="5" name="Immagine 4">
            <a:extLst>
              <a:ext uri="{FF2B5EF4-FFF2-40B4-BE49-F238E27FC236}">
                <a16:creationId xmlns:a16="http://schemas.microsoft.com/office/drawing/2014/main" id="{9923AD47-F0FF-C5A8-ED6A-44BA63E962C8}"/>
              </a:ext>
            </a:extLst>
          </p:cNvPr>
          <p:cNvPicPr>
            <a:picLocks noChangeAspect="1"/>
          </p:cNvPicPr>
          <p:nvPr/>
        </p:nvPicPr>
        <p:blipFill>
          <a:blip r:embed="rId2">
            <a:lum/>
            <a:alphaModFix/>
          </a:blip>
          <a:srcRect/>
          <a:stretch>
            <a:fillRect/>
          </a:stretch>
        </p:blipFill>
        <p:spPr>
          <a:xfrm>
            <a:off x="736407" y="548680"/>
            <a:ext cx="7577524" cy="4752528"/>
          </a:xfrm>
          <a:prstGeom prst="rect">
            <a:avLst/>
          </a:prstGeom>
          <a:noFill/>
          <a:ln cap="flat">
            <a:noFill/>
          </a:ln>
        </p:spPr>
      </p:pic>
    </p:spTree>
    <p:extLst>
      <p:ext uri="{BB962C8B-B14F-4D97-AF65-F5344CB8AC3E}">
        <p14:creationId xmlns:p14="http://schemas.microsoft.com/office/powerpoint/2010/main" val="30919044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C2C52C-E738-F2B5-D1DC-B26A5D2BBBD8}"/>
              </a:ext>
            </a:extLst>
          </p:cNvPr>
          <p:cNvSpPr>
            <a:spLocks noGrp="1"/>
          </p:cNvSpPr>
          <p:nvPr>
            <p:ph type="title"/>
          </p:nvPr>
        </p:nvSpPr>
        <p:spPr>
          <a:xfrm>
            <a:off x="611560" y="5056082"/>
            <a:ext cx="7848872" cy="1685286"/>
          </a:xfrm>
        </p:spPr>
        <p:txBody>
          <a:bodyPr/>
          <a:lstStyle/>
          <a:p>
            <a:r>
              <a:rPr lang="it-IT" sz="1600" dirty="0">
                <a:solidFill>
                  <a:srgbClr val="002060"/>
                </a:solidFill>
              </a:rPr>
              <a:t>Alpini dell'ARMIR in sosta in un Kolkoz russo.</a:t>
            </a:r>
            <a:br>
              <a:rPr lang="it-IT" sz="1600" dirty="0">
                <a:solidFill>
                  <a:srgbClr val="002060"/>
                </a:solidFill>
              </a:rPr>
            </a:br>
            <a:br>
              <a:rPr lang="it-IT" sz="1600" dirty="0">
                <a:solidFill>
                  <a:srgbClr val="002060"/>
                </a:solidFill>
              </a:rPr>
            </a:br>
            <a:r>
              <a:rPr lang="it-IT" sz="1600" kern="150" dirty="0">
                <a:latin typeface="Geneva" panose="020B0503030404040204" pitchFamily="34" charset="0"/>
              </a:rPr>
              <a:t>B</a:t>
            </a:r>
            <a:r>
              <a:rPr lang="it-IT" sz="1600" kern="150" dirty="0">
                <a:solidFill>
                  <a:srgbClr val="000000"/>
                </a:solidFill>
                <a:effectLst/>
                <a:latin typeface="Geneva" panose="020B0503030404040204" pitchFamily="34" charset="0"/>
                <a:ea typeface="Helvetica" pitchFamily="2" charset="0"/>
                <a:cs typeface="Geneva" panose="020B0503030404040204" pitchFamily="34" charset="0"/>
              </a:rPr>
              <a:t>ollettino n. 630 del Comando supremo russo, Radio Mosca l'8 febbraio 1943: «... soltanto il Corpo d'armata </a:t>
            </a:r>
            <a:r>
              <a:rPr lang="it-IT" sz="1600" kern="150" dirty="0">
                <a:solidFill>
                  <a:srgbClr val="5B9BD5"/>
                </a:solidFill>
                <a:effectLst/>
                <a:latin typeface="Geneva" panose="020B0503030404040204" pitchFamily="34" charset="0"/>
                <a:ea typeface="Helvetica" pitchFamily="2" charset="0"/>
                <a:cs typeface="Geneva" panose="020B0503030404040204" pitchFamily="34" charset="0"/>
              </a:rPr>
              <a:t>alpino italiano </a:t>
            </a:r>
            <a:r>
              <a:rPr lang="it-IT" sz="1600" kern="150" dirty="0">
                <a:solidFill>
                  <a:srgbClr val="000000"/>
                </a:solidFill>
                <a:effectLst/>
                <a:latin typeface="Geneva" panose="020B0503030404040204" pitchFamily="34" charset="0"/>
                <a:ea typeface="Helvetica" pitchFamily="2" charset="0"/>
                <a:cs typeface="Geneva" panose="020B0503030404040204" pitchFamily="34" charset="0"/>
              </a:rPr>
              <a:t>deve ritenersi imbattuto sul suolo di Russia...»</a:t>
            </a:r>
            <a:br>
              <a:rPr lang="it-IT" sz="1800" kern="150" dirty="0">
                <a:effectLst/>
                <a:latin typeface="Times New Roman" panose="02020603050405020304" pitchFamily="18" charset="0"/>
                <a:ea typeface="Arial Unicode MS" panose="020B0604020202020204" pitchFamily="34" charset="-128"/>
                <a:cs typeface="Arial Unicode MS" panose="020B0604020202020204" pitchFamily="34" charset="-128"/>
              </a:rPr>
            </a:br>
            <a:endParaRPr lang="it-IT" sz="1600" dirty="0">
              <a:solidFill>
                <a:srgbClr val="002060"/>
              </a:solidFill>
            </a:endParaRPr>
          </a:p>
        </p:txBody>
      </p:sp>
      <p:pic>
        <p:nvPicPr>
          <p:cNvPr id="3" name="Immagine 2">
            <a:extLst>
              <a:ext uri="{FF2B5EF4-FFF2-40B4-BE49-F238E27FC236}">
                <a16:creationId xmlns:a16="http://schemas.microsoft.com/office/drawing/2014/main" id="{1E6B89F4-8556-044A-657C-C2B524A8F014}"/>
              </a:ext>
            </a:extLst>
          </p:cNvPr>
          <p:cNvPicPr>
            <a:picLocks noChangeAspect="1"/>
          </p:cNvPicPr>
          <p:nvPr/>
        </p:nvPicPr>
        <p:blipFill>
          <a:blip r:embed="rId2">
            <a:lum/>
            <a:alphaModFix/>
          </a:blip>
          <a:srcRect/>
          <a:stretch>
            <a:fillRect/>
          </a:stretch>
        </p:blipFill>
        <p:spPr>
          <a:xfrm>
            <a:off x="755576" y="255856"/>
            <a:ext cx="7488832" cy="4800225"/>
          </a:xfrm>
          <a:prstGeom prst="rect">
            <a:avLst/>
          </a:prstGeom>
          <a:noFill/>
          <a:ln cap="flat">
            <a:noFill/>
          </a:ln>
        </p:spPr>
      </p:pic>
    </p:spTree>
    <p:extLst>
      <p:ext uri="{BB962C8B-B14F-4D97-AF65-F5344CB8AC3E}">
        <p14:creationId xmlns:p14="http://schemas.microsoft.com/office/powerpoint/2010/main" val="374939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47409E-27AE-6BA2-7F4B-B0F9A236C263}"/>
              </a:ext>
            </a:extLst>
          </p:cNvPr>
          <p:cNvSpPr>
            <a:spLocks noGrp="1"/>
          </p:cNvSpPr>
          <p:nvPr>
            <p:ph type="title"/>
          </p:nvPr>
        </p:nvSpPr>
        <p:spPr>
          <a:xfrm>
            <a:off x="457200" y="4941168"/>
            <a:ext cx="8135938" cy="1916832"/>
          </a:xfrm>
        </p:spPr>
        <p:txBody>
          <a:bodyPr/>
          <a:lstStyle/>
          <a:p>
            <a:r>
              <a:rPr lang="it-IT" sz="1600" dirty="0">
                <a:solidFill>
                  <a:srgbClr val="0084D1"/>
                </a:solidFill>
              </a:rPr>
              <a:t>L'offensiva germanica dal 24 luglio al 18 novembre 1941.</a:t>
            </a:r>
            <a:endParaRPr lang="it-IT" sz="1600" dirty="0"/>
          </a:p>
        </p:txBody>
      </p:sp>
      <p:pic>
        <p:nvPicPr>
          <p:cNvPr id="3" name="Immagine 2">
            <a:extLst>
              <a:ext uri="{FF2B5EF4-FFF2-40B4-BE49-F238E27FC236}">
                <a16:creationId xmlns:a16="http://schemas.microsoft.com/office/drawing/2014/main" id="{1BC091D4-6A70-4B9E-D123-C9ABFDADEA67}"/>
              </a:ext>
            </a:extLst>
          </p:cNvPr>
          <p:cNvPicPr>
            <a:picLocks noChangeAspect="1"/>
          </p:cNvPicPr>
          <p:nvPr/>
        </p:nvPicPr>
        <p:blipFill>
          <a:blip r:embed="rId2">
            <a:lum/>
            <a:alphaModFix/>
          </a:blip>
          <a:srcRect/>
          <a:stretch>
            <a:fillRect/>
          </a:stretch>
        </p:blipFill>
        <p:spPr bwMode="auto">
          <a:xfrm>
            <a:off x="1475656" y="980728"/>
            <a:ext cx="5870795" cy="45630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6237230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432868-A3E7-FCE3-BBAB-B58ACFDCFE38}"/>
              </a:ext>
            </a:extLst>
          </p:cNvPr>
          <p:cNvSpPr>
            <a:spLocks noGrp="1"/>
          </p:cNvSpPr>
          <p:nvPr>
            <p:ph type="title"/>
          </p:nvPr>
        </p:nvSpPr>
        <p:spPr>
          <a:xfrm>
            <a:off x="457200" y="5445224"/>
            <a:ext cx="8135938" cy="1412776"/>
          </a:xfrm>
        </p:spPr>
        <p:txBody>
          <a:bodyPr/>
          <a:lstStyle/>
          <a:p>
            <a:r>
              <a:rPr lang="it-IT" sz="1600" dirty="0">
                <a:solidFill>
                  <a:srgbClr val="002060"/>
                </a:solidFill>
              </a:rPr>
              <a:t>Panzer tedeschi in movimento nella steppa russa.</a:t>
            </a:r>
          </a:p>
        </p:txBody>
      </p:sp>
      <p:pic>
        <p:nvPicPr>
          <p:cNvPr id="3" name="Immagine 2">
            <a:extLst>
              <a:ext uri="{FF2B5EF4-FFF2-40B4-BE49-F238E27FC236}">
                <a16:creationId xmlns:a16="http://schemas.microsoft.com/office/drawing/2014/main" id="{CD8700FC-010D-F9CC-41E8-8CFBECE03D20}"/>
              </a:ext>
            </a:extLst>
          </p:cNvPr>
          <p:cNvPicPr>
            <a:picLocks noChangeAspect="1"/>
          </p:cNvPicPr>
          <p:nvPr/>
        </p:nvPicPr>
        <p:blipFill>
          <a:blip r:embed="rId2">
            <a:lum/>
            <a:alphaModFix/>
          </a:blip>
          <a:srcRect/>
          <a:stretch>
            <a:fillRect/>
          </a:stretch>
        </p:blipFill>
        <p:spPr>
          <a:xfrm>
            <a:off x="683568" y="620688"/>
            <a:ext cx="8159815" cy="5147950"/>
          </a:xfrm>
          <a:prstGeom prst="rect">
            <a:avLst/>
          </a:prstGeom>
          <a:noFill/>
          <a:ln cap="flat">
            <a:noFill/>
          </a:ln>
        </p:spPr>
      </p:pic>
    </p:spTree>
    <p:extLst>
      <p:ext uri="{BB962C8B-B14F-4D97-AF65-F5344CB8AC3E}">
        <p14:creationId xmlns:p14="http://schemas.microsoft.com/office/powerpoint/2010/main" val="21573596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3D70B3D-4A47-DF77-AB64-59164A718ACC}"/>
              </a:ext>
            </a:extLst>
          </p:cNvPr>
          <p:cNvPicPr>
            <a:picLocks noChangeAspect="1"/>
          </p:cNvPicPr>
          <p:nvPr/>
        </p:nvPicPr>
        <p:blipFill>
          <a:blip r:embed="rId2">
            <a:lum/>
            <a:alphaModFix/>
          </a:blip>
          <a:srcRect/>
          <a:stretch>
            <a:fillRect/>
          </a:stretch>
        </p:blipFill>
        <p:spPr bwMode="auto">
          <a:xfrm>
            <a:off x="1691680" y="566654"/>
            <a:ext cx="5094312" cy="6264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9848824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096A596-EFC2-FF42-A3E0-B6049331B979}"/>
              </a:ext>
            </a:extLst>
          </p:cNvPr>
          <p:cNvSpPr>
            <a:spLocks noGrp="1"/>
          </p:cNvSpPr>
          <p:nvPr>
            <p:ph type="title"/>
          </p:nvPr>
        </p:nvSpPr>
        <p:spPr>
          <a:xfrm>
            <a:off x="827584" y="332656"/>
            <a:ext cx="7704856" cy="6525344"/>
          </a:xfrm>
        </p:spPr>
        <p:txBody>
          <a:bodyPr/>
          <a:lstStyle/>
          <a:p>
            <a:pPr lvl="0" algn="l"/>
            <a:r>
              <a:rPr lang="it-IT" sz="1800" b="1" dirty="0">
                <a:solidFill>
                  <a:srgbClr val="B80047"/>
                </a:solidFill>
              </a:rPr>
              <a:t>I NUMERI dell'ARMIR </a:t>
            </a:r>
            <a:br>
              <a:rPr lang="it-IT" sz="1800" b="1" dirty="0">
                <a:solidFill>
                  <a:srgbClr val="B80047"/>
                </a:solidFill>
              </a:rPr>
            </a:br>
            <a:r>
              <a:rPr lang="it-IT" sz="1800" b="1" dirty="0">
                <a:solidFill>
                  <a:srgbClr val="B80047"/>
                </a:solidFill>
              </a:rPr>
              <a:t>(8a Armata Italiana sul Fronte Orientale Russo)</a:t>
            </a:r>
            <a:br>
              <a:rPr lang="it-IT" sz="1600" dirty="0">
                <a:solidFill>
                  <a:srgbClr val="B80047"/>
                </a:solidFill>
              </a:rPr>
            </a:br>
            <a:br>
              <a:rPr lang="it-IT" sz="1600" dirty="0">
                <a:solidFill>
                  <a:srgbClr val="B80047"/>
                </a:solidFill>
              </a:rPr>
            </a:br>
            <a:r>
              <a:rPr lang="it-IT" sz="1600" dirty="0">
                <a:solidFill>
                  <a:srgbClr val="B80047"/>
                </a:solidFill>
              </a:rPr>
              <a:t>Dal 9 luglio 1942 (un anno dopo la partenza del CSIR)</a:t>
            </a:r>
            <a:br>
              <a:rPr lang="it-IT" sz="1600" dirty="0">
                <a:solidFill>
                  <a:srgbClr val="B80047"/>
                </a:solidFill>
              </a:rPr>
            </a:br>
            <a:br>
              <a:rPr lang="it-IT" sz="1600" dirty="0">
                <a:solidFill>
                  <a:srgbClr val="B80047"/>
                </a:solidFill>
              </a:rPr>
            </a:br>
            <a:r>
              <a:rPr lang="it-IT" sz="1600" dirty="0">
                <a:solidFill>
                  <a:srgbClr val="0000FF"/>
                </a:solidFill>
              </a:rPr>
              <a:t>10	Divisioni</a:t>
            </a:r>
            <a:br>
              <a:rPr lang="it-IT" sz="1600" dirty="0">
                <a:solidFill>
                  <a:srgbClr val="0000FF"/>
                </a:solidFill>
              </a:rPr>
            </a:br>
            <a:br>
              <a:rPr lang="it-IT" sz="1600" dirty="0">
                <a:solidFill>
                  <a:srgbClr val="0000FF"/>
                </a:solidFill>
              </a:rPr>
            </a:br>
            <a:r>
              <a:rPr lang="it-IT" sz="1600" dirty="0">
                <a:solidFill>
                  <a:srgbClr val="0000FF"/>
                </a:solidFill>
              </a:rPr>
              <a:t>3 Divisioni del CSIR, diventato </a:t>
            </a:r>
            <a:r>
              <a:rPr lang="en-US" sz="1600" dirty="0">
                <a:solidFill>
                  <a:srgbClr val="0000FF"/>
                </a:solidFill>
                <a:latin typeface="Geneva" pitchFamily="34"/>
              </a:rPr>
              <a:t>XXXV </a:t>
            </a:r>
            <a:r>
              <a:rPr lang="en-US" sz="1600" dirty="0" err="1">
                <a:solidFill>
                  <a:srgbClr val="0000FF"/>
                </a:solidFill>
                <a:latin typeface="Geneva" pitchFamily="34"/>
              </a:rPr>
              <a:t>Corpo</a:t>
            </a:r>
            <a:r>
              <a:rPr lang="en-US" sz="1600" dirty="0">
                <a:solidFill>
                  <a:srgbClr val="0000FF"/>
                </a:solidFill>
                <a:latin typeface="Geneva" pitchFamily="34"/>
              </a:rPr>
              <a:t> </a:t>
            </a:r>
            <a:r>
              <a:rPr lang="en-US" sz="1600" dirty="0" err="1">
                <a:solidFill>
                  <a:srgbClr val="0000FF"/>
                </a:solidFill>
                <a:latin typeface="Geneva" pitchFamily="34"/>
              </a:rPr>
              <a:t>d'armata</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4 </a:t>
            </a:r>
            <a:r>
              <a:rPr lang="en-US" sz="1600" dirty="0" err="1">
                <a:solidFill>
                  <a:srgbClr val="0000FF"/>
                </a:solidFill>
                <a:latin typeface="Geneva" pitchFamily="34"/>
              </a:rPr>
              <a:t>Divisioni</a:t>
            </a:r>
            <a:r>
              <a:rPr lang="en-US" sz="1600" dirty="0">
                <a:solidFill>
                  <a:srgbClr val="0000FF"/>
                </a:solidFill>
                <a:latin typeface="Geneva" pitchFamily="34"/>
              </a:rPr>
              <a:t> di </a:t>
            </a:r>
            <a:r>
              <a:rPr lang="en-US" sz="1600" dirty="0" err="1">
                <a:solidFill>
                  <a:srgbClr val="0000FF"/>
                </a:solidFill>
                <a:latin typeface="Geneva" pitchFamily="34"/>
              </a:rPr>
              <a:t>fanteria</a:t>
            </a:r>
            <a:r>
              <a:rPr lang="en-US" sz="1600" dirty="0">
                <a:solidFill>
                  <a:srgbClr val="0000FF"/>
                </a:solidFill>
                <a:latin typeface="Geneva" pitchFamily="34"/>
              </a:rPr>
              <a:t>: </a:t>
            </a:r>
            <a:r>
              <a:rPr lang="en-US" sz="1600" dirty="0" err="1">
                <a:solidFill>
                  <a:srgbClr val="0000FF"/>
                </a:solidFill>
                <a:latin typeface="Geneva" pitchFamily="34"/>
              </a:rPr>
              <a:t>Cosseria</a:t>
            </a:r>
            <a:r>
              <a:rPr lang="en-US" sz="1600" dirty="0">
                <a:solidFill>
                  <a:srgbClr val="0000FF"/>
                </a:solidFill>
                <a:latin typeface="Geneva" pitchFamily="34"/>
              </a:rPr>
              <a:t>, Ravenna, </a:t>
            </a:r>
            <a:r>
              <a:rPr lang="en-US" sz="1600" dirty="0" err="1">
                <a:solidFill>
                  <a:srgbClr val="0000FF"/>
                </a:solidFill>
                <a:latin typeface="Geneva" pitchFamily="34"/>
              </a:rPr>
              <a:t>Sforzesca</a:t>
            </a:r>
            <a:r>
              <a:rPr lang="en-US" sz="1600" dirty="0">
                <a:solidFill>
                  <a:srgbClr val="0000FF"/>
                </a:solidFill>
                <a:latin typeface="Geneva" pitchFamily="34"/>
              </a:rPr>
              <a:t> e Vicenza</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3 </a:t>
            </a:r>
            <a:r>
              <a:rPr lang="en-US" sz="1600" dirty="0" err="1">
                <a:solidFill>
                  <a:srgbClr val="0000FF"/>
                </a:solidFill>
                <a:latin typeface="Geneva" pitchFamily="34"/>
              </a:rPr>
              <a:t>Divisioni</a:t>
            </a:r>
            <a:r>
              <a:rPr lang="en-US" sz="1600" dirty="0">
                <a:solidFill>
                  <a:srgbClr val="0000FF"/>
                </a:solidFill>
                <a:latin typeface="Geneva" pitchFamily="34"/>
              </a:rPr>
              <a:t> alpine: </a:t>
            </a:r>
            <a:r>
              <a:rPr lang="en-US" sz="1600" dirty="0" err="1">
                <a:solidFill>
                  <a:srgbClr val="0000FF"/>
                </a:solidFill>
                <a:latin typeface="Geneva" pitchFamily="34"/>
              </a:rPr>
              <a:t>Cuneense</a:t>
            </a:r>
            <a:r>
              <a:rPr lang="en-US" sz="1600" dirty="0">
                <a:solidFill>
                  <a:srgbClr val="0000FF"/>
                </a:solidFill>
                <a:latin typeface="Geneva" pitchFamily="34"/>
              </a:rPr>
              <a:t>, Julia, </a:t>
            </a:r>
            <a:r>
              <a:rPr lang="en-US" sz="1600" dirty="0" err="1">
                <a:solidFill>
                  <a:srgbClr val="0000FF"/>
                </a:solidFill>
                <a:latin typeface="Geneva" pitchFamily="34"/>
              </a:rPr>
              <a:t>Tridentina</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220.000		Soldati</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7.000		</a:t>
            </a:r>
            <a:r>
              <a:rPr lang="en-US" sz="1600" dirty="0" err="1">
                <a:solidFill>
                  <a:srgbClr val="0000FF"/>
                </a:solidFill>
                <a:latin typeface="Geneva" pitchFamily="34"/>
              </a:rPr>
              <a:t>Ufficiali</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Primo Comandante 		</a:t>
            </a:r>
            <a:r>
              <a:rPr lang="en-US" sz="1600" dirty="0" err="1">
                <a:solidFill>
                  <a:srgbClr val="0000FF"/>
                </a:solidFill>
                <a:latin typeface="Geneva" pitchFamily="34"/>
              </a:rPr>
              <a:t>Generale</a:t>
            </a:r>
            <a:r>
              <a:rPr lang="en-US" sz="1600" dirty="0">
                <a:solidFill>
                  <a:srgbClr val="0000FF"/>
                </a:solidFill>
                <a:latin typeface="Geneva" pitchFamily="34"/>
              </a:rPr>
              <a:t> </a:t>
            </a:r>
            <a:r>
              <a:rPr lang="en-US" sz="1600" dirty="0" err="1">
                <a:solidFill>
                  <a:srgbClr val="0000FF"/>
                </a:solidFill>
                <a:latin typeface="Geneva" pitchFamily="34"/>
              </a:rPr>
              <a:t>Gariboldi</a:t>
            </a:r>
            <a:br>
              <a:rPr lang="en-US" sz="1600" dirty="0">
                <a:solidFill>
                  <a:srgbClr val="0000FF"/>
                </a:solidFill>
                <a:latin typeface="Geneva" pitchFamily="34"/>
              </a:rPr>
            </a:br>
            <a:br>
              <a:rPr lang="en-US" sz="1600" dirty="0">
                <a:solidFill>
                  <a:srgbClr val="0000FF"/>
                </a:solidFill>
                <a:latin typeface="Geneva" pitchFamily="34"/>
              </a:rPr>
            </a:br>
            <a:r>
              <a:rPr lang="en-US" sz="1600" dirty="0">
                <a:solidFill>
                  <a:srgbClr val="0000FF"/>
                </a:solidFill>
                <a:latin typeface="Geneva" pitchFamily="34"/>
              </a:rPr>
              <a:t>a </a:t>
            </a:r>
            <a:r>
              <a:rPr lang="en-US" sz="1600" dirty="0" err="1">
                <a:solidFill>
                  <a:srgbClr val="0000FF"/>
                </a:solidFill>
                <a:latin typeface="Geneva" pitchFamily="34"/>
              </a:rPr>
              <a:t>seguire</a:t>
            </a:r>
            <a:r>
              <a:rPr lang="en-US" sz="1600" dirty="0">
                <a:solidFill>
                  <a:srgbClr val="0000FF"/>
                </a:solidFill>
                <a:latin typeface="Geneva" pitchFamily="34"/>
              </a:rPr>
              <a:t> 		              </a:t>
            </a:r>
            <a:r>
              <a:rPr lang="en-US" sz="1600" dirty="0" err="1">
                <a:solidFill>
                  <a:srgbClr val="0000FF"/>
                </a:solidFill>
                <a:latin typeface="Geneva" pitchFamily="34"/>
              </a:rPr>
              <a:t>Generale</a:t>
            </a:r>
            <a:r>
              <a:rPr lang="en-US" sz="1600" dirty="0">
                <a:solidFill>
                  <a:srgbClr val="0000FF"/>
                </a:solidFill>
                <a:latin typeface="Geneva" pitchFamily="34"/>
              </a:rPr>
              <a:t> Giovanni Messe</a:t>
            </a:r>
            <a:br>
              <a:rPr lang="en-US" sz="1600" dirty="0">
                <a:solidFill>
                  <a:srgbClr val="0000FF"/>
                </a:solidFill>
                <a:latin typeface="Geneva" pitchFamily="34"/>
              </a:rPr>
            </a:br>
            <a:br>
              <a:rPr lang="en-US" sz="1600" dirty="0">
                <a:solidFill>
                  <a:srgbClr val="0000FF"/>
                </a:solidFill>
                <a:latin typeface="Geneva" pitchFamily="34"/>
              </a:rPr>
            </a:br>
            <a:r>
              <a:rPr lang="en-US" sz="1800" dirty="0" err="1">
                <a:solidFill>
                  <a:srgbClr val="860000"/>
                </a:solidFill>
                <a:latin typeface="Geneva" pitchFamily="34"/>
              </a:rPr>
              <a:t>Più</a:t>
            </a:r>
            <a:r>
              <a:rPr lang="en-US" sz="1800" dirty="0">
                <a:solidFill>
                  <a:srgbClr val="860000"/>
                </a:solidFill>
                <a:latin typeface="Geneva" pitchFamily="34"/>
              </a:rPr>
              <a:t> </a:t>
            </a:r>
            <a:r>
              <a:rPr lang="en-US" sz="1800" dirty="0" err="1">
                <a:solidFill>
                  <a:srgbClr val="860000"/>
                </a:solidFill>
                <a:latin typeface="Geneva" pitchFamily="34"/>
              </a:rPr>
              <a:t>personale</a:t>
            </a:r>
            <a:r>
              <a:rPr lang="en-US" sz="1800" dirty="0">
                <a:solidFill>
                  <a:srgbClr val="860000"/>
                </a:solidFill>
                <a:latin typeface="Geneva" pitchFamily="34"/>
              </a:rPr>
              <a:t> </a:t>
            </a:r>
            <a:r>
              <a:rPr lang="en-US" sz="1800" dirty="0" err="1">
                <a:solidFill>
                  <a:srgbClr val="860000"/>
                </a:solidFill>
                <a:latin typeface="Geneva" pitchFamily="34"/>
              </a:rPr>
              <a:t>vario</a:t>
            </a:r>
            <a:r>
              <a:rPr lang="en-US" sz="1800" dirty="0">
                <a:solidFill>
                  <a:srgbClr val="860000"/>
                </a:solidFill>
                <a:latin typeface="Geneva" pitchFamily="34"/>
              </a:rPr>
              <a:t> per un </a:t>
            </a:r>
            <a:r>
              <a:rPr lang="en-US" sz="1800" dirty="0" err="1">
                <a:solidFill>
                  <a:srgbClr val="860000"/>
                </a:solidFill>
                <a:latin typeface="Geneva" pitchFamily="34"/>
              </a:rPr>
              <a:t>totale</a:t>
            </a:r>
            <a:r>
              <a:rPr lang="en-US" sz="1800" dirty="0">
                <a:solidFill>
                  <a:srgbClr val="860000"/>
                </a:solidFill>
                <a:latin typeface="Geneva" pitchFamily="34"/>
              </a:rPr>
              <a:t> di 229.000 </a:t>
            </a:r>
            <a:r>
              <a:rPr lang="en-US" sz="1800" dirty="0" err="1">
                <a:solidFill>
                  <a:srgbClr val="860000"/>
                </a:solidFill>
                <a:latin typeface="Geneva" pitchFamily="34"/>
              </a:rPr>
              <a:t>presenze</a:t>
            </a:r>
            <a:r>
              <a:rPr lang="en-US" sz="1800" dirty="0">
                <a:solidFill>
                  <a:srgbClr val="860000"/>
                </a:solidFill>
                <a:latin typeface="Geneva" pitchFamily="34"/>
              </a:rPr>
              <a:t> </a:t>
            </a:r>
            <a:r>
              <a:rPr lang="en-US" sz="1800" dirty="0" err="1">
                <a:solidFill>
                  <a:srgbClr val="860000"/>
                </a:solidFill>
                <a:latin typeface="Geneva" pitchFamily="34"/>
              </a:rPr>
              <a:t>italiane</a:t>
            </a:r>
            <a:br>
              <a:rPr lang="en-US" sz="1800" dirty="0">
                <a:solidFill>
                  <a:srgbClr val="860000"/>
                </a:solidFill>
                <a:latin typeface="Geneva" pitchFamily="34"/>
              </a:rPr>
            </a:br>
            <a:r>
              <a:rPr lang="en-US" sz="1800" dirty="0" err="1">
                <a:solidFill>
                  <a:srgbClr val="860000"/>
                </a:solidFill>
                <a:latin typeface="Geneva" pitchFamily="34"/>
              </a:rPr>
              <a:t>sul</a:t>
            </a:r>
            <a:r>
              <a:rPr lang="en-US" sz="1800" dirty="0">
                <a:solidFill>
                  <a:srgbClr val="860000"/>
                </a:solidFill>
                <a:latin typeface="Geneva" pitchFamily="34"/>
              </a:rPr>
              <a:t> </a:t>
            </a:r>
            <a:r>
              <a:rPr lang="en-US" sz="1800" dirty="0" err="1">
                <a:solidFill>
                  <a:srgbClr val="860000"/>
                </a:solidFill>
                <a:latin typeface="Geneva" pitchFamily="34"/>
              </a:rPr>
              <a:t>Fronte</a:t>
            </a:r>
            <a:r>
              <a:rPr lang="en-US" sz="1800" dirty="0">
                <a:solidFill>
                  <a:srgbClr val="860000"/>
                </a:solidFill>
                <a:latin typeface="Geneva" pitchFamily="34"/>
              </a:rPr>
              <a:t> Orientale Russo.</a:t>
            </a:r>
          </a:p>
        </p:txBody>
      </p:sp>
    </p:spTree>
    <p:extLst>
      <p:ext uri="{BB962C8B-B14F-4D97-AF65-F5344CB8AC3E}">
        <p14:creationId xmlns:p14="http://schemas.microsoft.com/office/powerpoint/2010/main" val="1981220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20F5BC9-B2A5-24EB-E527-7204EA721DC7}"/>
              </a:ext>
            </a:extLst>
          </p:cNvPr>
          <p:cNvPicPr>
            <a:picLocks noChangeAspect="1"/>
          </p:cNvPicPr>
          <p:nvPr/>
        </p:nvPicPr>
        <p:blipFill>
          <a:blip r:embed="rId2">
            <a:lum/>
            <a:alphaModFix/>
          </a:blip>
          <a:srcRect/>
          <a:stretch>
            <a:fillRect/>
          </a:stretch>
        </p:blipFill>
        <p:spPr>
          <a:xfrm>
            <a:off x="827584" y="499326"/>
            <a:ext cx="7812470" cy="5859348"/>
          </a:xfrm>
          <a:prstGeom prst="rect">
            <a:avLst/>
          </a:prstGeom>
          <a:noFill/>
          <a:ln cap="flat">
            <a:noFill/>
          </a:ln>
        </p:spPr>
      </p:pic>
    </p:spTree>
    <p:extLst>
      <p:ext uri="{BB962C8B-B14F-4D97-AF65-F5344CB8AC3E}">
        <p14:creationId xmlns:p14="http://schemas.microsoft.com/office/powerpoint/2010/main" val="30267513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272ACF-0C24-5290-AF76-3BDA4E7ECFD9}"/>
              </a:ext>
            </a:extLst>
          </p:cNvPr>
          <p:cNvSpPr>
            <a:spLocks noGrp="1"/>
          </p:cNvSpPr>
          <p:nvPr>
            <p:ph type="title"/>
          </p:nvPr>
        </p:nvSpPr>
        <p:spPr>
          <a:xfrm>
            <a:off x="457200" y="4941168"/>
            <a:ext cx="8135938" cy="1916832"/>
          </a:xfrm>
        </p:spPr>
        <p:txBody>
          <a:bodyPr/>
          <a:lstStyle/>
          <a:p>
            <a:r>
              <a:rPr lang="it-IT" sz="1600" dirty="0"/>
              <a:t>Alpini in marcia nella steppa «con la montagna </a:t>
            </a:r>
            <a:r>
              <a:rPr lang="it-IT" sz="1600"/>
              <a:t>nel cuore»!!!</a:t>
            </a:r>
            <a:endParaRPr lang="it-IT" sz="1600" dirty="0"/>
          </a:p>
        </p:txBody>
      </p:sp>
      <p:pic>
        <p:nvPicPr>
          <p:cNvPr id="3" name="Immagine 2">
            <a:extLst>
              <a:ext uri="{FF2B5EF4-FFF2-40B4-BE49-F238E27FC236}">
                <a16:creationId xmlns:a16="http://schemas.microsoft.com/office/drawing/2014/main" id="{68952FCA-A887-D981-1B74-D4DD67BA2ECF}"/>
              </a:ext>
            </a:extLst>
          </p:cNvPr>
          <p:cNvPicPr>
            <a:picLocks noChangeAspect="1"/>
          </p:cNvPicPr>
          <p:nvPr/>
        </p:nvPicPr>
        <p:blipFill>
          <a:blip r:embed="rId2">
            <a:lum/>
            <a:alphaModFix/>
          </a:blip>
          <a:srcRect/>
          <a:stretch>
            <a:fillRect/>
          </a:stretch>
        </p:blipFill>
        <p:spPr bwMode="auto">
          <a:xfrm>
            <a:off x="457200" y="692696"/>
            <a:ext cx="7820436" cy="4752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268402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1C7E50-4631-3CB1-7224-8A3074DBB075}"/>
              </a:ext>
            </a:extLst>
          </p:cNvPr>
          <p:cNvSpPr>
            <a:spLocks noGrp="1"/>
          </p:cNvSpPr>
          <p:nvPr>
            <p:ph type="title"/>
          </p:nvPr>
        </p:nvSpPr>
        <p:spPr>
          <a:xfrm>
            <a:off x="457200" y="5517232"/>
            <a:ext cx="3826768" cy="1340768"/>
          </a:xfrm>
        </p:spPr>
        <p:txBody>
          <a:bodyPr/>
          <a:lstStyle/>
          <a:p>
            <a:pPr algn="r"/>
            <a:r>
              <a:rPr lang="it-IT" sz="1600" dirty="0">
                <a:solidFill>
                  <a:srgbClr val="002060"/>
                </a:solidFill>
                <a:latin typeface="Geneva" panose="020B0503030404040204" pitchFamily="34" charset="0"/>
                <a:ea typeface="Helvetica" pitchFamily="2" charset="0"/>
                <a:cs typeface="Helvetica" pitchFamily="2" charset="0"/>
              </a:rPr>
              <a:t>Un a</a:t>
            </a:r>
            <a:r>
              <a:rPr lang="it-IT" sz="1600" dirty="0">
                <a:solidFill>
                  <a:srgbClr val="002060"/>
                </a:solidFill>
                <a:effectLst/>
                <a:latin typeface="Geneva" panose="020B0503030404040204" pitchFamily="34" charset="0"/>
                <a:ea typeface="Helvetica" pitchFamily="2" charset="0"/>
                <a:cs typeface="Helvetica" pitchFamily="2" charset="0"/>
              </a:rPr>
              <a:t>lpino con il suo compagno mulo </a:t>
            </a:r>
            <a:br>
              <a:rPr lang="it-IT" sz="1600" dirty="0">
                <a:solidFill>
                  <a:srgbClr val="002060"/>
                </a:solidFill>
                <a:effectLst/>
                <a:latin typeface="Geneva" panose="020B0503030404040204" pitchFamily="34" charset="0"/>
                <a:ea typeface="Helvetica" pitchFamily="2" charset="0"/>
                <a:cs typeface="Helvetica" pitchFamily="2" charset="0"/>
              </a:rPr>
            </a:br>
            <a:r>
              <a:rPr lang="it-IT" sz="1600" dirty="0">
                <a:solidFill>
                  <a:srgbClr val="002060"/>
                </a:solidFill>
                <a:effectLst/>
                <a:latin typeface="Geneva" panose="020B0503030404040204" pitchFamily="34" charset="0"/>
                <a:ea typeface="Helvetica" pitchFamily="2" charset="0"/>
                <a:cs typeface="Helvetica" pitchFamily="2" charset="0"/>
              </a:rPr>
              <a:t>a </a:t>
            </a:r>
            <a:r>
              <a:rPr lang="it-IT" sz="1600" dirty="0" err="1">
                <a:solidFill>
                  <a:srgbClr val="002060"/>
                </a:solidFill>
                <a:effectLst/>
                <a:latin typeface="Geneva" panose="020B0503030404040204" pitchFamily="34" charset="0"/>
                <a:ea typeface="Helvetica" pitchFamily="2" charset="0"/>
                <a:cs typeface="Helvetica" pitchFamily="2" charset="0"/>
              </a:rPr>
              <a:t>Char'kov</a:t>
            </a:r>
            <a:r>
              <a:rPr lang="it-IT" sz="1600" dirty="0">
                <a:solidFill>
                  <a:srgbClr val="002060"/>
                </a:solidFill>
                <a:effectLst/>
                <a:latin typeface="Geneva" panose="020B0503030404040204" pitchFamily="34" charset="0"/>
                <a:ea typeface="Helvetica" pitchFamily="2" charset="0"/>
                <a:cs typeface="Helvetica" pitchFamily="2" charset="0"/>
              </a:rPr>
              <a:t>, estate 1942</a:t>
            </a:r>
            <a:r>
              <a:rPr lang="it-IT" sz="1600" dirty="0">
                <a:solidFill>
                  <a:srgbClr val="002060"/>
                </a:solidFill>
                <a:latin typeface="Geneva" panose="020B0503030404040204" pitchFamily="34" charset="0"/>
                <a:ea typeface="Helvetica" pitchFamily="2" charset="0"/>
                <a:cs typeface="Helvetica" pitchFamily="2" charset="0"/>
              </a:rPr>
              <a:t>.</a:t>
            </a:r>
            <a:endParaRPr lang="it-IT" sz="1600" dirty="0">
              <a:solidFill>
                <a:srgbClr val="002060"/>
              </a:solidFill>
            </a:endParaRPr>
          </a:p>
        </p:txBody>
      </p:sp>
      <p:pic>
        <p:nvPicPr>
          <p:cNvPr id="3" name="Immagine 2">
            <a:extLst>
              <a:ext uri="{FF2B5EF4-FFF2-40B4-BE49-F238E27FC236}">
                <a16:creationId xmlns:a16="http://schemas.microsoft.com/office/drawing/2014/main" id="{1FFE5B49-C6AE-44B8-798B-FB2328905AA9}"/>
              </a:ext>
            </a:extLst>
          </p:cNvPr>
          <p:cNvPicPr>
            <a:picLocks noChangeAspect="1"/>
          </p:cNvPicPr>
          <p:nvPr/>
        </p:nvPicPr>
        <p:blipFill>
          <a:blip r:embed="rId2">
            <a:lum/>
            <a:alphaModFix/>
          </a:blip>
          <a:srcRect/>
          <a:stretch>
            <a:fillRect/>
          </a:stretch>
        </p:blipFill>
        <p:spPr>
          <a:xfrm>
            <a:off x="4427388" y="-21649"/>
            <a:ext cx="4718880" cy="6857643"/>
          </a:xfrm>
          <a:prstGeom prst="rect">
            <a:avLst/>
          </a:prstGeom>
          <a:noFill/>
          <a:ln cap="flat">
            <a:noFill/>
          </a:ln>
        </p:spPr>
      </p:pic>
    </p:spTree>
    <p:extLst>
      <p:ext uri="{BB962C8B-B14F-4D97-AF65-F5344CB8AC3E}">
        <p14:creationId xmlns:p14="http://schemas.microsoft.com/office/powerpoint/2010/main" val="2544043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R.M.I.R. - Un centro di rifornimenti delle nostre truppe operanti in Russia.mp4">
            <a:hlinkClick r:id="" action="ppaction://media"/>
            <a:extLst>
              <a:ext uri="{FF2B5EF4-FFF2-40B4-BE49-F238E27FC236}">
                <a16:creationId xmlns:a16="http://schemas.microsoft.com/office/drawing/2014/main" id="{240A542E-4533-07C4-602C-EEBCCEC490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4500" y="1143000"/>
            <a:ext cx="5715000" cy="4572000"/>
          </a:xfrm>
          <a:prstGeom prst="rect">
            <a:avLst/>
          </a:prstGeom>
        </p:spPr>
      </p:pic>
    </p:spTree>
    <p:extLst>
      <p:ext uri="{BB962C8B-B14F-4D97-AF65-F5344CB8AC3E}">
        <p14:creationId xmlns:p14="http://schemas.microsoft.com/office/powerpoint/2010/main" val="3966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84837C0-4316-7D74-8A68-0C3A62EB5B79}"/>
              </a:ext>
            </a:extLst>
          </p:cNvPr>
          <p:cNvSpPr>
            <a:spLocks noGrp="1"/>
          </p:cNvSpPr>
          <p:nvPr>
            <p:ph type="title"/>
          </p:nvPr>
        </p:nvSpPr>
        <p:spPr>
          <a:xfrm>
            <a:off x="4453822" y="6093296"/>
            <a:ext cx="1774362" cy="789732"/>
          </a:xfrm>
        </p:spPr>
        <p:txBody>
          <a:bodyPr/>
          <a:lstStyle/>
          <a:p>
            <a:pPr algn="r"/>
            <a:r>
              <a:rPr lang="it-IT" sz="1800" b="1" dirty="0">
                <a:solidFill>
                  <a:srgbClr val="FF0000"/>
                </a:solidFill>
              </a:rPr>
              <a:t>Anno 1953</a:t>
            </a:r>
          </a:p>
        </p:txBody>
      </p:sp>
      <p:pic>
        <p:nvPicPr>
          <p:cNvPr id="3" name="Immagine 2">
            <a:extLst>
              <a:ext uri="{FF2B5EF4-FFF2-40B4-BE49-F238E27FC236}">
                <a16:creationId xmlns:a16="http://schemas.microsoft.com/office/drawing/2014/main" id="{1E6C8CAA-8719-B669-F36B-1BC96BFDBD93}"/>
              </a:ext>
            </a:extLst>
          </p:cNvPr>
          <p:cNvPicPr>
            <a:picLocks noChangeAspect="1"/>
          </p:cNvPicPr>
          <p:nvPr/>
        </p:nvPicPr>
        <p:blipFill>
          <a:blip r:embed="rId2"/>
          <a:stretch>
            <a:fillRect/>
          </a:stretch>
        </p:blipFill>
        <p:spPr>
          <a:xfrm>
            <a:off x="126052" y="0"/>
            <a:ext cx="4453822" cy="6858000"/>
          </a:xfrm>
          <a:prstGeom prst="rect">
            <a:avLst/>
          </a:prstGeom>
        </p:spPr>
      </p:pic>
      <p:pic>
        <p:nvPicPr>
          <p:cNvPr id="6" name="Immagine 5">
            <a:extLst>
              <a:ext uri="{FF2B5EF4-FFF2-40B4-BE49-F238E27FC236}">
                <a16:creationId xmlns:a16="http://schemas.microsoft.com/office/drawing/2014/main" id="{6E5C7F91-FDC9-5462-C06B-05980C1BFAE1}"/>
              </a:ext>
            </a:extLst>
          </p:cNvPr>
          <p:cNvPicPr>
            <a:picLocks noChangeAspect="1"/>
          </p:cNvPicPr>
          <p:nvPr/>
        </p:nvPicPr>
        <p:blipFill>
          <a:blip r:embed="rId3"/>
          <a:stretch>
            <a:fillRect/>
          </a:stretch>
        </p:blipFill>
        <p:spPr>
          <a:xfrm>
            <a:off x="4733980" y="-3503"/>
            <a:ext cx="4283968" cy="6237312"/>
          </a:xfrm>
          <a:prstGeom prst="rect">
            <a:avLst/>
          </a:prstGeom>
        </p:spPr>
      </p:pic>
    </p:spTree>
    <p:extLst>
      <p:ext uri="{BB962C8B-B14F-4D97-AF65-F5344CB8AC3E}">
        <p14:creationId xmlns:p14="http://schemas.microsoft.com/office/powerpoint/2010/main" val="1111795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C07EA5C-7ABC-24CA-1A27-1C37724C8913}"/>
              </a:ext>
            </a:extLst>
          </p:cNvPr>
          <p:cNvPicPr>
            <a:picLocks noChangeAspect="1"/>
          </p:cNvPicPr>
          <p:nvPr/>
        </p:nvPicPr>
        <p:blipFill>
          <a:blip r:embed="rId2">
            <a:lum/>
            <a:alphaModFix/>
          </a:blip>
          <a:srcRect/>
          <a:stretch>
            <a:fillRect/>
          </a:stretch>
        </p:blipFill>
        <p:spPr bwMode="auto">
          <a:xfrm>
            <a:off x="2555776" y="332656"/>
            <a:ext cx="3645708" cy="5197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3" name="Titolo 2">
            <a:extLst>
              <a:ext uri="{FF2B5EF4-FFF2-40B4-BE49-F238E27FC236}">
                <a16:creationId xmlns:a16="http://schemas.microsoft.com/office/drawing/2014/main" id="{60B71513-9F92-22E5-CFCF-D0E27E6045B8}"/>
              </a:ext>
            </a:extLst>
          </p:cNvPr>
          <p:cNvSpPr>
            <a:spLocks noGrp="1"/>
          </p:cNvSpPr>
          <p:nvPr>
            <p:ph type="title"/>
          </p:nvPr>
        </p:nvSpPr>
        <p:spPr>
          <a:xfrm>
            <a:off x="457200" y="5529904"/>
            <a:ext cx="8135938" cy="995440"/>
          </a:xfrm>
        </p:spPr>
        <p:txBody>
          <a:bodyPr/>
          <a:lstStyle/>
          <a:p>
            <a:r>
              <a:rPr lang="it-IT" sz="1600" dirty="0"/>
              <a:t>Turni di guardia di mezz’ora nella trincea sotto la neve e il gelo.</a:t>
            </a:r>
          </a:p>
        </p:txBody>
      </p:sp>
    </p:spTree>
    <p:extLst>
      <p:ext uri="{BB962C8B-B14F-4D97-AF65-F5344CB8AC3E}">
        <p14:creationId xmlns:p14="http://schemas.microsoft.com/office/powerpoint/2010/main" val="10682925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0CC1452B-A9CC-0644-B070-C9AA73383AEB}"/>
              </a:ext>
            </a:extLst>
          </p:cNvPr>
          <p:cNvSpPr>
            <a:spLocks noGrp="1"/>
          </p:cNvSpPr>
          <p:nvPr>
            <p:ph type="title"/>
          </p:nvPr>
        </p:nvSpPr>
        <p:spPr>
          <a:xfrm>
            <a:off x="1475656" y="5270829"/>
            <a:ext cx="5832648" cy="1587171"/>
          </a:xfrm>
        </p:spPr>
        <p:txBody>
          <a:bodyPr/>
          <a:lstStyle/>
          <a:p>
            <a:r>
              <a:rPr lang="it-IT" sz="1600" dirty="0">
                <a:solidFill>
                  <a:srgbClr val="002060"/>
                </a:solidFill>
              </a:rPr>
              <a:t>Soldati dell’Armata Rossa.</a:t>
            </a:r>
          </a:p>
        </p:txBody>
      </p:sp>
      <p:pic>
        <p:nvPicPr>
          <p:cNvPr id="2" name="Immagine 1">
            <a:extLst>
              <a:ext uri="{FF2B5EF4-FFF2-40B4-BE49-F238E27FC236}">
                <a16:creationId xmlns:a16="http://schemas.microsoft.com/office/drawing/2014/main" id="{BA271838-9049-63DF-986C-2AD09592A180}"/>
              </a:ext>
            </a:extLst>
          </p:cNvPr>
          <p:cNvPicPr>
            <a:picLocks noChangeAspect="1"/>
          </p:cNvPicPr>
          <p:nvPr/>
        </p:nvPicPr>
        <p:blipFill>
          <a:blip r:embed="rId2">
            <a:lum/>
            <a:alphaModFix/>
          </a:blip>
          <a:srcRect/>
          <a:stretch>
            <a:fillRect/>
          </a:stretch>
        </p:blipFill>
        <p:spPr>
          <a:xfrm>
            <a:off x="357" y="-531440"/>
            <a:ext cx="9143643" cy="6116759"/>
          </a:xfrm>
          <a:prstGeom prst="rect">
            <a:avLst/>
          </a:prstGeom>
          <a:noFill/>
          <a:ln cap="flat">
            <a:noFill/>
          </a:ln>
        </p:spPr>
      </p:pic>
    </p:spTree>
    <p:extLst>
      <p:ext uri="{BB962C8B-B14F-4D97-AF65-F5344CB8AC3E}">
        <p14:creationId xmlns:p14="http://schemas.microsoft.com/office/powerpoint/2010/main" val="1680931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5CDE06-6BE3-141F-15DB-90E3BFEBB74B}"/>
              </a:ext>
            </a:extLst>
          </p:cNvPr>
          <p:cNvSpPr>
            <a:spLocks noGrp="1"/>
          </p:cNvSpPr>
          <p:nvPr>
            <p:ph type="title"/>
          </p:nvPr>
        </p:nvSpPr>
        <p:spPr>
          <a:xfrm>
            <a:off x="457200" y="4869160"/>
            <a:ext cx="8135938" cy="1988840"/>
          </a:xfrm>
        </p:spPr>
        <p:txBody>
          <a:bodyPr/>
          <a:lstStyle/>
          <a:p>
            <a:r>
              <a:rPr lang="it-IT" sz="1600" dirty="0">
                <a:solidFill>
                  <a:srgbClr val="002060"/>
                </a:solidFill>
              </a:rPr>
              <a:t>Plotone italiano in primo piano, sullo sfondo soldati sovietici all'attacco.</a:t>
            </a:r>
          </a:p>
        </p:txBody>
      </p:sp>
      <p:pic>
        <p:nvPicPr>
          <p:cNvPr id="3" name="Immagine 2">
            <a:extLst>
              <a:ext uri="{FF2B5EF4-FFF2-40B4-BE49-F238E27FC236}">
                <a16:creationId xmlns:a16="http://schemas.microsoft.com/office/drawing/2014/main" id="{01B73408-B2DB-5512-1649-BB520EE23B2B}"/>
              </a:ext>
            </a:extLst>
          </p:cNvPr>
          <p:cNvPicPr>
            <a:picLocks noChangeAspect="1"/>
          </p:cNvPicPr>
          <p:nvPr/>
        </p:nvPicPr>
        <p:blipFill>
          <a:blip r:embed="rId2">
            <a:lum/>
            <a:alphaModFix/>
          </a:blip>
          <a:srcRect/>
          <a:stretch>
            <a:fillRect/>
          </a:stretch>
        </p:blipFill>
        <p:spPr>
          <a:xfrm>
            <a:off x="164309" y="0"/>
            <a:ext cx="8721720" cy="5439244"/>
          </a:xfrm>
          <a:prstGeom prst="rect">
            <a:avLst/>
          </a:prstGeom>
          <a:noFill/>
          <a:ln cap="flat">
            <a:noFill/>
          </a:ln>
        </p:spPr>
      </p:pic>
    </p:spTree>
    <p:extLst>
      <p:ext uri="{BB962C8B-B14F-4D97-AF65-F5344CB8AC3E}">
        <p14:creationId xmlns:p14="http://schemas.microsoft.com/office/powerpoint/2010/main" val="628396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7E939C-F5B2-5037-7708-B32CED7D96EC}"/>
              </a:ext>
            </a:extLst>
          </p:cNvPr>
          <p:cNvSpPr>
            <a:spLocks noGrp="1"/>
          </p:cNvSpPr>
          <p:nvPr>
            <p:ph type="title"/>
          </p:nvPr>
        </p:nvSpPr>
        <p:spPr>
          <a:xfrm>
            <a:off x="457200" y="4653136"/>
            <a:ext cx="8135938" cy="2204864"/>
          </a:xfrm>
        </p:spPr>
        <p:txBody>
          <a:bodyPr/>
          <a:lstStyle/>
          <a:p>
            <a:r>
              <a:rPr lang="it-IT" sz="1600" dirty="0">
                <a:solidFill>
                  <a:srgbClr val="002060"/>
                </a:solidFill>
              </a:rPr>
              <a:t>La città di Stalingrado sotto i bombardamenti tedeschi.</a:t>
            </a:r>
          </a:p>
        </p:txBody>
      </p:sp>
      <p:pic>
        <p:nvPicPr>
          <p:cNvPr id="4" name="Immagine 3">
            <a:extLst>
              <a:ext uri="{FF2B5EF4-FFF2-40B4-BE49-F238E27FC236}">
                <a16:creationId xmlns:a16="http://schemas.microsoft.com/office/drawing/2014/main" id="{2380E7F2-6504-E570-8F5A-1BF7AA13545C}"/>
              </a:ext>
            </a:extLst>
          </p:cNvPr>
          <p:cNvPicPr>
            <a:picLocks noChangeAspect="1"/>
          </p:cNvPicPr>
          <p:nvPr/>
        </p:nvPicPr>
        <p:blipFill>
          <a:blip r:embed="rId2">
            <a:lum/>
            <a:alphaModFix/>
          </a:blip>
          <a:srcRect/>
          <a:stretch>
            <a:fillRect/>
          </a:stretch>
        </p:blipFill>
        <p:spPr>
          <a:xfrm>
            <a:off x="357" y="1052736"/>
            <a:ext cx="9143643" cy="4215603"/>
          </a:xfrm>
          <a:prstGeom prst="rect">
            <a:avLst/>
          </a:prstGeom>
          <a:noFill/>
          <a:ln cap="flat">
            <a:noFill/>
          </a:ln>
        </p:spPr>
      </p:pic>
    </p:spTree>
    <p:extLst>
      <p:ext uri="{BB962C8B-B14F-4D97-AF65-F5344CB8AC3E}">
        <p14:creationId xmlns:p14="http://schemas.microsoft.com/office/powerpoint/2010/main" val="26886098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1D53BD-5A79-4942-B741-C81C45292C3B}"/>
              </a:ext>
            </a:extLst>
          </p:cNvPr>
          <p:cNvSpPr>
            <a:spLocks noGrp="1"/>
          </p:cNvSpPr>
          <p:nvPr>
            <p:ph type="title"/>
          </p:nvPr>
        </p:nvSpPr>
        <p:spPr>
          <a:xfrm>
            <a:off x="4461898" y="5373216"/>
            <a:ext cx="4067944" cy="1484784"/>
          </a:xfrm>
        </p:spPr>
        <p:txBody>
          <a:bodyPr/>
          <a:lstStyle/>
          <a:p>
            <a:pPr algn="l"/>
            <a:r>
              <a:rPr lang="it-IT" sz="1600" dirty="0">
                <a:solidFill>
                  <a:srgbClr val="002060"/>
                </a:solidFill>
                <a:latin typeface="Arial" pitchFamily="34"/>
              </a:rPr>
              <a:t>Il generale Filipp </a:t>
            </a:r>
            <a:r>
              <a:rPr lang="it-IT" sz="1600" dirty="0" err="1">
                <a:solidFill>
                  <a:srgbClr val="002060"/>
                </a:solidFill>
                <a:latin typeface="Arial" pitchFamily="34"/>
              </a:rPr>
              <a:t>Golipov</a:t>
            </a:r>
            <a:r>
              <a:rPr lang="it-IT" sz="1600" dirty="0">
                <a:solidFill>
                  <a:srgbClr val="002060"/>
                </a:solidFill>
                <a:latin typeface="Arial" pitchFamily="34"/>
              </a:rPr>
              <a:t>,</a:t>
            </a:r>
            <a:br>
              <a:rPr lang="it-IT" sz="1600" dirty="0">
                <a:solidFill>
                  <a:srgbClr val="002060"/>
                </a:solidFill>
                <a:latin typeface="Arial" pitchFamily="34"/>
              </a:rPr>
            </a:br>
            <a:r>
              <a:rPr lang="it-IT" sz="1600" dirty="0">
                <a:solidFill>
                  <a:srgbClr val="002060"/>
                </a:solidFill>
                <a:latin typeface="Arial" pitchFamily="34"/>
              </a:rPr>
              <a:t>Comandante dell'operazione sovietica </a:t>
            </a:r>
            <a:r>
              <a:rPr lang="en-US" sz="1600" dirty="0" err="1">
                <a:solidFill>
                  <a:srgbClr val="002060"/>
                </a:solidFill>
                <a:latin typeface="Arial" pitchFamily="34"/>
              </a:rPr>
              <a:t>Ostrogozsk-Rossosc</a:t>
            </a:r>
            <a:r>
              <a:rPr lang="en-US" sz="1600" dirty="0">
                <a:solidFill>
                  <a:srgbClr val="002060"/>
                </a:solidFill>
                <a:latin typeface="Arial" pitchFamily="34"/>
              </a:rPr>
              <a:t>.</a:t>
            </a:r>
            <a:endParaRPr lang="it-IT" sz="1600" dirty="0">
              <a:solidFill>
                <a:srgbClr val="002060"/>
              </a:solidFill>
            </a:endParaRPr>
          </a:p>
        </p:txBody>
      </p:sp>
      <p:pic>
        <p:nvPicPr>
          <p:cNvPr id="4" name="Immagine 3">
            <a:extLst>
              <a:ext uri="{FF2B5EF4-FFF2-40B4-BE49-F238E27FC236}">
                <a16:creationId xmlns:a16="http://schemas.microsoft.com/office/drawing/2014/main" id="{6A730983-EA29-BC79-B2FA-816CB4F6D195}"/>
              </a:ext>
            </a:extLst>
          </p:cNvPr>
          <p:cNvPicPr>
            <a:picLocks noChangeAspect="1"/>
          </p:cNvPicPr>
          <p:nvPr/>
        </p:nvPicPr>
        <p:blipFill>
          <a:blip r:embed="rId2">
            <a:lum/>
            <a:alphaModFix/>
          </a:blip>
          <a:srcRect/>
          <a:stretch>
            <a:fillRect/>
          </a:stretch>
        </p:blipFill>
        <p:spPr bwMode="auto">
          <a:xfrm>
            <a:off x="0" y="1705476"/>
            <a:ext cx="4067944" cy="51525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0645505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815DF0-F8E5-1F27-4B9B-6FEE3BD1B43F}"/>
              </a:ext>
            </a:extLst>
          </p:cNvPr>
          <p:cNvSpPr>
            <a:spLocks noGrp="1"/>
          </p:cNvSpPr>
          <p:nvPr>
            <p:ph type="title"/>
          </p:nvPr>
        </p:nvSpPr>
        <p:spPr>
          <a:xfrm>
            <a:off x="457200" y="5445224"/>
            <a:ext cx="8435280" cy="1412776"/>
          </a:xfrm>
        </p:spPr>
        <p:txBody>
          <a:bodyPr/>
          <a:lstStyle/>
          <a:p>
            <a:r>
              <a:rPr lang="en-US" sz="1600" dirty="0">
                <a:solidFill>
                  <a:srgbClr val="280099"/>
                </a:solidFill>
              </a:rPr>
              <a:t>16-26 </a:t>
            </a:r>
            <a:r>
              <a:rPr lang="en-US" sz="1600" dirty="0" err="1">
                <a:solidFill>
                  <a:srgbClr val="280099"/>
                </a:solidFill>
              </a:rPr>
              <a:t>gennaio</a:t>
            </a:r>
            <a:r>
              <a:rPr lang="en-US" sz="1600" dirty="0">
                <a:solidFill>
                  <a:srgbClr val="280099"/>
                </a:solidFill>
              </a:rPr>
              <a:t> 1943. </a:t>
            </a:r>
            <a:r>
              <a:rPr lang="en-US" sz="1600" dirty="0" err="1">
                <a:solidFill>
                  <a:srgbClr val="280099"/>
                </a:solidFill>
              </a:rPr>
              <a:t>Direttrici</a:t>
            </a:r>
            <a:r>
              <a:rPr lang="en-US" sz="1600" dirty="0">
                <a:solidFill>
                  <a:srgbClr val="280099"/>
                </a:solidFill>
              </a:rPr>
              <a:t> </a:t>
            </a:r>
            <a:r>
              <a:rPr lang="en-US" sz="1600" dirty="0" err="1">
                <a:solidFill>
                  <a:srgbClr val="280099"/>
                </a:solidFill>
              </a:rPr>
              <a:t>della</a:t>
            </a:r>
            <a:r>
              <a:rPr lang="en-US" sz="1600" dirty="0">
                <a:solidFill>
                  <a:srgbClr val="280099"/>
                </a:solidFill>
              </a:rPr>
              <a:t> </a:t>
            </a:r>
            <a:r>
              <a:rPr lang="en-US" sz="1600" dirty="0" err="1">
                <a:solidFill>
                  <a:srgbClr val="280099"/>
                </a:solidFill>
              </a:rPr>
              <a:t>ritirata</a:t>
            </a:r>
            <a:r>
              <a:rPr lang="en-US" sz="1600" dirty="0">
                <a:solidFill>
                  <a:srgbClr val="280099"/>
                </a:solidFill>
              </a:rPr>
              <a:t> </a:t>
            </a:r>
            <a:r>
              <a:rPr lang="en-US" sz="1600" dirty="0" err="1">
                <a:solidFill>
                  <a:srgbClr val="280099"/>
                </a:solidFill>
              </a:rPr>
              <a:t>italiana</a:t>
            </a:r>
            <a:r>
              <a:rPr lang="en-US" sz="1600" dirty="0">
                <a:solidFill>
                  <a:srgbClr val="280099"/>
                </a:solidFill>
              </a:rPr>
              <a:t> </a:t>
            </a:r>
            <a:r>
              <a:rPr lang="en-US" sz="1600" dirty="0" err="1">
                <a:solidFill>
                  <a:srgbClr val="280099"/>
                </a:solidFill>
              </a:rPr>
              <a:t>sul</a:t>
            </a:r>
            <a:r>
              <a:rPr lang="en-US" sz="1600" dirty="0">
                <a:solidFill>
                  <a:srgbClr val="280099"/>
                </a:solidFill>
              </a:rPr>
              <a:t> </a:t>
            </a:r>
            <a:r>
              <a:rPr lang="en-US" sz="1600" dirty="0" err="1">
                <a:solidFill>
                  <a:srgbClr val="280099"/>
                </a:solidFill>
              </a:rPr>
              <a:t>Fronte</a:t>
            </a:r>
            <a:r>
              <a:rPr lang="en-US" sz="1600" dirty="0">
                <a:solidFill>
                  <a:srgbClr val="280099"/>
                </a:solidFill>
              </a:rPr>
              <a:t> del </a:t>
            </a:r>
            <a:r>
              <a:rPr lang="en-US" sz="1600" dirty="0" err="1">
                <a:solidFill>
                  <a:srgbClr val="280099"/>
                </a:solidFill>
              </a:rPr>
              <a:t>fiume</a:t>
            </a:r>
            <a:r>
              <a:rPr lang="en-US" sz="1600" dirty="0">
                <a:solidFill>
                  <a:srgbClr val="280099"/>
                </a:solidFill>
              </a:rPr>
              <a:t> Don </a:t>
            </a:r>
            <a:br>
              <a:rPr lang="en-US" sz="1600" dirty="0">
                <a:solidFill>
                  <a:srgbClr val="280099"/>
                </a:solidFill>
              </a:rPr>
            </a:br>
            <a:r>
              <a:rPr lang="en-US" sz="1600" dirty="0" err="1">
                <a:solidFill>
                  <a:srgbClr val="280099"/>
                </a:solidFill>
              </a:rPr>
              <a:t>delle</a:t>
            </a:r>
            <a:r>
              <a:rPr lang="en-US" sz="1600" dirty="0">
                <a:solidFill>
                  <a:srgbClr val="280099"/>
                </a:solidFill>
              </a:rPr>
              <a:t> </a:t>
            </a:r>
            <a:r>
              <a:rPr lang="en-US" sz="1600" dirty="0" err="1">
                <a:solidFill>
                  <a:srgbClr val="280099"/>
                </a:solidFill>
              </a:rPr>
              <a:t>tre</a:t>
            </a:r>
            <a:r>
              <a:rPr lang="en-US" sz="1600" dirty="0">
                <a:solidFill>
                  <a:srgbClr val="280099"/>
                </a:solidFill>
              </a:rPr>
              <a:t> </a:t>
            </a:r>
            <a:r>
              <a:rPr lang="en-US" sz="1600" dirty="0" err="1">
                <a:solidFill>
                  <a:srgbClr val="280099"/>
                </a:solidFill>
              </a:rPr>
              <a:t>Divisioni</a:t>
            </a:r>
            <a:r>
              <a:rPr lang="en-US" sz="1600" dirty="0">
                <a:solidFill>
                  <a:srgbClr val="280099"/>
                </a:solidFill>
              </a:rPr>
              <a:t> Alpine e </a:t>
            </a:r>
            <a:r>
              <a:rPr lang="en-US" sz="1600" dirty="0" err="1">
                <a:solidFill>
                  <a:srgbClr val="280099"/>
                </a:solidFill>
              </a:rPr>
              <a:t>della</a:t>
            </a:r>
            <a:r>
              <a:rPr lang="en-US" sz="1600" dirty="0">
                <a:solidFill>
                  <a:srgbClr val="280099"/>
                </a:solidFill>
              </a:rPr>
              <a:t> </a:t>
            </a:r>
            <a:r>
              <a:rPr lang="en-US" sz="1600" dirty="0" err="1">
                <a:solidFill>
                  <a:srgbClr val="280099"/>
                </a:solidFill>
              </a:rPr>
              <a:t>Divisione</a:t>
            </a:r>
            <a:r>
              <a:rPr lang="en-US" sz="1600" dirty="0">
                <a:solidFill>
                  <a:srgbClr val="280099"/>
                </a:solidFill>
              </a:rPr>
              <a:t> di </a:t>
            </a:r>
            <a:r>
              <a:rPr lang="en-US" sz="1600" dirty="0" err="1">
                <a:solidFill>
                  <a:srgbClr val="280099"/>
                </a:solidFill>
              </a:rPr>
              <a:t>fanteria</a:t>
            </a:r>
            <a:r>
              <a:rPr lang="en-US" sz="1600" dirty="0">
                <a:solidFill>
                  <a:srgbClr val="280099"/>
                </a:solidFill>
              </a:rPr>
              <a:t> Vicenza</a:t>
            </a:r>
            <a:endParaRPr lang="it-IT" sz="1600" dirty="0"/>
          </a:p>
        </p:txBody>
      </p:sp>
      <p:pic>
        <p:nvPicPr>
          <p:cNvPr id="3" name="Immagine 2">
            <a:extLst>
              <a:ext uri="{FF2B5EF4-FFF2-40B4-BE49-F238E27FC236}">
                <a16:creationId xmlns:a16="http://schemas.microsoft.com/office/drawing/2014/main" id="{1B0C87AB-7256-B241-6DA0-61DCA0812696}"/>
              </a:ext>
            </a:extLst>
          </p:cNvPr>
          <p:cNvPicPr>
            <a:picLocks noChangeAspect="1"/>
          </p:cNvPicPr>
          <p:nvPr/>
        </p:nvPicPr>
        <p:blipFill>
          <a:blip r:embed="rId2">
            <a:lum/>
            <a:alphaModFix/>
          </a:blip>
          <a:srcRect/>
          <a:stretch>
            <a:fillRect/>
          </a:stretch>
        </p:blipFill>
        <p:spPr>
          <a:xfrm>
            <a:off x="880164" y="1209122"/>
            <a:ext cx="7383672" cy="4439756"/>
          </a:xfrm>
          <a:prstGeom prst="rect">
            <a:avLst/>
          </a:prstGeom>
          <a:noFill/>
          <a:ln cap="flat">
            <a:noFill/>
          </a:ln>
        </p:spPr>
      </p:pic>
    </p:spTree>
    <p:extLst>
      <p:ext uri="{BB962C8B-B14F-4D97-AF65-F5344CB8AC3E}">
        <p14:creationId xmlns:p14="http://schemas.microsoft.com/office/powerpoint/2010/main" val="15820128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E3D82415-C968-6104-6C17-4E5386E1C7DC}"/>
              </a:ext>
            </a:extLst>
          </p:cNvPr>
          <p:cNvSpPr>
            <a:spLocks noGrp="1"/>
          </p:cNvSpPr>
          <p:nvPr>
            <p:ph type="title"/>
          </p:nvPr>
        </p:nvSpPr>
        <p:spPr>
          <a:xfrm>
            <a:off x="457200" y="5157192"/>
            <a:ext cx="8135938" cy="1700808"/>
          </a:xfrm>
        </p:spPr>
        <p:txBody>
          <a:bodyPr/>
          <a:lstStyle/>
          <a:p>
            <a:r>
              <a:rPr lang="it-IT" sz="1600" dirty="0"/>
              <a:t>Foto emblematica della ritirata italiana nella neve della steppa russa.</a:t>
            </a:r>
          </a:p>
        </p:txBody>
      </p:sp>
      <p:pic>
        <p:nvPicPr>
          <p:cNvPr id="4" name="Immagine 3">
            <a:extLst>
              <a:ext uri="{FF2B5EF4-FFF2-40B4-BE49-F238E27FC236}">
                <a16:creationId xmlns:a16="http://schemas.microsoft.com/office/drawing/2014/main" id="{39887D02-0091-43B6-1447-F5D918B01E24}"/>
              </a:ext>
            </a:extLst>
          </p:cNvPr>
          <p:cNvPicPr>
            <a:picLocks noChangeAspect="1"/>
          </p:cNvPicPr>
          <p:nvPr/>
        </p:nvPicPr>
        <p:blipFill>
          <a:blip r:embed="rId2">
            <a:lum/>
            <a:alphaModFix/>
          </a:blip>
          <a:srcRect/>
          <a:stretch>
            <a:fillRect/>
          </a:stretch>
        </p:blipFill>
        <p:spPr>
          <a:xfrm>
            <a:off x="550862" y="539632"/>
            <a:ext cx="7765554" cy="4977599"/>
          </a:xfrm>
          <a:prstGeom prst="rect">
            <a:avLst/>
          </a:prstGeom>
          <a:noFill/>
          <a:ln cap="flat">
            <a:noFill/>
          </a:ln>
        </p:spPr>
      </p:pic>
    </p:spTree>
    <p:extLst>
      <p:ext uri="{BB962C8B-B14F-4D97-AF65-F5344CB8AC3E}">
        <p14:creationId xmlns:p14="http://schemas.microsoft.com/office/powerpoint/2010/main" val="3315309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875E2D7-C477-81EB-899B-2B4738A79C0B}"/>
              </a:ext>
            </a:extLst>
          </p:cNvPr>
          <p:cNvSpPr>
            <a:spLocks noGrp="1"/>
          </p:cNvSpPr>
          <p:nvPr>
            <p:ph type="title"/>
          </p:nvPr>
        </p:nvSpPr>
        <p:spPr>
          <a:xfrm>
            <a:off x="1331640" y="5301208"/>
            <a:ext cx="6916437" cy="1556792"/>
          </a:xfrm>
        </p:spPr>
        <p:txBody>
          <a:bodyPr/>
          <a:lstStyle/>
          <a:p>
            <a:r>
              <a:rPr lang="it-IT" sz="1600" dirty="0">
                <a:solidFill>
                  <a:srgbClr val="002060"/>
                </a:solidFill>
              </a:rPr>
              <a:t>…dettaglio della stessa foto!</a:t>
            </a:r>
          </a:p>
        </p:txBody>
      </p:sp>
      <p:pic>
        <p:nvPicPr>
          <p:cNvPr id="2" name="Immagine 1">
            <a:extLst>
              <a:ext uri="{FF2B5EF4-FFF2-40B4-BE49-F238E27FC236}">
                <a16:creationId xmlns:a16="http://schemas.microsoft.com/office/drawing/2014/main" id="{65BD8C51-22E5-7C04-01B6-3D231458D6AE}"/>
              </a:ext>
            </a:extLst>
          </p:cNvPr>
          <p:cNvPicPr>
            <a:picLocks noChangeAspect="1"/>
          </p:cNvPicPr>
          <p:nvPr/>
        </p:nvPicPr>
        <p:blipFill>
          <a:blip r:embed="rId2">
            <a:lum/>
            <a:alphaModFix/>
          </a:blip>
          <a:srcRect/>
          <a:stretch>
            <a:fillRect/>
          </a:stretch>
        </p:blipFill>
        <p:spPr>
          <a:xfrm>
            <a:off x="895923" y="618146"/>
            <a:ext cx="6628405" cy="4971094"/>
          </a:xfrm>
          <a:prstGeom prst="rect">
            <a:avLst/>
          </a:prstGeom>
          <a:noFill/>
          <a:ln cap="flat">
            <a:noFill/>
          </a:ln>
        </p:spPr>
      </p:pic>
    </p:spTree>
    <p:extLst>
      <p:ext uri="{BB962C8B-B14F-4D97-AF65-F5344CB8AC3E}">
        <p14:creationId xmlns:p14="http://schemas.microsoft.com/office/powerpoint/2010/main" val="2643054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80A4A3-1750-6A67-D364-CE07CCDD4267}"/>
              </a:ext>
            </a:extLst>
          </p:cNvPr>
          <p:cNvSpPr>
            <a:spLocks noGrp="1"/>
          </p:cNvSpPr>
          <p:nvPr>
            <p:ph type="title"/>
          </p:nvPr>
        </p:nvSpPr>
        <p:spPr>
          <a:xfrm>
            <a:off x="457200" y="4293096"/>
            <a:ext cx="8363272" cy="2564904"/>
          </a:xfrm>
        </p:spPr>
        <p:txBody>
          <a:bodyPr/>
          <a:lstStyle/>
          <a:p>
            <a:r>
              <a:rPr lang="it-IT" sz="1600" dirty="0"/>
              <a:t>Alpini dell’ARMIR nella tragica ritirata.</a:t>
            </a:r>
          </a:p>
        </p:txBody>
      </p:sp>
      <p:pic>
        <p:nvPicPr>
          <p:cNvPr id="3" name="Immagine 2">
            <a:extLst>
              <a:ext uri="{FF2B5EF4-FFF2-40B4-BE49-F238E27FC236}">
                <a16:creationId xmlns:a16="http://schemas.microsoft.com/office/drawing/2014/main" id="{5E88EFD8-1502-EF95-7630-CAAA17F69E99}"/>
              </a:ext>
            </a:extLst>
          </p:cNvPr>
          <p:cNvPicPr>
            <a:picLocks noChangeAspect="1"/>
          </p:cNvPicPr>
          <p:nvPr/>
        </p:nvPicPr>
        <p:blipFill>
          <a:blip r:embed="rId2">
            <a:lum/>
            <a:alphaModFix/>
          </a:blip>
          <a:srcRect/>
          <a:stretch>
            <a:fillRect/>
          </a:stretch>
        </p:blipFill>
        <p:spPr>
          <a:xfrm>
            <a:off x="1331640" y="1052736"/>
            <a:ext cx="6863360" cy="4126598"/>
          </a:xfrm>
          <a:prstGeom prst="rect">
            <a:avLst/>
          </a:prstGeom>
          <a:noFill/>
          <a:ln cap="flat">
            <a:noFill/>
          </a:ln>
        </p:spPr>
      </p:pic>
    </p:spTree>
    <p:extLst>
      <p:ext uri="{BB962C8B-B14F-4D97-AF65-F5344CB8AC3E}">
        <p14:creationId xmlns:p14="http://schemas.microsoft.com/office/powerpoint/2010/main" val="769416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CE1AEE4-10F4-F24E-8F50-B8E58261D7D0}"/>
              </a:ext>
            </a:extLst>
          </p:cNvPr>
          <p:cNvSpPr>
            <a:spLocks noGrp="1"/>
          </p:cNvSpPr>
          <p:nvPr>
            <p:ph type="title"/>
          </p:nvPr>
        </p:nvSpPr>
        <p:spPr>
          <a:xfrm>
            <a:off x="755576" y="4797151"/>
            <a:ext cx="7837562" cy="2060849"/>
          </a:xfrm>
        </p:spPr>
        <p:txBody>
          <a:bodyPr/>
          <a:lstStyle/>
          <a:p>
            <a:r>
              <a:rPr lang="it-IT" sz="1600" dirty="0">
                <a:solidFill>
                  <a:srgbClr val="002060"/>
                </a:solidFill>
              </a:rPr>
              <a:t>Gli alpini a cavallo sui muli e a piedi nella ritirata dal 16 al 26 gennaio 1943.</a:t>
            </a:r>
          </a:p>
        </p:txBody>
      </p:sp>
      <p:pic>
        <p:nvPicPr>
          <p:cNvPr id="4" name="Immagine 3">
            <a:extLst>
              <a:ext uri="{FF2B5EF4-FFF2-40B4-BE49-F238E27FC236}">
                <a16:creationId xmlns:a16="http://schemas.microsoft.com/office/drawing/2014/main" id="{7B3FBD2C-9EEE-692E-6820-00DE41C3556C}"/>
              </a:ext>
            </a:extLst>
          </p:cNvPr>
          <p:cNvPicPr>
            <a:picLocks noChangeAspect="1"/>
          </p:cNvPicPr>
          <p:nvPr/>
        </p:nvPicPr>
        <p:blipFill>
          <a:blip r:embed="rId2">
            <a:lum/>
            <a:alphaModFix/>
          </a:blip>
          <a:srcRect/>
          <a:stretch>
            <a:fillRect/>
          </a:stretch>
        </p:blipFill>
        <p:spPr>
          <a:xfrm>
            <a:off x="1259633" y="634512"/>
            <a:ext cx="6768752" cy="4844687"/>
          </a:xfrm>
          <a:prstGeom prst="rect">
            <a:avLst/>
          </a:prstGeom>
          <a:noFill/>
          <a:ln cap="flat">
            <a:noFill/>
          </a:ln>
        </p:spPr>
      </p:pic>
    </p:spTree>
    <p:extLst>
      <p:ext uri="{BB962C8B-B14F-4D97-AF65-F5344CB8AC3E}">
        <p14:creationId xmlns:p14="http://schemas.microsoft.com/office/powerpoint/2010/main" val="3318063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97DF75-206E-0A62-0357-860FBF436BD8}"/>
              </a:ext>
            </a:extLst>
          </p:cNvPr>
          <p:cNvPicPr>
            <a:picLocks noChangeAspect="1"/>
          </p:cNvPicPr>
          <p:nvPr/>
        </p:nvPicPr>
        <p:blipFill>
          <a:blip r:embed="rId2">
            <a:lum/>
            <a:alphaModFix/>
          </a:blip>
          <a:srcRect/>
          <a:stretch>
            <a:fillRect/>
          </a:stretch>
        </p:blipFill>
        <p:spPr bwMode="auto">
          <a:xfrm>
            <a:off x="1835696" y="1988839"/>
            <a:ext cx="4916405" cy="3960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49478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0643A22-63A5-6097-01B5-8696B6753669}"/>
              </a:ext>
            </a:extLst>
          </p:cNvPr>
          <p:cNvSpPr>
            <a:spLocks noGrp="1"/>
          </p:cNvSpPr>
          <p:nvPr>
            <p:ph type="title"/>
          </p:nvPr>
        </p:nvSpPr>
        <p:spPr>
          <a:xfrm>
            <a:off x="457200" y="5157192"/>
            <a:ext cx="8135938" cy="1700808"/>
          </a:xfrm>
        </p:spPr>
        <p:txBody>
          <a:bodyPr/>
          <a:lstStyle/>
          <a:p>
            <a:r>
              <a:rPr lang="it-IT" sz="1600" dirty="0"/>
              <a:t>…una breve sosta nella ritirata sulla neve.</a:t>
            </a:r>
          </a:p>
        </p:txBody>
      </p:sp>
      <p:pic>
        <p:nvPicPr>
          <p:cNvPr id="4" name="Immagine 3">
            <a:extLst>
              <a:ext uri="{FF2B5EF4-FFF2-40B4-BE49-F238E27FC236}">
                <a16:creationId xmlns:a16="http://schemas.microsoft.com/office/drawing/2014/main" id="{32160842-97A5-A61D-6103-84AA271C0A68}"/>
              </a:ext>
            </a:extLst>
          </p:cNvPr>
          <p:cNvPicPr>
            <a:picLocks noChangeAspect="1"/>
          </p:cNvPicPr>
          <p:nvPr/>
        </p:nvPicPr>
        <p:blipFill>
          <a:blip r:embed="rId2">
            <a:lum/>
            <a:alphaModFix/>
          </a:blip>
          <a:srcRect/>
          <a:stretch>
            <a:fillRect/>
          </a:stretch>
        </p:blipFill>
        <p:spPr bwMode="auto">
          <a:xfrm>
            <a:off x="683568" y="476672"/>
            <a:ext cx="7560840" cy="5114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817179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2BD933-7E50-25BB-447C-35E48D688073}"/>
              </a:ext>
            </a:extLst>
          </p:cNvPr>
          <p:cNvSpPr>
            <a:spLocks noGrp="1"/>
          </p:cNvSpPr>
          <p:nvPr>
            <p:ph type="title"/>
          </p:nvPr>
        </p:nvSpPr>
        <p:spPr>
          <a:xfrm>
            <a:off x="524383" y="5157192"/>
            <a:ext cx="8095234" cy="1728192"/>
          </a:xfrm>
        </p:spPr>
        <p:txBody>
          <a:bodyPr/>
          <a:lstStyle/>
          <a:p>
            <a:r>
              <a:rPr lang="it-IT" sz="1600" dirty="0">
                <a:solidFill>
                  <a:srgbClr val="002060"/>
                </a:solidFill>
              </a:rPr>
              <a:t>Un carro armato con cannone d'assalto </a:t>
            </a:r>
            <a:r>
              <a:rPr lang="it-IT" sz="1600" dirty="0" err="1">
                <a:solidFill>
                  <a:srgbClr val="002060"/>
                </a:solidFill>
              </a:rPr>
              <a:t>Sturmgeschütz</a:t>
            </a:r>
            <a:r>
              <a:rPr lang="it-IT" sz="1600" dirty="0">
                <a:solidFill>
                  <a:srgbClr val="002060"/>
                </a:solidFill>
              </a:rPr>
              <a:t> III, con a bordo soldati tedeschi, affianca la massa degli italiani in rotta nella neve.</a:t>
            </a:r>
          </a:p>
        </p:txBody>
      </p:sp>
      <p:pic>
        <p:nvPicPr>
          <p:cNvPr id="3" name="Immagine 2">
            <a:extLst>
              <a:ext uri="{FF2B5EF4-FFF2-40B4-BE49-F238E27FC236}">
                <a16:creationId xmlns:a16="http://schemas.microsoft.com/office/drawing/2014/main" id="{95ECBD2B-815E-AD89-58EC-EF39218BE239}"/>
              </a:ext>
            </a:extLst>
          </p:cNvPr>
          <p:cNvPicPr>
            <a:picLocks noChangeAspect="1"/>
          </p:cNvPicPr>
          <p:nvPr/>
        </p:nvPicPr>
        <p:blipFill>
          <a:blip r:embed="rId2">
            <a:lum/>
            <a:alphaModFix/>
          </a:blip>
          <a:srcRect/>
          <a:stretch>
            <a:fillRect/>
          </a:stretch>
        </p:blipFill>
        <p:spPr>
          <a:xfrm>
            <a:off x="524383" y="476672"/>
            <a:ext cx="8095234" cy="4968552"/>
          </a:xfrm>
          <a:prstGeom prst="rect">
            <a:avLst/>
          </a:prstGeom>
          <a:noFill/>
          <a:ln cap="flat">
            <a:noFill/>
          </a:ln>
        </p:spPr>
      </p:pic>
    </p:spTree>
    <p:extLst>
      <p:ext uri="{BB962C8B-B14F-4D97-AF65-F5344CB8AC3E}">
        <p14:creationId xmlns:p14="http://schemas.microsoft.com/office/powerpoint/2010/main" val="163423309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695A0CD-3D41-AF58-C5FE-BDB8DE237825}"/>
              </a:ext>
            </a:extLst>
          </p:cNvPr>
          <p:cNvSpPr>
            <a:spLocks noGrp="1"/>
          </p:cNvSpPr>
          <p:nvPr>
            <p:ph type="title"/>
          </p:nvPr>
        </p:nvSpPr>
        <p:spPr>
          <a:xfrm>
            <a:off x="457200" y="4982443"/>
            <a:ext cx="8135938" cy="1182861"/>
          </a:xfrm>
        </p:spPr>
        <p:txBody>
          <a:bodyPr/>
          <a:lstStyle/>
          <a:p>
            <a:r>
              <a:rPr lang="it-IT" sz="1600" dirty="0">
                <a:solidFill>
                  <a:srgbClr val="002060"/>
                </a:solidFill>
              </a:rPr>
              <a:t>Soldati caduti abbandonati nella neve con una croce.</a:t>
            </a:r>
          </a:p>
        </p:txBody>
      </p:sp>
      <p:pic>
        <p:nvPicPr>
          <p:cNvPr id="3" name="Segnaposto immagine 2">
            <a:extLst>
              <a:ext uri="{FF2B5EF4-FFF2-40B4-BE49-F238E27FC236}">
                <a16:creationId xmlns:a16="http://schemas.microsoft.com/office/drawing/2014/main" id="{C9ECEBF4-B14D-0457-30A7-FBD87987D7EB}"/>
              </a:ext>
            </a:extLst>
          </p:cNvPr>
          <p:cNvPicPr>
            <a:picLocks noGrp="1" noChangeAspect="1"/>
          </p:cNvPicPr>
          <p:nvPr>
            <p:ph type="pic" idx="4294967295"/>
          </p:nvPr>
        </p:nvPicPr>
        <p:blipFill>
          <a:blip r:embed="rId3">
            <a:lum/>
            <a:alphaModFix/>
          </a:blip>
          <a:srcRect/>
          <a:stretch>
            <a:fillRect/>
          </a:stretch>
        </p:blipFill>
        <p:spPr>
          <a:xfrm>
            <a:off x="1249220" y="1484784"/>
            <a:ext cx="5977905" cy="3497659"/>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F0E512-2D69-36A8-0289-54BC435C5DE7}"/>
              </a:ext>
            </a:extLst>
          </p:cNvPr>
          <p:cNvSpPr>
            <a:spLocks noGrp="1"/>
          </p:cNvSpPr>
          <p:nvPr>
            <p:ph type="title"/>
          </p:nvPr>
        </p:nvSpPr>
        <p:spPr>
          <a:xfrm>
            <a:off x="457200" y="5085184"/>
            <a:ext cx="8135938" cy="1772816"/>
          </a:xfrm>
        </p:spPr>
        <p:txBody>
          <a:bodyPr/>
          <a:lstStyle/>
          <a:p>
            <a:r>
              <a:rPr lang="it-IT" sz="1800" dirty="0">
                <a:solidFill>
                  <a:srgbClr val="0070C0"/>
                </a:solidFill>
                <a:effectLst/>
                <a:latin typeface="Geneva" panose="020B0503030404040204" pitchFamily="34" charset="0"/>
                <a:ea typeface="Helvetica" pitchFamily="2" charset="0"/>
                <a:cs typeface="Helvetica" pitchFamily="2" charset="0"/>
              </a:rPr>
              <a:t>25-27 gennaio 1943. Carta della sanguinosa battaglia di </a:t>
            </a:r>
            <a:r>
              <a:rPr lang="it-IT" sz="1800" dirty="0" err="1">
                <a:solidFill>
                  <a:srgbClr val="0070C0"/>
                </a:solidFill>
                <a:effectLst/>
                <a:latin typeface="Geneva" panose="020B0503030404040204" pitchFamily="34" charset="0"/>
                <a:ea typeface="Helvetica" pitchFamily="2" charset="0"/>
                <a:cs typeface="Helvetica" pitchFamily="2" charset="0"/>
              </a:rPr>
              <a:t>Nikolajewka</a:t>
            </a:r>
            <a:r>
              <a:rPr lang="it-IT" sz="800" dirty="0">
                <a:solidFill>
                  <a:srgbClr val="0070C0"/>
                </a:solidFill>
                <a:effectLst/>
              </a:rPr>
              <a:t> .</a:t>
            </a:r>
            <a:endParaRPr lang="it-IT" sz="1600" dirty="0">
              <a:solidFill>
                <a:srgbClr val="0070C0"/>
              </a:solidFill>
            </a:endParaRPr>
          </a:p>
        </p:txBody>
      </p:sp>
      <p:pic>
        <p:nvPicPr>
          <p:cNvPr id="3" name="Immagine 2">
            <a:extLst>
              <a:ext uri="{FF2B5EF4-FFF2-40B4-BE49-F238E27FC236}">
                <a16:creationId xmlns:a16="http://schemas.microsoft.com/office/drawing/2014/main" id="{04C08749-8CAB-A9B4-A968-BDA2655AB98B}"/>
              </a:ext>
            </a:extLst>
          </p:cNvPr>
          <p:cNvPicPr>
            <a:picLocks noChangeAspect="1"/>
          </p:cNvPicPr>
          <p:nvPr/>
        </p:nvPicPr>
        <p:blipFill>
          <a:blip r:embed="rId2">
            <a:lum/>
            <a:alphaModFix/>
          </a:blip>
          <a:srcRect/>
          <a:stretch>
            <a:fillRect/>
          </a:stretch>
        </p:blipFill>
        <p:spPr>
          <a:xfrm>
            <a:off x="457200" y="692696"/>
            <a:ext cx="8237397" cy="4581663"/>
          </a:xfrm>
          <a:prstGeom prst="rect">
            <a:avLst/>
          </a:prstGeom>
          <a:noFill/>
          <a:ln cap="flat">
            <a:noFill/>
          </a:ln>
        </p:spPr>
      </p:pic>
    </p:spTree>
    <p:extLst>
      <p:ext uri="{BB962C8B-B14F-4D97-AF65-F5344CB8AC3E}">
        <p14:creationId xmlns:p14="http://schemas.microsoft.com/office/powerpoint/2010/main" val="5030433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6 gennaio 1943, giornata delle memoria e del sacrificio alpino.mp4">
            <a:hlinkClick r:id="" action="ppaction://media"/>
            <a:extLst>
              <a:ext uri="{FF2B5EF4-FFF2-40B4-BE49-F238E27FC236}">
                <a16:creationId xmlns:a16="http://schemas.microsoft.com/office/drawing/2014/main" id="{84CEC21B-CBE0-AC55-67D4-F1224FAB3E0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323269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DCE99C-6B22-6918-539F-A36212822E0A}"/>
              </a:ext>
            </a:extLst>
          </p:cNvPr>
          <p:cNvSpPr>
            <a:spLocks noGrp="1"/>
          </p:cNvSpPr>
          <p:nvPr>
            <p:ph type="title"/>
          </p:nvPr>
        </p:nvSpPr>
        <p:spPr>
          <a:xfrm>
            <a:off x="457200" y="5013176"/>
            <a:ext cx="8135938" cy="1844824"/>
          </a:xfrm>
        </p:spPr>
        <p:txBody>
          <a:bodyPr/>
          <a:lstStyle/>
          <a:p>
            <a:r>
              <a:rPr lang="it-IT" sz="1600" dirty="0">
                <a:solidFill>
                  <a:srgbClr val="002060"/>
                </a:solidFill>
              </a:rPr>
              <a:t>Gli alpini italiani dopo la battaglia di </a:t>
            </a:r>
            <a:r>
              <a:rPr lang="it-IT" sz="1600" dirty="0" err="1">
                <a:solidFill>
                  <a:srgbClr val="002060"/>
                </a:solidFill>
                <a:effectLst/>
                <a:latin typeface="Geneva" panose="020B0503030404040204" pitchFamily="34" charset="0"/>
                <a:ea typeface="Helvetica" pitchFamily="2" charset="0"/>
                <a:cs typeface="Helvetica" pitchFamily="2" charset="0"/>
              </a:rPr>
              <a:t>Nikolajewka</a:t>
            </a:r>
            <a:r>
              <a:rPr lang="it-IT" sz="1600" dirty="0">
                <a:solidFill>
                  <a:srgbClr val="002060"/>
                </a:solidFill>
                <a:effectLst/>
                <a:latin typeface="Geneva" panose="020B0503030404040204" pitchFamily="34" charset="0"/>
                <a:ea typeface="Helvetica" pitchFamily="2" charset="0"/>
                <a:cs typeface="Helvetica" pitchFamily="2" charset="0"/>
              </a:rPr>
              <a:t>.</a:t>
            </a:r>
            <a:r>
              <a:rPr lang="it-IT" sz="700" dirty="0">
                <a:solidFill>
                  <a:srgbClr val="002060"/>
                </a:solidFill>
                <a:latin typeface="Geneva" panose="020B0503030404040204" pitchFamily="34" charset="0"/>
                <a:ea typeface="Helvetica" pitchFamily="2" charset="0"/>
                <a:cs typeface="Helvetica" pitchFamily="2" charset="0"/>
              </a:rPr>
              <a:t>.</a:t>
            </a:r>
            <a:r>
              <a:rPr lang="it-IT" sz="1600" dirty="0"/>
              <a:t> </a:t>
            </a:r>
          </a:p>
        </p:txBody>
      </p:sp>
      <p:pic>
        <p:nvPicPr>
          <p:cNvPr id="3" name="Immagine 2">
            <a:extLst>
              <a:ext uri="{FF2B5EF4-FFF2-40B4-BE49-F238E27FC236}">
                <a16:creationId xmlns:a16="http://schemas.microsoft.com/office/drawing/2014/main" id="{70AB55A4-5954-E16B-3A32-419081BAE799}"/>
              </a:ext>
            </a:extLst>
          </p:cNvPr>
          <p:cNvPicPr>
            <a:picLocks noChangeAspect="1"/>
          </p:cNvPicPr>
          <p:nvPr/>
        </p:nvPicPr>
        <p:blipFill>
          <a:blip r:embed="rId2">
            <a:lum/>
            <a:alphaModFix/>
          </a:blip>
          <a:srcRect/>
          <a:stretch>
            <a:fillRect/>
          </a:stretch>
        </p:blipFill>
        <p:spPr bwMode="auto">
          <a:xfrm>
            <a:off x="266643" y="548680"/>
            <a:ext cx="8610713" cy="4866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939300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ED6705-66A5-1D4C-BF2D-66ECC074D850}"/>
              </a:ext>
            </a:extLst>
          </p:cNvPr>
          <p:cNvSpPr>
            <a:spLocks noGrp="1"/>
          </p:cNvSpPr>
          <p:nvPr>
            <p:ph type="title"/>
          </p:nvPr>
        </p:nvSpPr>
        <p:spPr>
          <a:xfrm>
            <a:off x="457200" y="4725144"/>
            <a:ext cx="8135938" cy="1944216"/>
          </a:xfrm>
        </p:spPr>
        <p:txBody>
          <a:bodyPr/>
          <a:lstStyle/>
          <a:p>
            <a:r>
              <a:rPr lang="it-IT" sz="1600" dirty="0"/>
              <a:t>Il villaggio di </a:t>
            </a:r>
            <a:r>
              <a:rPr lang="it-IT" sz="1600" dirty="0" err="1"/>
              <a:t>Šeljakino</a:t>
            </a:r>
            <a:r>
              <a:rPr lang="it-IT" sz="1600" dirty="0"/>
              <a:t> in fiamme dopo l'attacco degli alpini della "Tridentina».</a:t>
            </a:r>
            <a:endParaRPr lang="it-IT" sz="1600" dirty="0">
              <a:solidFill>
                <a:srgbClr val="0070C0"/>
              </a:solidFill>
            </a:endParaRPr>
          </a:p>
        </p:txBody>
      </p:sp>
      <p:pic>
        <p:nvPicPr>
          <p:cNvPr id="3" name="Immagine 2">
            <a:extLst>
              <a:ext uri="{FF2B5EF4-FFF2-40B4-BE49-F238E27FC236}">
                <a16:creationId xmlns:a16="http://schemas.microsoft.com/office/drawing/2014/main" id="{11A5F845-DCE3-D6CA-50F7-39EA6528DF18}"/>
              </a:ext>
            </a:extLst>
          </p:cNvPr>
          <p:cNvPicPr>
            <a:picLocks noChangeAspect="1"/>
          </p:cNvPicPr>
          <p:nvPr/>
        </p:nvPicPr>
        <p:blipFill>
          <a:blip r:embed="rId2">
            <a:lum/>
            <a:alphaModFix/>
          </a:blip>
          <a:srcRect/>
          <a:stretch>
            <a:fillRect/>
          </a:stretch>
        </p:blipFill>
        <p:spPr>
          <a:xfrm>
            <a:off x="1258347" y="476672"/>
            <a:ext cx="6533644" cy="4762076"/>
          </a:xfrm>
          <a:prstGeom prst="rect">
            <a:avLst/>
          </a:prstGeom>
          <a:noFill/>
          <a:ln cap="flat">
            <a:noFill/>
          </a:ln>
        </p:spPr>
      </p:pic>
    </p:spTree>
    <p:extLst>
      <p:ext uri="{BB962C8B-B14F-4D97-AF65-F5344CB8AC3E}">
        <p14:creationId xmlns:p14="http://schemas.microsoft.com/office/powerpoint/2010/main" val="37762120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D86BF7-E606-9357-8FCA-47F53620E71E}"/>
              </a:ext>
            </a:extLst>
          </p:cNvPr>
          <p:cNvSpPr>
            <a:spLocks noGrp="1"/>
          </p:cNvSpPr>
          <p:nvPr>
            <p:ph type="title"/>
          </p:nvPr>
        </p:nvSpPr>
        <p:spPr>
          <a:xfrm>
            <a:off x="457200" y="4365104"/>
            <a:ext cx="3826768" cy="2376264"/>
          </a:xfrm>
        </p:spPr>
        <p:txBody>
          <a:bodyPr/>
          <a:lstStyle/>
          <a:p>
            <a:pPr algn="r"/>
            <a:r>
              <a:rPr lang="it-IT" sz="1600" dirty="0">
                <a:solidFill>
                  <a:srgbClr val="002060"/>
                </a:solidFill>
              </a:rPr>
              <a:t>Il Duce Benito Mussolini </a:t>
            </a:r>
            <a:br>
              <a:rPr lang="it-IT" sz="1600" dirty="0">
                <a:solidFill>
                  <a:srgbClr val="002060"/>
                </a:solidFill>
              </a:rPr>
            </a:br>
            <a:r>
              <a:rPr lang="it-IT" sz="1600" dirty="0">
                <a:solidFill>
                  <a:srgbClr val="002060"/>
                </a:solidFill>
              </a:rPr>
              <a:t>in visita nel ‘42 sul Fronte Orientale </a:t>
            </a:r>
            <a:br>
              <a:rPr lang="it-IT" sz="1600" dirty="0">
                <a:solidFill>
                  <a:srgbClr val="002060"/>
                </a:solidFill>
              </a:rPr>
            </a:br>
            <a:r>
              <a:rPr lang="it-IT" sz="1600" dirty="0">
                <a:solidFill>
                  <a:srgbClr val="002060"/>
                </a:solidFill>
              </a:rPr>
              <a:t>con il Comandante dell'ARMIR, </a:t>
            </a:r>
            <a:br>
              <a:rPr lang="it-IT" sz="1600" dirty="0">
                <a:solidFill>
                  <a:srgbClr val="002060"/>
                </a:solidFill>
              </a:rPr>
            </a:br>
            <a:r>
              <a:rPr lang="it-IT" sz="1600" dirty="0">
                <a:solidFill>
                  <a:srgbClr val="002060"/>
                </a:solidFill>
              </a:rPr>
              <a:t>gen. Giovanni Messe: </a:t>
            </a:r>
            <a:br>
              <a:rPr lang="it-IT" sz="1600" dirty="0">
                <a:solidFill>
                  <a:srgbClr val="002060"/>
                </a:solidFill>
              </a:rPr>
            </a:br>
            <a:br>
              <a:rPr lang="it-IT" sz="1600" dirty="0"/>
            </a:br>
            <a:r>
              <a:rPr lang="it-IT" sz="1600" dirty="0">
                <a:solidFill>
                  <a:srgbClr val="860000"/>
                </a:solidFill>
              </a:rPr>
              <a:t>"Caro Messe, al tavolo della pace peseranno molto i suoi 200.000 uomini".</a:t>
            </a:r>
            <a:br>
              <a:rPr lang="it-IT" sz="1600" dirty="0"/>
            </a:br>
            <a:br>
              <a:rPr lang="it-IT" sz="1600" dirty="0"/>
            </a:br>
            <a:endParaRPr lang="it-IT" sz="1600" dirty="0"/>
          </a:p>
        </p:txBody>
      </p:sp>
      <p:pic>
        <p:nvPicPr>
          <p:cNvPr id="4" name="Immagine 3">
            <a:extLst>
              <a:ext uri="{FF2B5EF4-FFF2-40B4-BE49-F238E27FC236}">
                <a16:creationId xmlns:a16="http://schemas.microsoft.com/office/drawing/2014/main" id="{CDF6F4D1-C4C9-5E4E-6AC6-A49C5495A5A0}"/>
              </a:ext>
            </a:extLst>
          </p:cNvPr>
          <p:cNvPicPr>
            <a:picLocks noChangeAspect="1"/>
          </p:cNvPicPr>
          <p:nvPr/>
        </p:nvPicPr>
        <p:blipFill>
          <a:blip r:embed="rId2">
            <a:lum/>
            <a:alphaModFix/>
          </a:blip>
          <a:srcRect/>
          <a:stretch>
            <a:fillRect/>
          </a:stretch>
        </p:blipFill>
        <p:spPr bwMode="auto">
          <a:xfrm>
            <a:off x="4572000" y="980729"/>
            <a:ext cx="4572000" cy="5877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4334598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B1190C-9BF3-7300-89C0-092814E7912B}"/>
              </a:ext>
            </a:extLst>
          </p:cNvPr>
          <p:cNvSpPr>
            <a:spLocks noGrp="1"/>
          </p:cNvSpPr>
          <p:nvPr>
            <p:ph type="title"/>
          </p:nvPr>
        </p:nvSpPr>
        <p:spPr/>
        <p:txBody>
          <a:bodyPr/>
          <a:lstStyle/>
          <a:p>
            <a:r>
              <a:rPr lang="it-IT" sz="2000" dirty="0">
                <a:solidFill>
                  <a:srgbClr val="280099"/>
                </a:solidFill>
              </a:rPr>
              <a:t>Le perdite della Divisione Alpina</a:t>
            </a:r>
            <a:r>
              <a:rPr lang="it-IT" sz="2000" dirty="0"/>
              <a:t> </a:t>
            </a:r>
            <a:r>
              <a:rPr lang="it-IT" sz="2000" b="1" dirty="0">
                <a:solidFill>
                  <a:srgbClr val="579D1C"/>
                </a:solidFill>
              </a:rPr>
              <a:t>CUNEENSE</a:t>
            </a:r>
            <a:endParaRPr lang="it-IT" sz="2000" b="1" dirty="0"/>
          </a:p>
        </p:txBody>
      </p:sp>
      <p:sp>
        <p:nvSpPr>
          <p:cNvPr id="3" name="Segnaposto contenuto 2">
            <a:extLst>
              <a:ext uri="{FF2B5EF4-FFF2-40B4-BE49-F238E27FC236}">
                <a16:creationId xmlns:a16="http://schemas.microsoft.com/office/drawing/2014/main" id="{F282C2DA-F07B-4DAB-9E0E-6E9C58C86C35}"/>
              </a:ext>
            </a:extLst>
          </p:cNvPr>
          <p:cNvSpPr>
            <a:spLocks noGrp="1"/>
          </p:cNvSpPr>
          <p:nvPr>
            <p:ph idx="1"/>
          </p:nvPr>
        </p:nvSpPr>
        <p:spPr/>
        <p:txBody>
          <a:bodyPr/>
          <a:lstStyle/>
          <a:p>
            <a:pPr lvl="0"/>
            <a:r>
              <a:rPr lang="it-IT" sz="1800" dirty="0">
                <a:solidFill>
                  <a:srgbClr val="280099"/>
                </a:solidFill>
              </a:rPr>
              <a:t>I NUMERI al 30 settembre 1942</a:t>
            </a:r>
          </a:p>
          <a:p>
            <a:pPr lvl="0"/>
            <a:r>
              <a:rPr lang="it-IT" sz="1800" dirty="0">
                <a:solidFill>
                  <a:srgbClr val="280099"/>
                </a:solidFill>
              </a:rPr>
              <a:t>15.846		uomini di truppa</a:t>
            </a:r>
          </a:p>
          <a:p>
            <a:pPr lvl="0"/>
            <a:r>
              <a:rPr lang="it-IT" sz="1800" dirty="0">
                <a:solidFill>
                  <a:srgbClr val="280099"/>
                </a:solidFill>
              </a:rPr>
              <a:t>     542		ufficiali</a:t>
            </a:r>
          </a:p>
          <a:p>
            <a:pPr lvl="0"/>
            <a:r>
              <a:rPr lang="it-IT" sz="1800" dirty="0">
                <a:solidFill>
                  <a:srgbClr val="280099"/>
                </a:solidFill>
              </a:rPr>
              <a:t>     681		sottufficiali</a:t>
            </a:r>
          </a:p>
          <a:p>
            <a:pPr lvl="0"/>
            <a:r>
              <a:rPr lang="it-IT" sz="1800" dirty="0">
                <a:solidFill>
                  <a:srgbClr val="280099"/>
                </a:solidFill>
              </a:rPr>
              <a:t>Totale 		17.069</a:t>
            </a:r>
          </a:p>
          <a:p>
            <a:pPr lvl="0"/>
            <a:endParaRPr lang="it-IT" sz="1800" dirty="0"/>
          </a:p>
          <a:p>
            <a:pPr lvl="0"/>
            <a:r>
              <a:rPr lang="it-IT" sz="1800" dirty="0">
                <a:solidFill>
                  <a:srgbClr val="579D1C"/>
                </a:solidFill>
              </a:rPr>
              <a:t>I NUMERI dopo la battaglia di </a:t>
            </a:r>
            <a:r>
              <a:rPr lang="it-IT" sz="1800" dirty="0" err="1">
                <a:solidFill>
                  <a:srgbClr val="579D1C"/>
                </a:solidFill>
              </a:rPr>
              <a:t>Nikolajewka</a:t>
            </a:r>
            <a:r>
              <a:rPr lang="it-IT" sz="1800" dirty="0">
                <a:solidFill>
                  <a:srgbClr val="579D1C"/>
                </a:solidFill>
              </a:rPr>
              <a:t> del 26-27 gennaio 1943</a:t>
            </a:r>
          </a:p>
          <a:p>
            <a:pPr lvl="0"/>
            <a:r>
              <a:rPr lang="it-IT" sz="1800" dirty="0">
                <a:solidFill>
                  <a:srgbClr val="579D1C"/>
                </a:solidFill>
              </a:rPr>
              <a:t>13.470		vittime (tra caduti e dispersi)</a:t>
            </a:r>
          </a:p>
          <a:p>
            <a:pPr lvl="0"/>
            <a:r>
              <a:rPr lang="it-IT" sz="1800" dirty="0">
                <a:solidFill>
                  <a:srgbClr val="579D1C"/>
                </a:solidFill>
              </a:rPr>
              <a:t>  2.180		tra feriti e congelati</a:t>
            </a:r>
          </a:p>
          <a:p>
            <a:pPr lvl="0"/>
            <a:r>
              <a:rPr lang="it-IT" sz="1800" dirty="0">
                <a:solidFill>
                  <a:srgbClr val="579D1C"/>
                </a:solidFill>
              </a:rPr>
              <a:t>15.650		in totale</a:t>
            </a:r>
          </a:p>
          <a:p>
            <a:pPr lvl="0"/>
            <a:r>
              <a:rPr lang="it-IT" sz="1800" dirty="0">
                <a:solidFill>
                  <a:srgbClr val="579D1C"/>
                </a:solidFill>
              </a:rPr>
              <a:t>    </a:t>
            </a:r>
            <a:r>
              <a:rPr lang="it-IT" sz="1800" dirty="0">
                <a:solidFill>
                  <a:srgbClr val="002060"/>
                </a:solidFill>
              </a:rPr>
              <a:t>376		uomini salvi</a:t>
            </a:r>
          </a:p>
          <a:p>
            <a:endParaRPr lang="it-IT" sz="1800" dirty="0"/>
          </a:p>
        </p:txBody>
      </p:sp>
    </p:spTree>
    <p:extLst>
      <p:ext uri="{BB962C8B-B14F-4D97-AF65-F5344CB8AC3E}">
        <p14:creationId xmlns:p14="http://schemas.microsoft.com/office/powerpoint/2010/main" val="40111710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86F82FF-D3B9-4545-C1FE-7DA0F267EE7B}"/>
              </a:ext>
            </a:extLst>
          </p:cNvPr>
          <p:cNvSpPr>
            <a:spLocks noGrp="1"/>
          </p:cNvSpPr>
          <p:nvPr>
            <p:ph type="title"/>
          </p:nvPr>
        </p:nvSpPr>
        <p:spPr>
          <a:xfrm>
            <a:off x="457200" y="5040560"/>
            <a:ext cx="8135938" cy="1844824"/>
          </a:xfrm>
        </p:spPr>
        <p:txBody>
          <a:bodyPr/>
          <a:lstStyle/>
          <a:p>
            <a:r>
              <a:rPr lang="it-IT" sz="1600" dirty="0"/>
              <a:t>Colonna di prigionieri italiani dell’ARMIR.</a:t>
            </a:r>
          </a:p>
        </p:txBody>
      </p:sp>
      <p:pic>
        <p:nvPicPr>
          <p:cNvPr id="5" name="Immagine 4">
            <a:extLst>
              <a:ext uri="{FF2B5EF4-FFF2-40B4-BE49-F238E27FC236}">
                <a16:creationId xmlns:a16="http://schemas.microsoft.com/office/drawing/2014/main" id="{0F98D288-7283-EB52-5386-06B9CA2761F3}"/>
              </a:ext>
            </a:extLst>
          </p:cNvPr>
          <p:cNvPicPr>
            <a:picLocks noChangeAspect="1"/>
          </p:cNvPicPr>
          <p:nvPr/>
        </p:nvPicPr>
        <p:blipFill>
          <a:blip r:embed="rId2">
            <a:lum/>
            <a:alphaModFix/>
          </a:blip>
          <a:srcRect/>
          <a:stretch>
            <a:fillRect/>
          </a:stretch>
        </p:blipFill>
        <p:spPr bwMode="auto">
          <a:xfrm>
            <a:off x="473594" y="764704"/>
            <a:ext cx="7725584" cy="47221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729704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CFC35CD-91E2-36BF-C827-D9E20907A918}"/>
              </a:ext>
            </a:extLst>
          </p:cNvPr>
          <p:cNvPicPr>
            <a:picLocks noChangeAspect="1"/>
          </p:cNvPicPr>
          <p:nvPr/>
        </p:nvPicPr>
        <p:blipFill>
          <a:blip r:embed="rId2">
            <a:lum/>
            <a:alphaModFix/>
          </a:blip>
          <a:srcRect/>
          <a:stretch>
            <a:fillRect/>
          </a:stretch>
        </p:blipFill>
        <p:spPr>
          <a:xfrm>
            <a:off x="611560" y="836712"/>
            <a:ext cx="7387733" cy="5540647"/>
          </a:xfrm>
          <a:prstGeom prst="rect">
            <a:avLst/>
          </a:prstGeom>
          <a:noFill/>
          <a:ln cap="flat">
            <a:noFill/>
          </a:ln>
        </p:spPr>
      </p:pic>
    </p:spTree>
    <p:extLst>
      <p:ext uri="{BB962C8B-B14F-4D97-AF65-F5344CB8AC3E}">
        <p14:creationId xmlns:p14="http://schemas.microsoft.com/office/powerpoint/2010/main" val="1419029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5A10BA-1A60-6261-EB17-5E081141FACC}"/>
              </a:ext>
            </a:extLst>
          </p:cNvPr>
          <p:cNvSpPr>
            <a:spLocks noGrp="1"/>
          </p:cNvSpPr>
          <p:nvPr>
            <p:ph type="title"/>
          </p:nvPr>
        </p:nvSpPr>
        <p:spPr/>
        <p:txBody>
          <a:bodyPr/>
          <a:lstStyle/>
          <a:p>
            <a:r>
              <a:rPr lang="en-US" sz="2000" dirty="0" err="1">
                <a:solidFill>
                  <a:srgbClr val="7E0021"/>
                </a:solidFill>
                <a:latin typeface="Geneva" pitchFamily="34"/>
              </a:rPr>
              <a:t>Bilancio</a:t>
            </a:r>
            <a:r>
              <a:rPr lang="en-US" sz="2000" dirty="0">
                <a:solidFill>
                  <a:srgbClr val="7E0021"/>
                </a:solidFill>
                <a:latin typeface="Geneva" pitchFamily="34"/>
              </a:rPr>
              <a:t> </a:t>
            </a:r>
            <a:r>
              <a:rPr lang="en-US" sz="2000" dirty="0" err="1">
                <a:solidFill>
                  <a:srgbClr val="7E0021"/>
                </a:solidFill>
                <a:latin typeface="Geneva" pitchFamily="34"/>
              </a:rPr>
              <a:t>della</a:t>
            </a:r>
            <a:r>
              <a:rPr lang="en-US" sz="2000" dirty="0">
                <a:solidFill>
                  <a:srgbClr val="7E0021"/>
                </a:solidFill>
                <a:latin typeface="Geneva" pitchFamily="34"/>
              </a:rPr>
              <a:t> Campagna di Russia</a:t>
            </a:r>
            <a:br>
              <a:rPr lang="en-US" sz="2000" dirty="0">
                <a:solidFill>
                  <a:srgbClr val="7E0021"/>
                </a:solidFill>
                <a:latin typeface="Geneva" pitchFamily="34"/>
              </a:rPr>
            </a:br>
            <a:r>
              <a:rPr lang="en-US" sz="2000" dirty="0" err="1">
                <a:solidFill>
                  <a:srgbClr val="7E0021"/>
                </a:solidFill>
                <a:latin typeface="Geneva" pitchFamily="34"/>
              </a:rPr>
              <a:t>Dati</a:t>
            </a:r>
            <a:r>
              <a:rPr lang="en-US" sz="2000" dirty="0">
                <a:solidFill>
                  <a:srgbClr val="7E0021"/>
                </a:solidFill>
                <a:latin typeface="Geneva" pitchFamily="34"/>
              </a:rPr>
              <a:t> </a:t>
            </a:r>
            <a:r>
              <a:rPr lang="en-US" sz="2000" dirty="0" err="1">
                <a:solidFill>
                  <a:srgbClr val="7E0021"/>
                </a:solidFill>
                <a:latin typeface="Geneva" pitchFamily="34"/>
              </a:rPr>
              <a:t>dell'Unione</a:t>
            </a:r>
            <a:r>
              <a:rPr lang="en-US" sz="2000" dirty="0">
                <a:solidFill>
                  <a:srgbClr val="7E0021"/>
                </a:solidFill>
                <a:latin typeface="Geneva" pitchFamily="34"/>
              </a:rPr>
              <a:t> </a:t>
            </a:r>
            <a:r>
              <a:rPr lang="en-US" sz="2000" dirty="0" err="1">
                <a:solidFill>
                  <a:srgbClr val="7E0021"/>
                </a:solidFill>
                <a:latin typeface="Geneva" pitchFamily="34"/>
              </a:rPr>
              <a:t>nazionale</a:t>
            </a:r>
            <a:r>
              <a:rPr lang="en-US" sz="2000" dirty="0">
                <a:solidFill>
                  <a:srgbClr val="7E0021"/>
                </a:solidFill>
                <a:latin typeface="Geneva" pitchFamily="34"/>
              </a:rPr>
              <a:t> </a:t>
            </a:r>
            <a:r>
              <a:rPr lang="en-US" sz="2000" dirty="0" err="1">
                <a:solidFill>
                  <a:srgbClr val="7E0021"/>
                </a:solidFill>
                <a:latin typeface="Geneva" pitchFamily="34"/>
              </a:rPr>
              <a:t>italiana</a:t>
            </a:r>
            <a:r>
              <a:rPr lang="en-US" sz="2000" dirty="0">
                <a:solidFill>
                  <a:srgbClr val="7E0021"/>
                </a:solidFill>
                <a:latin typeface="Geneva" pitchFamily="34"/>
              </a:rPr>
              <a:t> </a:t>
            </a:r>
            <a:r>
              <a:rPr lang="en-US" sz="2000" dirty="0" err="1">
                <a:solidFill>
                  <a:srgbClr val="7E0021"/>
                </a:solidFill>
                <a:latin typeface="Geneva" pitchFamily="34"/>
              </a:rPr>
              <a:t>reduci</a:t>
            </a:r>
            <a:r>
              <a:rPr lang="en-US" sz="2000" dirty="0">
                <a:solidFill>
                  <a:srgbClr val="7E0021"/>
                </a:solidFill>
                <a:latin typeface="Geneva" pitchFamily="34"/>
              </a:rPr>
              <a:t> di Russia (UNIRR)</a:t>
            </a:r>
            <a:endParaRPr lang="it-IT" sz="2000" dirty="0"/>
          </a:p>
        </p:txBody>
      </p:sp>
      <p:sp>
        <p:nvSpPr>
          <p:cNvPr id="3" name="Segnaposto contenuto 2">
            <a:extLst>
              <a:ext uri="{FF2B5EF4-FFF2-40B4-BE49-F238E27FC236}">
                <a16:creationId xmlns:a16="http://schemas.microsoft.com/office/drawing/2014/main" id="{D399E39D-4348-DD2C-F6B2-23EE69B70118}"/>
              </a:ext>
            </a:extLst>
          </p:cNvPr>
          <p:cNvSpPr>
            <a:spLocks noGrp="1"/>
          </p:cNvSpPr>
          <p:nvPr>
            <p:ph idx="1"/>
          </p:nvPr>
        </p:nvSpPr>
        <p:spPr>
          <a:xfrm>
            <a:off x="457200" y="1772816"/>
            <a:ext cx="8135938" cy="4259684"/>
          </a:xfrm>
        </p:spPr>
        <p:txBody>
          <a:bodyPr/>
          <a:lstStyle/>
          <a:p>
            <a:pPr lvl="0"/>
            <a:r>
              <a:rPr lang="it-IT" sz="1600" dirty="0">
                <a:solidFill>
                  <a:srgbClr val="0000FF"/>
                </a:solidFill>
              </a:rPr>
              <a:t>229.000 		Totale inviati in Russia</a:t>
            </a:r>
          </a:p>
          <a:p>
            <a:pPr lvl="0"/>
            <a:endParaRPr lang="it-IT" sz="1600" dirty="0">
              <a:solidFill>
                <a:srgbClr val="0084D1"/>
              </a:solidFill>
            </a:endParaRPr>
          </a:p>
          <a:p>
            <a:pPr lvl="0"/>
            <a:r>
              <a:rPr lang="it-IT" sz="1600" dirty="0">
                <a:solidFill>
                  <a:srgbClr val="0084D1"/>
                </a:solidFill>
              </a:rPr>
              <a:t>  29,690		Rimpatriati per ferite e congelamento</a:t>
            </a:r>
          </a:p>
          <a:p>
            <a:pPr lvl="0"/>
            <a:r>
              <a:rPr lang="it-IT" sz="1600" dirty="0">
                <a:solidFill>
                  <a:srgbClr val="0084D1"/>
                </a:solidFill>
              </a:rPr>
              <a:t>114.000		I superstiti</a:t>
            </a:r>
          </a:p>
          <a:p>
            <a:pPr lvl="0"/>
            <a:r>
              <a:rPr lang="it-IT" sz="1600" dirty="0">
                <a:solidFill>
                  <a:srgbClr val="0084D1"/>
                </a:solidFill>
              </a:rPr>
              <a:t>  75.000		Prigionieri dell'Armata Rossa di cui:</a:t>
            </a:r>
          </a:p>
          <a:p>
            <a:pPr lvl="0"/>
            <a:r>
              <a:rPr lang="it-IT" sz="1600" dirty="0">
                <a:solidFill>
                  <a:srgbClr val="0084D1"/>
                </a:solidFill>
              </a:rPr>
              <a:t>  22.000		Morti lungo il viaggio verso i campi di prigionia</a:t>
            </a:r>
          </a:p>
          <a:p>
            <a:pPr lvl="0"/>
            <a:r>
              <a:rPr lang="it-IT" sz="1600" dirty="0">
                <a:solidFill>
                  <a:srgbClr val="0084D1"/>
                </a:solidFill>
              </a:rPr>
              <a:t>  38.000		Morti nei campi prigionia x malattie infettive</a:t>
            </a:r>
          </a:p>
          <a:p>
            <a:pPr lvl="0"/>
            <a:r>
              <a:rPr lang="it-IT" sz="1600" dirty="0">
                <a:solidFill>
                  <a:srgbClr val="0084D1"/>
                </a:solidFill>
              </a:rPr>
              <a:t>  10.032		I prigionieri restituiti dall'URSS nel 1946</a:t>
            </a:r>
          </a:p>
          <a:p>
            <a:pPr lvl="0"/>
            <a:r>
              <a:rPr lang="it-IT" sz="1600" dirty="0"/>
              <a:t>  </a:t>
            </a:r>
          </a:p>
          <a:p>
            <a:pPr lvl="0"/>
            <a:r>
              <a:rPr lang="it-IT" sz="1600" dirty="0"/>
              <a:t> </a:t>
            </a:r>
            <a:r>
              <a:rPr lang="it-IT" sz="1600" dirty="0">
                <a:solidFill>
                  <a:srgbClr val="0000FF"/>
                </a:solidFill>
              </a:rPr>
              <a:t> 95.000		Perdite complessive tra caduti e dispersi</a:t>
            </a:r>
          </a:p>
          <a:p>
            <a:endParaRPr lang="it-IT" sz="1600" dirty="0"/>
          </a:p>
        </p:txBody>
      </p:sp>
    </p:spTree>
    <p:extLst>
      <p:ext uri="{BB962C8B-B14F-4D97-AF65-F5344CB8AC3E}">
        <p14:creationId xmlns:p14="http://schemas.microsoft.com/office/powerpoint/2010/main" val="34165009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AD7DF3-C5B8-5C41-9ACC-98A28880E563}"/>
              </a:ext>
            </a:extLst>
          </p:cNvPr>
          <p:cNvSpPr>
            <a:spLocks noGrp="1"/>
          </p:cNvSpPr>
          <p:nvPr>
            <p:ph type="title"/>
          </p:nvPr>
        </p:nvSpPr>
        <p:spPr>
          <a:xfrm>
            <a:off x="457200" y="4653136"/>
            <a:ext cx="4402832" cy="2204864"/>
          </a:xfrm>
        </p:spPr>
        <p:txBody>
          <a:bodyPr/>
          <a:lstStyle/>
          <a:p>
            <a:pPr algn="r"/>
            <a:r>
              <a:rPr lang="it-IT" sz="1600" dirty="0">
                <a:solidFill>
                  <a:srgbClr val="860000"/>
                </a:solidFill>
              </a:rPr>
              <a:t>«La guerra è una sconfitta per tutti. </a:t>
            </a:r>
            <a:br>
              <a:rPr lang="it-IT" sz="1600" dirty="0">
                <a:solidFill>
                  <a:srgbClr val="860000"/>
                </a:solidFill>
              </a:rPr>
            </a:br>
            <a:r>
              <a:rPr lang="it-IT" sz="1600" dirty="0">
                <a:solidFill>
                  <a:srgbClr val="860000"/>
                </a:solidFill>
              </a:rPr>
              <a:t>Vincitori e vinti. </a:t>
            </a:r>
            <a:br>
              <a:rPr lang="it-IT" sz="1600" dirty="0">
                <a:solidFill>
                  <a:srgbClr val="860000"/>
                </a:solidFill>
              </a:rPr>
            </a:br>
            <a:r>
              <a:rPr lang="it-IT" sz="1600" dirty="0">
                <a:solidFill>
                  <a:srgbClr val="860000"/>
                </a:solidFill>
              </a:rPr>
              <a:t>Sempre!»</a:t>
            </a:r>
            <a:br>
              <a:rPr lang="it-IT" sz="1600" dirty="0">
                <a:solidFill>
                  <a:srgbClr val="860000"/>
                </a:solidFill>
              </a:rPr>
            </a:br>
            <a:br>
              <a:rPr lang="it-IT" sz="1600" dirty="0">
                <a:solidFill>
                  <a:srgbClr val="860000"/>
                </a:solidFill>
              </a:rPr>
            </a:br>
            <a:r>
              <a:rPr lang="it-IT" sz="1600" i="1" dirty="0">
                <a:solidFill>
                  <a:srgbClr val="0070C0"/>
                </a:solidFill>
              </a:rPr>
              <a:t>Papa Francesco</a:t>
            </a:r>
            <a:r>
              <a:rPr lang="it-IT" sz="1600" i="1" dirty="0">
                <a:solidFill>
                  <a:srgbClr val="860000"/>
                </a:solidFill>
              </a:rPr>
              <a:t>.</a:t>
            </a:r>
            <a:br>
              <a:rPr lang="it-IT" sz="1600" i="1" dirty="0">
                <a:solidFill>
                  <a:srgbClr val="CC6633"/>
                </a:solidFill>
              </a:rPr>
            </a:br>
            <a:endParaRPr lang="it-IT" sz="1600" i="1" dirty="0">
              <a:solidFill>
                <a:srgbClr val="002060"/>
              </a:solidFill>
            </a:endParaRPr>
          </a:p>
        </p:txBody>
      </p:sp>
      <p:pic>
        <p:nvPicPr>
          <p:cNvPr id="5" name="Immagine 4">
            <a:extLst>
              <a:ext uri="{FF2B5EF4-FFF2-40B4-BE49-F238E27FC236}">
                <a16:creationId xmlns:a16="http://schemas.microsoft.com/office/drawing/2014/main" id="{CA53D86A-213F-6380-AF9C-F291D15667B2}"/>
              </a:ext>
            </a:extLst>
          </p:cNvPr>
          <p:cNvPicPr>
            <a:picLocks noChangeAspect="1"/>
          </p:cNvPicPr>
          <p:nvPr/>
        </p:nvPicPr>
        <p:blipFill>
          <a:blip r:embed="rId2"/>
          <a:stretch>
            <a:fillRect/>
          </a:stretch>
        </p:blipFill>
        <p:spPr>
          <a:xfrm>
            <a:off x="5173216" y="1484784"/>
            <a:ext cx="3970784" cy="5373216"/>
          </a:xfrm>
          <a:prstGeom prst="rect">
            <a:avLst/>
          </a:prstGeom>
        </p:spPr>
      </p:pic>
    </p:spTree>
    <p:extLst>
      <p:ext uri="{BB962C8B-B14F-4D97-AF65-F5344CB8AC3E}">
        <p14:creationId xmlns:p14="http://schemas.microsoft.com/office/powerpoint/2010/main" val="13043014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C392714D-D4B1-D890-AB4D-210F6459604C}"/>
              </a:ext>
            </a:extLst>
          </p:cNvPr>
          <p:cNvSpPr>
            <a:spLocks noGrp="1"/>
          </p:cNvSpPr>
          <p:nvPr>
            <p:ph type="title"/>
          </p:nvPr>
        </p:nvSpPr>
        <p:spPr>
          <a:xfrm>
            <a:off x="457200" y="5661248"/>
            <a:ext cx="3466728" cy="1131716"/>
          </a:xfrm>
        </p:spPr>
        <p:txBody>
          <a:bodyPr/>
          <a:lstStyle/>
          <a:p>
            <a:pPr algn="r"/>
            <a:r>
              <a:rPr lang="it-IT" sz="1800" b="1" dirty="0">
                <a:solidFill>
                  <a:srgbClr val="AD7416"/>
                </a:solidFill>
              </a:rPr>
              <a:t>Anno 1966</a:t>
            </a:r>
          </a:p>
        </p:txBody>
      </p:sp>
      <p:pic>
        <p:nvPicPr>
          <p:cNvPr id="7" name="Immagine 6">
            <a:extLst>
              <a:ext uri="{FF2B5EF4-FFF2-40B4-BE49-F238E27FC236}">
                <a16:creationId xmlns:a16="http://schemas.microsoft.com/office/drawing/2014/main" id="{BE3F148C-43F8-F2EA-8E97-AE2A3BA87E1B}"/>
              </a:ext>
            </a:extLst>
          </p:cNvPr>
          <p:cNvPicPr>
            <a:picLocks noChangeAspect="1"/>
          </p:cNvPicPr>
          <p:nvPr/>
        </p:nvPicPr>
        <p:blipFill>
          <a:blip r:embed="rId2">
            <a:lum/>
            <a:alphaModFix/>
          </a:blip>
          <a:srcRect/>
          <a:stretch>
            <a:fillRect/>
          </a:stretch>
        </p:blipFill>
        <p:spPr>
          <a:xfrm>
            <a:off x="4139952" y="1212967"/>
            <a:ext cx="3960001" cy="5579997"/>
          </a:xfrm>
          <a:prstGeom prst="rect">
            <a:avLst/>
          </a:prstGeom>
          <a:noFill/>
          <a:ln cap="flat">
            <a:noFill/>
          </a:ln>
        </p:spPr>
      </p:pic>
    </p:spTree>
    <p:extLst>
      <p:ext uri="{BB962C8B-B14F-4D97-AF65-F5344CB8AC3E}">
        <p14:creationId xmlns:p14="http://schemas.microsoft.com/office/powerpoint/2010/main" val="8308912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F68A926C-97F5-C748-A425-CA4258CC7C7C}"/>
              </a:ext>
            </a:extLst>
          </p:cNvPr>
          <p:cNvSpPr>
            <a:spLocks noGrp="1"/>
          </p:cNvSpPr>
          <p:nvPr>
            <p:ph type="title"/>
          </p:nvPr>
        </p:nvSpPr>
        <p:spPr>
          <a:xfrm>
            <a:off x="457200" y="548680"/>
            <a:ext cx="8135938" cy="1013420"/>
          </a:xfrm>
        </p:spPr>
        <p:txBody>
          <a:bodyPr/>
          <a:lstStyle/>
          <a:p>
            <a:r>
              <a:rPr lang="it-IT" sz="1800" dirty="0">
                <a:solidFill>
                  <a:srgbClr val="7030A0"/>
                </a:solidFill>
              </a:rPr>
              <a:t>Da </a:t>
            </a:r>
            <a:r>
              <a:rPr lang="it-IT" sz="1800" b="1" dirty="0">
                <a:solidFill>
                  <a:srgbClr val="7030A0"/>
                </a:solidFill>
              </a:rPr>
              <a:t>«LA STRADA DEL DAVAI» </a:t>
            </a:r>
            <a:r>
              <a:rPr lang="it-IT" sz="1800" dirty="0">
                <a:solidFill>
                  <a:srgbClr val="7030A0"/>
                </a:solidFill>
              </a:rPr>
              <a:t>di </a:t>
            </a:r>
            <a:r>
              <a:rPr lang="it-IT" sz="1800" dirty="0" err="1">
                <a:solidFill>
                  <a:srgbClr val="7030A0"/>
                </a:solidFill>
              </a:rPr>
              <a:t>Nuto</a:t>
            </a:r>
            <a:r>
              <a:rPr lang="it-IT" sz="1800" dirty="0">
                <a:solidFill>
                  <a:srgbClr val="7030A0"/>
                </a:solidFill>
              </a:rPr>
              <a:t> Rutelli.</a:t>
            </a:r>
            <a:br>
              <a:rPr lang="it-IT" sz="1800" dirty="0">
                <a:solidFill>
                  <a:srgbClr val="7030A0"/>
                </a:solidFill>
              </a:rPr>
            </a:br>
            <a:br>
              <a:rPr lang="it-IT" sz="1600" dirty="0">
                <a:solidFill>
                  <a:srgbClr val="FB8A07"/>
                </a:solidFill>
              </a:rPr>
            </a:br>
            <a:r>
              <a:rPr lang="it-IT" sz="1600" dirty="0">
                <a:solidFill>
                  <a:srgbClr val="7030A0"/>
                </a:solidFill>
              </a:rPr>
              <a:t>Testimonianza di</a:t>
            </a:r>
            <a:br>
              <a:rPr lang="it-IT" sz="1600" dirty="0">
                <a:solidFill>
                  <a:srgbClr val="7030A0"/>
                </a:solidFill>
              </a:rPr>
            </a:br>
            <a:r>
              <a:rPr lang="it-IT" sz="1600" dirty="0">
                <a:solidFill>
                  <a:srgbClr val="7030A0"/>
                </a:solidFill>
              </a:rPr>
              <a:t>Guido Castellino, alpino classe 1922, nato a Villanova </a:t>
            </a:r>
            <a:r>
              <a:rPr lang="it-IT" sz="1600" dirty="0" err="1">
                <a:solidFill>
                  <a:srgbClr val="7030A0"/>
                </a:solidFill>
              </a:rPr>
              <a:t>Mondovi</a:t>
            </a:r>
            <a:br>
              <a:rPr lang="it-IT" sz="1600" dirty="0">
                <a:solidFill>
                  <a:srgbClr val="FB8A07"/>
                </a:solidFill>
              </a:rPr>
            </a:br>
            <a:br>
              <a:rPr lang="it-IT" sz="1600" dirty="0">
                <a:solidFill>
                  <a:srgbClr val="FB8A07"/>
                </a:solidFill>
              </a:rPr>
            </a:br>
            <a:endParaRPr lang="it-IT" sz="1600" i="1" dirty="0">
              <a:solidFill>
                <a:srgbClr val="00B0F0"/>
              </a:solidFill>
            </a:endParaRPr>
          </a:p>
        </p:txBody>
      </p:sp>
      <p:sp>
        <p:nvSpPr>
          <p:cNvPr id="2" name="Segnaposto contenuto 1">
            <a:extLst>
              <a:ext uri="{FF2B5EF4-FFF2-40B4-BE49-F238E27FC236}">
                <a16:creationId xmlns:a16="http://schemas.microsoft.com/office/drawing/2014/main" id="{52DB826F-9BB6-2C29-5F29-1D5D1C688146}"/>
              </a:ext>
            </a:extLst>
          </p:cNvPr>
          <p:cNvSpPr>
            <a:spLocks noGrp="1"/>
          </p:cNvSpPr>
          <p:nvPr>
            <p:ph idx="1"/>
          </p:nvPr>
        </p:nvSpPr>
        <p:spPr>
          <a:xfrm>
            <a:off x="1259632" y="2060848"/>
            <a:ext cx="6192688" cy="3971652"/>
          </a:xfrm>
        </p:spPr>
        <p:txBody>
          <a:bodyPr/>
          <a:lstStyle/>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24" algn="l"/>
                <a:tab pos="7743596" algn="l"/>
                <a:tab pos="8192877" algn="l"/>
                <a:tab pos="8642158" algn="l"/>
              </a:tabLst>
            </a:pPr>
            <a:r>
              <a:rPr lang="it-IT" sz="1600" dirty="0">
                <a:solidFill>
                  <a:srgbClr val="860000"/>
                </a:solidFill>
              </a:rPr>
              <a:t>"17 gennaio. Alle sedici è già notte, si grida "si parte". Caos, alpini che bestemmiano, abbandoniamo il rancio che d’altra parte non si aveva nemmeno voglia di mangiare. Camminiamo l’intera notte”.</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24" algn="l"/>
                <a:tab pos="7743596" algn="l"/>
                <a:tab pos="8192877" algn="l"/>
                <a:tab pos="8642158" algn="l"/>
              </a:tabLst>
            </a:pPr>
            <a:endParaRPr lang="it-IT" sz="1600" dirty="0"/>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24" algn="l"/>
                <a:tab pos="7743596" algn="l"/>
                <a:tab pos="8192877" algn="l"/>
                <a:tab pos="8642158" algn="l"/>
              </a:tabLst>
            </a:pPr>
            <a:r>
              <a:rPr lang="it-IT" sz="1600" dirty="0">
                <a:solidFill>
                  <a:srgbClr val="198A8A"/>
                </a:solidFill>
              </a:rPr>
              <a:t>"18 gennaio. All’improvviso aerei effettuano due o tre picchiate, mitragliano la colonna, è una strage, ci sparpagliamo nella steppa. Raccogliamo i feriti fino a sera Poi occorre proseguire, allora arriva l’ordine di buttare il materiale superfluo, di abbandonare i feriti e i congelati. Scene strazianti, i feriti e i congelati urlano di non abbandonarli. Ma i sani gridano "avanti, avanti che rompiamo la sacca". E così faremo ogni notte.</a:t>
            </a: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24" algn="l"/>
                <a:tab pos="7743596" algn="l"/>
                <a:tab pos="8192877" algn="l"/>
                <a:tab pos="8642158" algn="l"/>
              </a:tabLst>
            </a:pPr>
            <a:endParaRPr lang="it-IT" sz="1600" dirty="0">
              <a:solidFill>
                <a:srgbClr val="002060"/>
              </a:solidFill>
            </a:endParaRPr>
          </a:p>
          <a:p>
            <a:pPr marL="0" lvl="0" indent="0" algn="just">
              <a:spcBef>
                <a:spcPts val="0"/>
              </a:spcBef>
              <a:tabLst>
                <a:tab pos="0" algn="l"/>
                <a:tab pos="106198" algn="l"/>
                <a:tab pos="555479" algn="l"/>
                <a:tab pos="1004761" algn="l"/>
                <a:tab pos="1454042" algn="l"/>
                <a:tab pos="1903323" algn="l"/>
                <a:tab pos="2352595" algn="l"/>
                <a:tab pos="2801877" algn="l"/>
                <a:tab pos="3251158" algn="l"/>
                <a:tab pos="3700439" algn="l"/>
                <a:tab pos="4149720" algn="l"/>
                <a:tab pos="4598636" algn="l"/>
                <a:tab pos="5047917" algn="l"/>
                <a:tab pos="5497199" algn="l"/>
                <a:tab pos="5946480" algn="l"/>
                <a:tab pos="6395761" algn="l"/>
                <a:tab pos="6845042" algn="l"/>
                <a:tab pos="7294324" algn="l"/>
                <a:tab pos="7743596" algn="l"/>
                <a:tab pos="8192877" algn="l"/>
                <a:tab pos="8642158" algn="l"/>
              </a:tabLst>
            </a:pPr>
            <a:r>
              <a:rPr lang="it-IT" sz="1600" dirty="0">
                <a:solidFill>
                  <a:srgbClr val="002060"/>
                </a:solidFill>
              </a:rPr>
              <a:t>"19 gennaio. All’alba a </a:t>
            </a:r>
            <a:r>
              <a:rPr lang="it-IT" sz="1600" dirty="0" err="1">
                <a:solidFill>
                  <a:srgbClr val="002060"/>
                </a:solidFill>
              </a:rPr>
              <a:t>Popovka</a:t>
            </a:r>
            <a:r>
              <a:rPr lang="it-IT" sz="1600" dirty="0">
                <a:solidFill>
                  <a:srgbClr val="002060"/>
                </a:solidFill>
              </a:rPr>
              <a:t> attacco di carri armati russi. Gli artiglieri si battono bene, i nostri pezzi sparano a zero. Poi è la fine. Muoiono quasi tutti.</a:t>
            </a:r>
          </a:p>
          <a:p>
            <a:endParaRPr lang="it-IT" sz="1600" dirty="0"/>
          </a:p>
        </p:txBody>
      </p:sp>
    </p:spTree>
    <p:extLst>
      <p:ext uri="{BB962C8B-B14F-4D97-AF65-F5344CB8AC3E}">
        <p14:creationId xmlns:p14="http://schemas.microsoft.com/office/powerpoint/2010/main" val="1926148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90CF27-D639-7E4B-B48A-C9FF754BE729}"/>
              </a:ext>
            </a:extLst>
          </p:cNvPr>
          <p:cNvSpPr>
            <a:spLocks noGrp="1"/>
          </p:cNvSpPr>
          <p:nvPr>
            <p:ph type="title"/>
          </p:nvPr>
        </p:nvSpPr>
        <p:spPr/>
        <p:txBody>
          <a:bodyPr/>
          <a:lstStyle/>
          <a:p>
            <a:r>
              <a:rPr lang="it-IT" sz="1600" dirty="0">
                <a:solidFill>
                  <a:srgbClr val="7030A0"/>
                </a:solidFill>
              </a:rPr>
              <a:t>Da </a:t>
            </a:r>
            <a:r>
              <a:rPr lang="it-IT" sz="1600" b="1" dirty="0">
                <a:solidFill>
                  <a:srgbClr val="7030A0"/>
                </a:solidFill>
              </a:rPr>
              <a:t>«LA STRADA DEL DAVAI» </a:t>
            </a:r>
            <a:r>
              <a:rPr lang="it-IT" sz="1600" dirty="0">
                <a:solidFill>
                  <a:srgbClr val="7030A0"/>
                </a:solidFill>
              </a:rPr>
              <a:t>di </a:t>
            </a:r>
            <a:r>
              <a:rPr lang="it-IT" sz="1600" dirty="0" err="1">
                <a:solidFill>
                  <a:srgbClr val="7030A0"/>
                </a:solidFill>
              </a:rPr>
              <a:t>Nuto</a:t>
            </a:r>
            <a:r>
              <a:rPr lang="it-IT" sz="1600" dirty="0">
                <a:solidFill>
                  <a:srgbClr val="7030A0"/>
                </a:solidFill>
              </a:rPr>
              <a:t> Rutelli.</a:t>
            </a:r>
            <a:br>
              <a:rPr lang="it-IT" sz="1600" dirty="0">
                <a:solidFill>
                  <a:srgbClr val="7030A0"/>
                </a:solidFill>
              </a:rPr>
            </a:br>
            <a:br>
              <a:rPr lang="it-IT" sz="1400" dirty="0">
                <a:solidFill>
                  <a:srgbClr val="FB8A07"/>
                </a:solidFill>
              </a:rPr>
            </a:br>
            <a:r>
              <a:rPr lang="it-IT" sz="1400" dirty="0">
                <a:solidFill>
                  <a:srgbClr val="7030A0"/>
                </a:solidFill>
              </a:rPr>
              <a:t>Testimonianza di</a:t>
            </a:r>
            <a:br>
              <a:rPr lang="it-IT" sz="1400" dirty="0">
                <a:solidFill>
                  <a:srgbClr val="7030A0"/>
                </a:solidFill>
              </a:rPr>
            </a:br>
            <a:r>
              <a:rPr lang="it-IT" sz="1600" dirty="0">
                <a:solidFill>
                  <a:srgbClr val="7030A0"/>
                </a:solidFill>
                <a:effectLst/>
                <a:latin typeface="Geneva" panose="020B0503030404040204" pitchFamily="34" charset="0"/>
                <a:ea typeface="Helvetica" pitchFamily="2" charset="0"/>
                <a:cs typeface="Helvetica" pitchFamily="2" charset="0"/>
              </a:rPr>
              <a:t>Marco </a:t>
            </a:r>
            <a:r>
              <a:rPr lang="it-IT" sz="1600" dirty="0" err="1">
                <a:solidFill>
                  <a:srgbClr val="7030A0"/>
                </a:solidFill>
                <a:effectLst/>
                <a:latin typeface="Geneva" panose="020B0503030404040204" pitchFamily="34" charset="0"/>
                <a:ea typeface="Helvetica" pitchFamily="2" charset="0"/>
                <a:cs typeface="Helvetica" pitchFamily="2" charset="0"/>
              </a:rPr>
              <a:t>Duberti</a:t>
            </a:r>
            <a:r>
              <a:rPr lang="it-IT" sz="1600" dirty="0">
                <a:solidFill>
                  <a:srgbClr val="7030A0"/>
                </a:solidFill>
                <a:effectLst/>
                <a:latin typeface="Geneva" panose="020B0503030404040204" pitchFamily="34" charset="0"/>
                <a:ea typeface="Helvetica" pitchFamily="2" charset="0"/>
                <a:cs typeface="Helvetica" pitchFamily="2" charset="0"/>
              </a:rPr>
              <a:t>, classe 1914, di Viola</a:t>
            </a:r>
            <a:endParaRPr lang="it-IT" sz="1600" dirty="0">
              <a:solidFill>
                <a:srgbClr val="7030A0"/>
              </a:solidFill>
            </a:endParaRPr>
          </a:p>
        </p:txBody>
      </p:sp>
      <p:sp>
        <p:nvSpPr>
          <p:cNvPr id="3" name="Segnaposto contenuto 2">
            <a:extLst>
              <a:ext uri="{FF2B5EF4-FFF2-40B4-BE49-F238E27FC236}">
                <a16:creationId xmlns:a16="http://schemas.microsoft.com/office/drawing/2014/main" id="{3793C944-9376-D8DF-9DB3-8FE7E5D65D96}"/>
              </a:ext>
            </a:extLst>
          </p:cNvPr>
          <p:cNvSpPr>
            <a:spLocks noGrp="1"/>
          </p:cNvSpPr>
          <p:nvPr>
            <p:ph idx="1"/>
          </p:nvPr>
        </p:nvSpPr>
        <p:spPr>
          <a:xfrm>
            <a:off x="457200" y="2132856"/>
            <a:ext cx="8135938" cy="3899644"/>
          </a:xfrm>
        </p:spPr>
        <p:txBody>
          <a:bodyPr/>
          <a:lstStyle/>
          <a:p>
            <a:r>
              <a:rPr lang="it-IT" sz="1600" dirty="0">
                <a:solidFill>
                  <a:srgbClr val="944D16"/>
                </a:solidFill>
              </a:rPr>
              <a:t>"Ci prendono tutti prigionieri alpini e tedeschi. Un partigiano mi strappa le giberne. </a:t>
            </a:r>
          </a:p>
          <a:p>
            <a:r>
              <a:rPr lang="it-IT" sz="1600" dirty="0">
                <a:solidFill>
                  <a:srgbClr val="944D16"/>
                </a:solidFill>
              </a:rPr>
              <a:t>Mi dice "Sei italiano" "SÌ", rispondo. "Fascista?" "</a:t>
            </a:r>
            <a:r>
              <a:rPr lang="it-IT" sz="1600" dirty="0" err="1">
                <a:solidFill>
                  <a:srgbClr val="944D16"/>
                </a:solidFill>
              </a:rPr>
              <a:t>Niet</a:t>
            </a:r>
            <a:r>
              <a:rPr lang="it-IT" sz="1600" dirty="0">
                <a:solidFill>
                  <a:srgbClr val="944D16"/>
                </a:solidFill>
              </a:rPr>
              <a:t> fascista, </a:t>
            </a:r>
            <a:r>
              <a:rPr lang="it-IT" sz="1600" dirty="0" err="1">
                <a:solidFill>
                  <a:srgbClr val="944D16"/>
                </a:solidFill>
              </a:rPr>
              <a:t>alpinist</a:t>
            </a:r>
            <a:r>
              <a:rPr lang="it-IT" sz="1600" dirty="0">
                <a:solidFill>
                  <a:srgbClr val="944D16"/>
                </a:solidFill>
              </a:rPr>
              <a:t>" e piango. </a:t>
            </a:r>
          </a:p>
          <a:p>
            <a:r>
              <a:rPr lang="it-IT" sz="1600" dirty="0">
                <a:solidFill>
                  <a:srgbClr val="944D16"/>
                </a:solidFill>
              </a:rPr>
              <a:t>I settanta tedeschi vengono raggruppati in disparte e così pure noi italiani. </a:t>
            </a:r>
          </a:p>
          <a:p>
            <a:r>
              <a:rPr lang="it-IT" sz="1600" dirty="0">
                <a:solidFill>
                  <a:srgbClr val="944D16"/>
                </a:solidFill>
              </a:rPr>
              <a:t>Otto tedeschi vengono separati dal gruppo. Gli altri tedeschi devono inquadrarsi per sei,</a:t>
            </a:r>
          </a:p>
          <a:p>
            <a:r>
              <a:rPr lang="it-IT" sz="1600" dirty="0">
                <a:solidFill>
                  <a:srgbClr val="944D16"/>
                </a:solidFill>
              </a:rPr>
              <a:t> a ridosso di un’isba. Due partigiani li mitragliano con i parabellum. </a:t>
            </a:r>
          </a:p>
          <a:p>
            <a:r>
              <a:rPr lang="it-IT" sz="1600" dirty="0">
                <a:solidFill>
                  <a:srgbClr val="944D16"/>
                </a:solidFill>
              </a:rPr>
              <a:t>Avanzano gli otto tedeschi superstiti, con i badili coprono di neve i compagni vivi o morti. Poi un giovane partigiano si avvicina a me, mi dice: "Siete proprio italiani?" </a:t>
            </a:r>
          </a:p>
          <a:p>
            <a:r>
              <a:rPr lang="it-IT" sz="1600" dirty="0">
                <a:solidFill>
                  <a:srgbClr val="944D16"/>
                </a:solidFill>
              </a:rPr>
              <a:t>"Da, da, italiani. Adesso anche noi kaput?" "</a:t>
            </a:r>
            <a:r>
              <a:rPr lang="it-IT" sz="1600" dirty="0" err="1">
                <a:solidFill>
                  <a:srgbClr val="944D16"/>
                </a:solidFill>
              </a:rPr>
              <a:t>Italianski</a:t>
            </a:r>
            <a:r>
              <a:rPr lang="it-IT" sz="1600" dirty="0">
                <a:solidFill>
                  <a:srgbClr val="944D16"/>
                </a:solidFill>
              </a:rPr>
              <a:t>, </a:t>
            </a:r>
            <a:r>
              <a:rPr lang="it-IT" sz="1600" dirty="0" err="1">
                <a:solidFill>
                  <a:srgbClr val="944D16"/>
                </a:solidFill>
              </a:rPr>
              <a:t>niet</a:t>
            </a:r>
            <a:r>
              <a:rPr lang="it-IT" sz="1600" dirty="0">
                <a:solidFill>
                  <a:srgbClr val="944D16"/>
                </a:solidFill>
              </a:rPr>
              <a:t> kaput – dicono i partigiani </a:t>
            </a:r>
          </a:p>
          <a:p>
            <a:r>
              <a:rPr lang="it-IT" sz="1600">
                <a:solidFill>
                  <a:srgbClr val="944D16"/>
                </a:solidFill>
              </a:rPr>
              <a:t>– nas</a:t>
            </a:r>
            <a:r>
              <a:rPr lang="it-IT" sz="1600" dirty="0">
                <a:solidFill>
                  <a:srgbClr val="944D16"/>
                </a:solidFill>
              </a:rPr>
              <a:t> </a:t>
            </a:r>
            <a:r>
              <a:rPr lang="it-IT" sz="1600" dirty="0" err="1">
                <a:solidFill>
                  <a:srgbClr val="944D16"/>
                </a:solidFill>
              </a:rPr>
              <a:t>rabotà</a:t>
            </a:r>
            <a:r>
              <a:rPr lang="it-IT" sz="1600" dirty="0">
                <a:solidFill>
                  <a:srgbClr val="944D16"/>
                </a:solidFill>
              </a:rPr>
              <a:t>, Caucaso, vi mandiamo a lavorare nel Caucaso". </a:t>
            </a:r>
          </a:p>
          <a:p>
            <a:r>
              <a:rPr lang="it-IT" sz="1600" dirty="0">
                <a:solidFill>
                  <a:srgbClr val="944D16"/>
                </a:solidFill>
              </a:rPr>
              <a:t>Donne ucraine Ci portano qualche patata lessa. </a:t>
            </a:r>
          </a:p>
          <a:p>
            <a:r>
              <a:rPr lang="it-IT" sz="1600" dirty="0">
                <a:solidFill>
                  <a:srgbClr val="944D16"/>
                </a:solidFill>
              </a:rPr>
              <a:t>Anche loro hanno i figli che soffrono al fronte".</a:t>
            </a:r>
          </a:p>
          <a:p>
            <a:endParaRPr lang="it-IT" sz="1600" dirty="0"/>
          </a:p>
        </p:txBody>
      </p:sp>
    </p:spTree>
    <p:extLst>
      <p:ext uri="{BB962C8B-B14F-4D97-AF65-F5344CB8AC3E}">
        <p14:creationId xmlns:p14="http://schemas.microsoft.com/office/powerpoint/2010/main" val="5605352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425C7CBD-4311-6A26-C96F-F4E8B5C59414}"/>
              </a:ext>
            </a:extLst>
          </p:cNvPr>
          <p:cNvSpPr>
            <a:spLocks noGrp="1"/>
          </p:cNvSpPr>
          <p:nvPr>
            <p:ph type="title"/>
          </p:nvPr>
        </p:nvSpPr>
        <p:spPr>
          <a:xfrm>
            <a:off x="4211960" y="1745432"/>
            <a:ext cx="4608512" cy="5112568"/>
          </a:xfrm>
        </p:spPr>
        <p:txBody>
          <a:bodyPr/>
          <a:lstStyle/>
          <a:p>
            <a:pPr lvl="0"/>
            <a:r>
              <a:rPr lang="it-IT" sz="1800" b="1" dirty="0">
                <a:solidFill>
                  <a:srgbClr val="0099FF"/>
                </a:solidFill>
              </a:rPr>
              <a:t>LA TRADOTTA</a:t>
            </a:r>
            <a:br>
              <a:rPr lang="it-IT" sz="1800" b="1" dirty="0">
                <a:solidFill>
                  <a:srgbClr val="0099FF"/>
                </a:solidFill>
              </a:rPr>
            </a:br>
            <a:r>
              <a:rPr lang="it-IT" sz="1800" b="1" dirty="0">
                <a:solidFill>
                  <a:srgbClr val="0099FF"/>
                </a:solidFill>
              </a:rPr>
              <a:t>di Gianni Rodari</a:t>
            </a:r>
            <a:br>
              <a:rPr lang="it-IT" sz="1600" dirty="0">
                <a:solidFill>
                  <a:srgbClr val="0099FF"/>
                </a:solidFill>
              </a:rPr>
            </a:br>
            <a:br>
              <a:rPr lang="it-IT" sz="1600" dirty="0">
                <a:solidFill>
                  <a:srgbClr val="0099FF"/>
                </a:solidFill>
              </a:rPr>
            </a:br>
            <a:r>
              <a:rPr lang="it-IT" sz="1600" dirty="0">
                <a:solidFill>
                  <a:srgbClr val="0099FF"/>
                </a:solidFill>
              </a:rPr>
              <a:t>Cosa canta il soldato, soldatino,</a:t>
            </a:r>
            <a:br>
              <a:rPr lang="it-IT" sz="1600" dirty="0">
                <a:solidFill>
                  <a:srgbClr val="0099FF"/>
                </a:solidFill>
              </a:rPr>
            </a:br>
            <a:r>
              <a:rPr lang="it-IT" sz="1600" dirty="0">
                <a:solidFill>
                  <a:srgbClr val="0099FF"/>
                </a:solidFill>
              </a:rPr>
              <a:t>dondolando, dondolando gli scarponi,</a:t>
            </a:r>
            <a:br>
              <a:rPr lang="it-IT" sz="1600" dirty="0">
                <a:solidFill>
                  <a:srgbClr val="0099FF"/>
                </a:solidFill>
              </a:rPr>
            </a:br>
            <a:r>
              <a:rPr lang="it-IT" sz="1600" dirty="0">
                <a:solidFill>
                  <a:srgbClr val="0099FF"/>
                </a:solidFill>
              </a:rPr>
              <a:t>seduto con le gambe ciondoloni</a:t>
            </a:r>
            <a:br>
              <a:rPr lang="it-IT" sz="1600" dirty="0">
                <a:solidFill>
                  <a:srgbClr val="0099FF"/>
                </a:solidFill>
              </a:rPr>
            </a:br>
            <a:r>
              <a:rPr lang="it-IT" sz="1600" dirty="0">
                <a:solidFill>
                  <a:srgbClr val="0099FF"/>
                </a:solidFill>
              </a:rPr>
              <a:t>sulla tradotta che parte da Torino?</a:t>
            </a:r>
            <a:br>
              <a:rPr lang="it-IT" sz="1600" dirty="0">
                <a:solidFill>
                  <a:srgbClr val="0099FF"/>
                </a:solidFill>
              </a:rPr>
            </a:br>
            <a:br>
              <a:rPr lang="it-IT" sz="1600" dirty="0">
                <a:solidFill>
                  <a:srgbClr val="0099FF"/>
                </a:solidFill>
              </a:rPr>
            </a:br>
            <a:r>
              <a:rPr lang="it-IT" sz="1600" dirty="0">
                <a:solidFill>
                  <a:srgbClr val="0099FF"/>
                </a:solidFill>
                <a:latin typeface="Arial" pitchFamily="34"/>
              </a:rPr>
              <a:t>“</a:t>
            </a:r>
            <a:r>
              <a:rPr lang="en-US" sz="1600" dirty="0" err="1">
                <a:solidFill>
                  <a:srgbClr val="0099FF"/>
                </a:solidFill>
                <a:latin typeface="Arial" pitchFamily="34"/>
              </a:rPr>
              <a:t>Macchinista</a:t>
            </a:r>
            <a:r>
              <a:rPr lang="en-US" sz="1600" dirty="0">
                <a:solidFill>
                  <a:srgbClr val="0099FF"/>
                </a:solidFill>
                <a:latin typeface="Arial" pitchFamily="34"/>
              </a:rPr>
              <a:t> del </a:t>
            </a:r>
            <a:r>
              <a:rPr lang="en-US" sz="1600" dirty="0" err="1">
                <a:solidFill>
                  <a:srgbClr val="0099FF"/>
                </a:solidFill>
                <a:latin typeface="Arial" pitchFamily="34"/>
              </a:rPr>
              <a:t>vapore</a:t>
            </a:r>
            <a:r>
              <a:rPr lang="en-US" sz="1600" dirty="0">
                <a:solidFill>
                  <a:srgbClr val="0099FF"/>
                </a:solidFill>
                <a:latin typeface="Arial" pitchFamily="34"/>
              </a:rPr>
              <a:t>,</a:t>
            </a:r>
            <a:br>
              <a:rPr lang="en-US" sz="1600" dirty="0">
                <a:solidFill>
                  <a:srgbClr val="0099FF"/>
                </a:solidFill>
                <a:latin typeface="Arial" pitchFamily="34"/>
              </a:rPr>
            </a:br>
            <a:r>
              <a:rPr lang="it-IT" sz="1600" dirty="0">
                <a:solidFill>
                  <a:srgbClr val="0099FF"/>
                </a:solidFill>
              </a:rPr>
              <a:t>metti l’olio agli stantuffi,</a:t>
            </a:r>
            <a:br>
              <a:rPr lang="it-IT" sz="1600" dirty="0">
                <a:solidFill>
                  <a:srgbClr val="0099FF"/>
                </a:solidFill>
              </a:rPr>
            </a:br>
            <a:r>
              <a:rPr lang="it-IT" sz="1600" dirty="0">
                <a:solidFill>
                  <a:srgbClr val="0099FF"/>
                </a:solidFill>
              </a:rPr>
              <a:t>della guerra siamo stufi</a:t>
            </a:r>
            <a:br>
              <a:rPr lang="it-IT" sz="1600" dirty="0">
                <a:solidFill>
                  <a:srgbClr val="0099FF"/>
                </a:solidFill>
              </a:rPr>
            </a:br>
            <a:r>
              <a:rPr lang="it-IT" sz="1600" dirty="0">
                <a:solidFill>
                  <a:srgbClr val="0099FF"/>
                </a:solidFill>
              </a:rPr>
              <a:t>e a casa nostra vogliamo </a:t>
            </a:r>
            <a:r>
              <a:rPr lang="it-IT" sz="1600" dirty="0" err="1">
                <a:solidFill>
                  <a:srgbClr val="0099FF"/>
                </a:solidFill>
              </a:rPr>
              <a:t>andà</a:t>
            </a:r>
            <a:r>
              <a:rPr lang="it-IT" sz="1600" dirty="0">
                <a:solidFill>
                  <a:srgbClr val="0099FF"/>
                </a:solidFill>
              </a:rPr>
              <a:t>”.</a:t>
            </a:r>
            <a:br>
              <a:rPr lang="it-IT" sz="1600" dirty="0">
                <a:solidFill>
                  <a:srgbClr val="0099FF"/>
                </a:solidFill>
              </a:rPr>
            </a:br>
            <a:br>
              <a:rPr lang="it-IT" sz="1600" dirty="0">
                <a:solidFill>
                  <a:srgbClr val="0099FF"/>
                </a:solidFill>
              </a:rPr>
            </a:br>
            <a:r>
              <a:rPr lang="it-IT" sz="1600" dirty="0">
                <a:solidFill>
                  <a:srgbClr val="0099FF"/>
                </a:solidFill>
              </a:rPr>
              <a:t>Soldatino, canta canta:</a:t>
            </a:r>
            <a:br>
              <a:rPr lang="it-IT" sz="1600" dirty="0">
                <a:solidFill>
                  <a:srgbClr val="0099FF"/>
                </a:solidFill>
              </a:rPr>
            </a:br>
            <a:r>
              <a:rPr lang="it-IT" sz="1600" dirty="0">
                <a:solidFill>
                  <a:srgbClr val="0099FF"/>
                </a:solidFill>
              </a:rPr>
              <a:t>cavalli otto, uomini quaranta.</a:t>
            </a:r>
            <a:br>
              <a:rPr lang="it-IT" sz="1600" dirty="0">
                <a:solidFill>
                  <a:srgbClr val="0099FF"/>
                </a:solidFill>
              </a:rPr>
            </a:br>
            <a:br>
              <a:rPr lang="it-IT" sz="1600" dirty="0">
                <a:solidFill>
                  <a:srgbClr val="0099FF"/>
                </a:solidFill>
              </a:rPr>
            </a:br>
            <a:r>
              <a:rPr lang="it-IT" sz="1600" i="1" dirty="0">
                <a:solidFill>
                  <a:srgbClr val="4B1F6F"/>
                </a:solidFill>
              </a:rPr>
              <a:t>Da Filastrocche in cielo e in terra.</a:t>
            </a:r>
            <a:br>
              <a:rPr lang="it-IT" sz="4400" i="1" dirty="0">
                <a:solidFill>
                  <a:srgbClr val="4B1F6F"/>
                </a:solidFill>
              </a:rPr>
            </a:br>
            <a:endParaRPr lang="it-IT" i="1" dirty="0"/>
          </a:p>
        </p:txBody>
      </p:sp>
      <p:pic>
        <p:nvPicPr>
          <p:cNvPr id="7" name="Immagine 6">
            <a:extLst>
              <a:ext uri="{FF2B5EF4-FFF2-40B4-BE49-F238E27FC236}">
                <a16:creationId xmlns:a16="http://schemas.microsoft.com/office/drawing/2014/main" id="{5F801A8C-9292-729E-CC89-D18BC296BC44}"/>
              </a:ext>
            </a:extLst>
          </p:cNvPr>
          <p:cNvPicPr>
            <a:picLocks noChangeAspect="1"/>
          </p:cNvPicPr>
          <p:nvPr/>
        </p:nvPicPr>
        <p:blipFill>
          <a:blip r:embed="rId2"/>
          <a:stretch>
            <a:fillRect/>
          </a:stretch>
        </p:blipFill>
        <p:spPr>
          <a:xfrm>
            <a:off x="1043608" y="1745432"/>
            <a:ext cx="3168352" cy="4347864"/>
          </a:xfrm>
          <a:prstGeom prst="rect">
            <a:avLst/>
          </a:prstGeom>
        </p:spPr>
      </p:pic>
    </p:spTree>
    <p:extLst>
      <p:ext uri="{BB962C8B-B14F-4D97-AF65-F5344CB8AC3E}">
        <p14:creationId xmlns:p14="http://schemas.microsoft.com/office/powerpoint/2010/main" val="13934838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o Paolini. Soldatino canta canta.mp4">
            <a:hlinkClick r:id="" action="ppaction://media"/>
            <a:extLst>
              <a:ext uri="{FF2B5EF4-FFF2-40B4-BE49-F238E27FC236}">
                <a16:creationId xmlns:a16="http://schemas.microsoft.com/office/drawing/2014/main" id="{D8E43B02-0A2A-DB10-10B7-65B2B5B503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03833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0CA85B2-BFAD-29CE-40B6-7C31B90227F1}"/>
              </a:ext>
            </a:extLst>
          </p:cNvPr>
          <p:cNvPicPr>
            <a:picLocks noChangeAspect="1"/>
          </p:cNvPicPr>
          <p:nvPr/>
        </p:nvPicPr>
        <p:blipFill>
          <a:blip r:embed="rId2"/>
          <a:stretch>
            <a:fillRect/>
          </a:stretch>
        </p:blipFill>
        <p:spPr>
          <a:xfrm>
            <a:off x="4283968" y="1387947"/>
            <a:ext cx="4104456" cy="4104456"/>
          </a:xfrm>
          <a:prstGeom prst="rect">
            <a:avLst/>
          </a:prstGeom>
        </p:spPr>
      </p:pic>
      <p:pic>
        <p:nvPicPr>
          <p:cNvPr id="5" name="Immagine 4">
            <a:extLst>
              <a:ext uri="{FF2B5EF4-FFF2-40B4-BE49-F238E27FC236}">
                <a16:creationId xmlns:a16="http://schemas.microsoft.com/office/drawing/2014/main" id="{6EDD408F-7E95-277A-BFD5-CCD504E15779}"/>
              </a:ext>
            </a:extLst>
          </p:cNvPr>
          <p:cNvPicPr>
            <a:picLocks noChangeAspect="1"/>
          </p:cNvPicPr>
          <p:nvPr/>
        </p:nvPicPr>
        <p:blipFill>
          <a:blip r:embed="rId3"/>
          <a:stretch>
            <a:fillRect/>
          </a:stretch>
        </p:blipFill>
        <p:spPr>
          <a:xfrm>
            <a:off x="395536" y="1376772"/>
            <a:ext cx="3600400" cy="4104456"/>
          </a:xfrm>
          <a:prstGeom prst="rect">
            <a:avLst/>
          </a:prstGeom>
        </p:spPr>
      </p:pic>
    </p:spTree>
    <p:extLst>
      <p:ext uri="{BB962C8B-B14F-4D97-AF65-F5344CB8AC3E}">
        <p14:creationId xmlns:p14="http://schemas.microsoft.com/office/powerpoint/2010/main" val="7046510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44285F9-378C-D01D-B5BF-702A063EB5E4}"/>
              </a:ext>
            </a:extLst>
          </p:cNvPr>
          <p:cNvPicPr>
            <a:picLocks noChangeAspect="1"/>
          </p:cNvPicPr>
          <p:nvPr/>
        </p:nvPicPr>
        <p:blipFill>
          <a:blip r:embed="rId2"/>
          <a:stretch>
            <a:fillRect/>
          </a:stretch>
        </p:blipFill>
        <p:spPr>
          <a:xfrm>
            <a:off x="4788024" y="1988840"/>
            <a:ext cx="3740589" cy="4446542"/>
          </a:xfrm>
          <a:prstGeom prst="rect">
            <a:avLst/>
          </a:prstGeom>
        </p:spPr>
      </p:pic>
      <p:pic>
        <p:nvPicPr>
          <p:cNvPr id="7" name="Immagine 6">
            <a:extLst>
              <a:ext uri="{FF2B5EF4-FFF2-40B4-BE49-F238E27FC236}">
                <a16:creationId xmlns:a16="http://schemas.microsoft.com/office/drawing/2014/main" id="{B304874B-F9EB-8C06-9933-9CE7B1D8CC80}"/>
              </a:ext>
            </a:extLst>
          </p:cNvPr>
          <p:cNvPicPr>
            <a:picLocks noChangeAspect="1"/>
          </p:cNvPicPr>
          <p:nvPr/>
        </p:nvPicPr>
        <p:blipFill>
          <a:blip r:embed="rId3"/>
          <a:stretch>
            <a:fillRect/>
          </a:stretch>
        </p:blipFill>
        <p:spPr>
          <a:xfrm>
            <a:off x="258012" y="1181989"/>
            <a:ext cx="4530012" cy="5670679"/>
          </a:xfrm>
          <a:prstGeom prst="rect">
            <a:avLst/>
          </a:prstGeom>
        </p:spPr>
      </p:pic>
    </p:spTree>
    <p:extLst>
      <p:ext uri="{BB962C8B-B14F-4D97-AF65-F5344CB8AC3E}">
        <p14:creationId xmlns:p14="http://schemas.microsoft.com/office/powerpoint/2010/main" val="3718086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4E877F8-5689-FF5B-51A8-DC380731EB0B}"/>
              </a:ext>
            </a:extLst>
          </p:cNvPr>
          <p:cNvPicPr>
            <a:picLocks noChangeAspect="1"/>
          </p:cNvPicPr>
          <p:nvPr/>
        </p:nvPicPr>
        <p:blipFill>
          <a:blip r:embed="rId2"/>
          <a:stretch>
            <a:fillRect/>
          </a:stretch>
        </p:blipFill>
        <p:spPr>
          <a:xfrm>
            <a:off x="4860032" y="764704"/>
            <a:ext cx="4032448" cy="5256583"/>
          </a:xfrm>
          <a:prstGeom prst="rect">
            <a:avLst/>
          </a:prstGeom>
        </p:spPr>
      </p:pic>
      <p:pic>
        <p:nvPicPr>
          <p:cNvPr id="5" name="Immagine 4">
            <a:extLst>
              <a:ext uri="{FF2B5EF4-FFF2-40B4-BE49-F238E27FC236}">
                <a16:creationId xmlns:a16="http://schemas.microsoft.com/office/drawing/2014/main" id="{E5767A64-D233-0CD5-FC48-335F8E56945B}"/>
              </a:ext>
            </a:extLst>
          </p:cNvPr>
          <p:cNvPicPr>
            <a:picLocks noChangeAspect="1"/>
          </p:cNvPicPr>
          <p:nvPr/>
        </p:nvPicPr>
        <p:blipFill>
          <a:blip r:embed="rId3"/>
          <a:stretch>
            <a:fillRect/>
          </a:stretch>
        </p:blipFill>
        <p:spPr>
          <a:xfrm>
            <a:off x="89717" y="709748"/>
            <a:ext cx="4482283" cy="5438503"/>
          </a:xfrm>
          <a:prstGeom prst="rect">
            <a:avLst/>
          </a:prstGeom>
        </p:spPr>
      </p:pic>
    </p:spTree>
    <p:extLst>
      <p:ext uri="{BB962C8B-B14F-4D97-AF65-F5344CB8AC3E}">
        <p14:creationId xmlns:p14="http://schemas.microsoft.com/office/powerpoint/2010/main" val="409637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CCE59E-8E0E-1CB7-F4A3-435866B14D25}"/>
              </a:ext>
            </a:extLst>
          </p:cNvPr>
          <p:cNvSpPr>
            <a:spLocks noGrp="1"/>
          </p:cNvSpPr>
          <p:nvPr>
            <p:ph type="title"/>
          </p:nvPr>
        </p:nvSpPr>
        <p:spPr>
          <a:xfrm>
            <a:off x="457200" y="4941168"/>
            <a:ext cx="3826768" cy="1916832"/>
          </a:xfrm>
        </p:spPr>
        <p:txBody>
          <a:bodyPr/>
          <a:lstStyle/>
          <a:p>
            <a:pPr algn="r"/>
            <a:r>
              <a:rPr lang="it-IT" sz="1600" dirty="0"/>
              <a:t>Mario Rigoni Stern, </a:t>
            </a:r>
            <a:br>
              <a:rPr lang="it-IT" sz="1600" dirty="0"/>
            </a:br>
            <a:r>
              <a:rPr lang="it-IT" sz="1600" dirty="0"/>
              <a:t>sergente maggiore dell’ARMIR. </a:t>
            </a:r>
          </a:p>
        </p:txBody>
      </p:sp>
      <p:pic>
        <p:nvPicPr>
          <p:cNvPr id="3" name="Immagine 2">
            <a:extLst>
              <a:ext uri="{FF2B5EF4-FFF2-40B4-BE49-F238E27FC236}">
                <a16:creationId xmlns:a16="http://schemas.microsoft.com/office/drawing/2014/main" id="{49F12DCD-D229-E9D5-D7AC-076FEADBDEC4}"/>
              </a:ext>
            </a:extLst>
          </p:cNvPr>
          <p:cNvPicPr>
            <a:picLocks noChangeAspect="1"/>
          </p:cNvPicPr>
          <p:nvPr/>
        </p:nvPicPr>
        <p:blipFill>
          <a:blip r:embed="rId2">
            <a:lum/>
            <a:alphaModFix/>
          </a:blip>
          <a:srcRect/>
          <a:stretch>
            <a:fillRect/>
          </a:stretch>
        </p:blipFill>
        <p:spPr bwMode="auto">
          <a:xfrm>
            <a:off x="4427984" y="908721"/>
            <a:ext cx="4716016" cy="59492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9258992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756486AC-2B6B-1A7F-F66A-A8F9DB774F6B}"/>
              </a:ext>
            </a:extLst>
          </p:cNvPr>
          <p:cNvPicPr>
            <a:picLocks noChangeAspect="1"/>
          </p:cNvPicPr>
          <p:nvPr/>
        </p:nvPicPr>
        <p:blipFill>
          <a:blip r:embed="rId2"/>
          <a:stretch>
            <a:fillRect/>
          </a:stretch>
        </p:blipFill>
        <p:spPr>
          <a:xfrm>
            <a:off x="-324544" y="692696"/>
            <a:ext cx="5697760" cy="5570860"/>
          </a:xfrm>
          <a:prstGeom prst="rect">
            <a:avLst/>
          </a:prstGeom>
        </p:spPr>
      </p:pic>
      <p:pic>
        <p:nvPicPr>
          <p:cNvPr id="4" name="Immagine 3">
            <a:extLst>
              <a:ext uri="{FF2B5EF4-FFF2-40B4-BE49-F238E27FC236}">
                <a16:creationId xmlns:a16="http://schemas.microsoft.com/office/drawing/2014/main" id="{9B090848-2F92-B179-F478-B3BBEF651701}"/>
              </a:ext>
            </a:extLst>
          </p:cNvPr>
          <p:cNvPicPr>
            <a:picLocks noChangeAspect="1"/>
          </p:cNvPicPr>
          <p:nvPr/>
        </p:nvPicPr>
        <p:blipFill>
          <a:blip r:embed="rId3"/>
          <a:stretch>
            <a:fillRect/>
          </a:stretch>
        </p:blipFill>
        <p:spPr>
          <a:xfrm>
            <a:off x="5292080" y="594444"/>
            <a:ext cx="4279900" cy="5800006"/>
          </a:xfrm>
          <a:prstGeom prst="rect">
            <a:avLst/>
          </a:prstGeom>
        </p:spPr>
      </p:pic>
    </p:spTree>
    <p:extLst>
      <p:ext uri="{BB962C8B-B14F-4D97-AF65-F5344CB8AC3E}">
        <p14:creationId xmlns:p14="http://schemas.microsoft.com/office/powerpoint/2010/main" val="230215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D5CE420-96BA-3DF2-C272-79D5FDFBDBED}"/>
              </a:ext>
            </a:extLst>
          </p:cNvPr>
          <p:cNvPicPr>
            <a:picLocks noChangeAspect="1"/>
          </p:cNvPicPr>
          <p:nvPr/>
        </p:nvPicPr>
        <p:blipFill>
          <a:blip r:embed="rId2"/>
          <a:stretch>
            <a:fillRect/>
          </a:stretch>
        </p:blipFill>
        <p:spPr>
          <a:xfrm>
            <a:off x="4572000" y="837523"/>
            <a:ext cx="4876800" cy="4876800"/>
          </a:xfrm>
          <a:prstGeom prst="rect">
            <a:avLst/>
          </a:prstGeom>
        </p:spPr>
      </p:pic>
      <p:pic>
        <p:nvPicPr>
          <p:cNvPr id="4" name="Immagine 3">
            <a:extLst>
              <a:ext uri="{FF2B5EF4-FFF2-40B4-BE49-F238E27FC236}">
                <a16:creationId xmlns:a16="http://schemas.microsoft.com/office/drawing/2014/main" id="{4F96F478-2595-22D3-A97E-EAB8CE1038DF}"/>
              </a:ext>
            </a:extLst>
          </p:cNvPr>
          <p:cNvPicPr>
            <a:picLocks noChangeAspect="1"/>
          </p:cNvPicPr>
          <p:nvPr/>
        </p:nvPicPr>
        <p:blipFill>
          <a:blip r:embed="rId3"/>
          <a:stretch>
            <a:fillRect/>
          </a:stretch>
        </p:blipFill>
        <p:spPr>
          <a:xfrm>
            <a:off x="-448816" y="837523"/>
            <a:ext cx="5020815" cy="4876800"/>
          </a:xfrm>
          <a:prstGeom prst="rect">
            <a:avLst/>
          </a:prstGeom>
        </p:spPr>
      </p:pic>
    </p:spTree>
    <p:extLst>
      <p:ext uri="{BB962C8B-B14F-4D97-AF65-F5344CB8AC3E}">
        <p14:creationId xmlns:p14="http://schemas.microsoft.com/office/powerpoint/2010/main" val="367420987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DBB0AE3-144B-512C-80FC-63B3CFD47D3B}"/>
              </a:ext>
            </a:extLst>
          </p:cNvPr>
          <p:cNvPicPr>
            <a:picLocks noChangeAspect="1"/>
          </p:cNvPicPr>
          <p:nvPr/>
        </p:nvPicPr>
        <p:blipFill>
          <a:blip r:embed="rId2"/>
          <a:stretch>
            <a:fillRect/>
          </a:stretch>
        </p:blipFill>
        <p:spPr>
          <a:xfrm>
            <a:off x="-396552" y="1268760"/>
            <a:ext cx="5760640" cy="5760640"/>
          </a:xfrm>
          <a:prstGeom prst="rect">
            <a:avLst/>
          </a:prstGeom>
        </p:spPr>
      </p:pic>
      <p:pic>
        <p:nvPicPr>
          <p:cNvPr id="6" name="Immagine 5">
            <a:extLst>
              <a:ext uri="{FF2B5EF4-FFF2-40B4-BE49-F238E27FC236}">
                <a16:creationId xmlns:a16="http://schemas.microsoft.com/office/drawing/2014/main" id="{76FA422D-EDC4-D801-4981-54BE638B981F}"/>
              </a:ext>
            </a:extLst>
          </p:cNvPr>
          <p:cNvPicPr>
            <a:picLocks noChangeAspect="1"/>
          </p:cNvPicPr>
          <p:nvPr/>
        </p:nvPicPr>
        <p:blipFill>
          <a:blip r:embed="rId3"/>
          <a:stretch>
            <a:fillRect/>
          </a:stretch>
        </p:blipFill>
        <p:spPr>
          <a:xfrm>
            <a:off x="5364088" y="1268760"/>
            <a:ext cx="3779912" cy="5589240"/>
          </a:xfrm>
          <a:prstGeom prst="rect">
            <a:avLst/>
          </a:prstGeom>
        </p:spPr>
      </p:pic>
    </p:spTree>
    <p:extLst>
      <p:ext uri="{BB962C8B-B14F-4D97-AF65-F5344CB8AC3E}">
        <p14:creationId xmlns:p14="http://schemas.microsoft.com/office/powerpoint/2010/main" val="14253795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5F04DF3-C287-5A73-CC39-4A705365909D}"/>
              </a:ext>
            </a:extLst>
          </p:cNvPr>
          <p:cNvPicPr>
            <a:picLocks noChangeAspect="1"/>
          </p:cNvPicPr>
          <p:nvPr/>
        </p:nvPicPr>
        <p:blipFill>
          <a:blip r:embed="rId2"/>
          <a:stretch>
            <a:fillRect/>
          </a:stretch>
        </p:blipFill>
        <p:spPr>
          <a:xfrm>
            <a:off x="508000" y="381000"/>
            <a:ext cx="7772400" cy="5829300"/>
          </a:xfrm>
          <a:prstGeom prst="rect">
            <a:avLst/>
          </a:prstGeom>
        </p:spPr>
      </p:pic>
    </p:spTree>
    <p:extLst>
      <p:ext uri="{BB962C8B-B14F-4D97-AF65-F5344CB8AC3E}">
        <p14:creationId xmlns:p14="http://schemas.microsoft.com/office/powerpoint/2010/main" val="28805566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568565B-5BFF-9CE1-1FD3-07A273B70E80}"/>
              </a:ext>
            </a:extLst>
          </p:cNvPr>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2146238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3D266EA-0528-1BA6-474D-AB18E88601BB}"/>
              </a:ext>
            </a:extLst>
          </p:cNvPr>
          <p:cNvPicPr>
            <a:picLocks noChangeAspect="1"/>
          </p:cNvPicPr>
          <p:nvPr/>
        </p:nvPicPr>
        <p:blipFill>
          <a:blip r:embed="rId2"/>
          <a:stretch>
            <a:fillRect/>
          </a:stretch>
        </p:blipFill>
        <p:spPr>
          <a:xfrm>
            <a:off x="1763688" y="116632"/>
            <a:ext cx="5328592" cy="6483458"/>
          </a:xfrm>
          <a:prstGeom prst="rect">
            <a:avLst/>
          </a:prstGeom>
        </p:spPr>
      </p:pic>
    </p:spTree>
    <p:extLst>
      <p:ext uri="{BB962C8B-B14F-4D97-AF65-F5344CB8AC3E}">
        <p14:creationId xmlns:p14="http://schemas.microsoft.com/office/powerpoint/2010/main" val="3268979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18DAE5-99C1-BAA2-6F2E-D6B2A984B980}"/>
              </a:ext>
            </a:extLst>
          </p:cNvPr>
          <p:cNvSpPr>
            <a:spLocks noGrp="1"/>
          </p:cNvSpPr>
          <p:nvPr>
            <p:ph type="title"/>
          </p:nvPr>
        </p:nvSpPr>
        <p:spPr>
          <a:xfrm>
            <a:off x="457200" y="5229200"/>
            <a:ext cx="2314600" cy="1628800"/>
          </a:xfrm>
        </p:spPr>
        <p:txBody>
          <a:bodyPr/>
          <a:lstStyle/>
          <a:p>
            <a:pPr algn="r"/>
            <a:r>
              <a:rPr lang="it-IT" sz="1600" dirty="0"/>
              <a:t>Un alpino </a:t>
            </a:r>
            <a:br>
              <a:rPr lang="it-IT" sz="1600" dirty="0"/>
            </a:br>
            <a:r>
              <a:rPr lang="it-IT" sz="1600" dirty="0"/>
              <a:t>della Cuneense </a:t>
            </a:r>
            <a:br>
              <a:rPr lang="it-IT" sz="1600" dirty="0"/>
            </a:br>
            <a:r>
              <a:rPr lang="it-IT" sz="1600" dirty="0"/>
              <a:t>col suo mulo e…</a:t>
            </a:r>
            <a:br>
              <a:rPr lang="it-IT" sz="1600" dirty="0"/>
            </a:br>
            <a:r>
              <a:rPr lang="it-IT" sz="1600" dirty="0"/>
              <a:t>l’ironia di guerra.</a:t>
            </a:r>
          </a:p>
        </p:txBody>
      </p:sp>
      <p:pic>
        <p:nvPicPr>
          <p:cNvPr id="3" name="Immagine 2">
            <a:extLst>
              <a:ext uri="{FF2B5EF4-FFF2-40B4-BE49-F238E27FC236}">
                <a16:creationId xmlns:a16="http://schemas.microsoft.com/office/drawing/2014/main" id="{4D39E442-1FDF-974A-CE2E-C12404A8020F}"/>
              </a:ext>
            </a:extLst>
          </p:cNvPr>
          <p:cNvPicPr>
            <a:picLocks noChangeAspect="1"/>
          </p:cNvPicPr>
          <p:nvPr/>
        </p:nvPicPr>
        <p:blipFill>
          <a:blip r:embed="rId2">
            <a:lum/>
            <a:alphaModFix/>
          </a:blip>
          <a:srcRect/>
          <a:stretch>
            <a:fillRect/>
          </a:stretch>
        </p:blipFill>
        <p:spPr>
          <a:xfrm>
            <a:off x="2987824" y="1"/>
            <a:ext cx="6156176" cy="6858000"/>
          </a:xfrm>
          <a:prstGeom prst="rect">
            <a:avLst/>
          </a:prstGeom>
          <a:noFill/>
          <a:ln cap="flat">
            <a:noFill/>
          </a:ln>
        </p:spPr>
      </p:pic>
    </p:spTree>
    <p:extLst>
      <p:ext uri="{BB962C8B-B14F-4D97-AF65-F5344CB8AC3E}">
        <p14:creationId xmlns:p14="http://schemas.microsoft.com/office/powerpoint/2010/main" val="13852323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192CFC-4BF5-F09C-AC70-649D34021508}"/>
              </a:ext>
            </a:extLst>
          </p:cNvPr>
          <p:cNvSpPr>
            <a:spLocks noGrp="1"/>
          </p:cNvSpPr>
          <p:nvPr>
            <p:ph type="title"/>
          </p:nvPr>
        </p:nvSpPr>
        <p:spPr>
          <a:xfrm>
            <a:off x="457200" y="260648"/>
            <a:ext cx="8135938" cy="1301452"/>
          </a:xfrm>
        </p:spPr>
        <p:txBody>
          <a:bodyPr/>
          <a:lstStyle/>
          <a:p>
            <a:r>
              <a:rPr lang="it-IT" sz="8800" dirty="0">
                <a:solidFill>
                  <a:srgbClr val="A112CB"/>
                </a:solidFill>
              </a:rPr>
              <a:t>GRAZIE</a:t>
            </a:r>
          </a:p>
        </p:txBody>
      </p:sp>
      <p:pic>
        <p:nvPicPr>
          <p:cNvPr id="7" name="Immagine 6">
            <a:extLst>
              <a:ext uri="{FF2B5EF4-FFF2-40B4-BE49-F238E27FC236}">
                <a16:creationId xmlns:a16="http://schemas.microsoft.com/office/drawing/2014/main" id="{A49F4B72-36F9-5D59-33ED-B88D2E0D7ECA}"/>
              </a:ext>
            </a:extLst>
          </p:cNvPr>
          <p:cNvPicPr>
            <a:picLocks noChangeAspect="1"/>
          </p:cNvPicPr>
          <p:nvPr/>
        </p:nvPicPr>
        <p:blipFill>
          <a:blip r:embed="rId2"/>
          <a:stretch>
            <a:fillRect/>
          </a:stretch>
        </p:blipFill>
        <p:spPr>
          <a:xfrm>
            <a:off x="17240" y="1772816"/>
            <a:ext cx="9126759" cy="5085184"/>
          </a:xfrm>
          <a:prstGeom prst="rect">
            <a:avLst/>
          </a:prstGeom>
        </p:spPr>
      </p:pic>
    </p:spTree>
    <p:extLst>
      <p:ext uri="{BB962C8B-B14F-4D97-AF65-F5344CB8AC3E}">
        <p14:creationId xmlns:p14="http://schemas.microsoft.com/office/powerpoint/2010/main" val="2580524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36EDA2-080C-772F-C403-B12DD1A837B7}"/>
              </a:ext>
            </a:extLst>
          </p:cNvPr>
          <p:cNvSpPr>
            <a:spLocks noGrp="1"/>
          </p:cNvSpPr>
          <p:nvPr>
            <p:ph type="title"/>
          </p:nvPr>
        </p:nvSpPr>
        <p:spPr>
          <a:xfrm>
            <a:off x="504031" y="168176"/>
            <a:ext cx="8135938" cy="1296144"/>
          </a:xfrm>
        </p:spPr>
        <p:txBody>
          <a:bodyPr/>
          <a:lstStyle/>
          <a:p>
            <a:r>
              <a:rPr lang="it-IT" sz="6000" dirty="0">
                <a:solidFill>
                  <a:srgbClr val="07B7F8"/>
                </a:solidFill>
              </a:rPr>
              <a:t>Arrivederci a Ottobre!</a:t>
            </a:r>
          </a:p>
        </p:txBody>
      </p:sp>
      <p:pic>
        <p:nvPicPr>
          <p:cNvPr id="7" name="Immagine 6">
            <a:extLst>
              <a:ext uri="{FF2B5EF4-FFF2-40B4-BE49-F238E27FC236}">
                <a16:creationId xmlns:a16="http://schemas.microsoft.com/office/drawing/2014/main" id="{864E7576-7CDE-03A6-BC38-E7BCB645D495}"/>
              </a:ext>
            </a:extLst>
          </p:cNvPr>
          <p:cNvPicPr>
            <a:picLocks noChangeAspect="1"/>
          </p:cNvPicPr>
          <p:nvPr/>
        </p:nvPicPr>
        <p:blipFill>
          <a:blip r:embed="rId2"/>
          <a:stretch>
            <a:fillRect/>
          </a:stretch>
        </p:blipFill>
        <p:spPr>
          <a:xfrm>
            <a:off x="1875160" y="1464320"/>
            <a:ext cx="5393680" cy="5393680"/>
          </a:xfrm>
          <a:prstGeom prst="rect">
            <a:avLst/>
          </a:prstGeom>
        </p:spPr>
      </p:pic>
    </p:spTree>
    <p:extLst>
      <p:ext uri="{BB962C8B-B14F-4D97-AF65-F5344CB8AC3E}">
        <p14:creationId xmlns:p14="http://schemas.microsoft.com/office/powerpoint/2010/main" val="1113172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13608A-7311-1860-76B6-2CF98C463CBB}"/>
              </a:ext>
            </a:extLst>
          </p:cNvPr>
          <p:cNvSpPr>
            <a:spLocks noGrp="1"/>
          </p:cNvSpPr>
          <p:nvPr>
            <p:ph type="title"/>
          </p:nvPr>
        </p:nvSpPr>
        <p:spPr>
          <a:xfrm>
            <a:off x="762000" y="5301208"/>
            <a:ext cx="7554416" cy="1556792"/>
          </a:xfrm>
        </p:spPr>
        <p:txBody>
          <a:bodyPr/>
          <a:lstStyle/>
          <a:p>
            <a:r>
              <a:rPr lang="it-IT" sz="1600" dirty="0">
                <a:solidFill>
                  <a:srgbClr val="002060"/>
                </a:solidFill>
              </a:rPr>
              <a:t>L’</a:t>
            </a:r>
            <a:r>
              <a:rPr lang="it-IT" sz="1600" dirty="0" err="1">
                <a:solidFill>
                  <a:srgbClr val="002060"/>
                </a:solidFill>
              </a:rPr>
              <a:t>inocntro</a:t>
            </a:r>
            <a:r>
              <a:rPr lang="it-IT" sz="1600" dirty="0">
                <a:solidFill>
                  <a:srgbClr val="002060"/>
                </a:solidFill>
              </a:rPr>
              <a:t> di Mario Rigoni Stern, alpino dell’ARMIR, un contadino russo in un’isba.</a:t>
            </a:r>
          </a:p>
        </p:txBody>
      </p:sp>
      <p:pic>
        <p:nvPicPr>
          <p:cNvPr id="4" name="Immagine 3">
            <a:extLst>
              <a:ext uri="{FF2B5EF4-FFF2-40B4-BE49-F238E27FC236}">
                <a16:creationId xmlns:a16="http://schemas.microsoft.com/office/drawing/2014/main" id="{929D6FA6-F6C9-461E-0E29-8D711AE12D80}"/>
              </a:ext>
            </a:extLst>
          </p:cNvPr>
          <p:cNvPicPr>
            <a:picLocks noChangeAspect="1"/>
          </p:cNvPicPr>
          <p:nvPr/>
        </p:nvPicPr>
        <p:blipFill>
          <a:blip r:embed="rId2"/>
          <a:stretch>
            <a:fillRect/>
          </a:stretch>
        </p:blipFill>
        <p:spPr>
          <a:xfrm>
            <a:off x="762000" y="404664"/>
            <a:ext cx="7620000" cy="5334000"/>
          </a:xfrm>
          <a:prstGeom prst="rect">
            <a:avLst/>
          </a:prstGeom>
        </p:spPr>
      </p:pic>
    </p:spTree>
    <p:extLst>
      <p:ext uri="{BB962C8B-B14F-4D97-AF65-F5344CB8AC3E}">
        <p14:creationId xmlns:p14="http://schemas.microsoft.com/office/powerpoint/2010/main" val="288831957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6492</TotalTime>
  <Words>2220</Words>
  <Application>Microsoft Macintosh PowerPoint</Application>
  <PresentationFormat>Presentazione su schermo (4:3)</PresentationFormat>
  <Paragraphs>113</Paragraphs>
  <Slides>88</Slides>
  <Notes>2</Notes>
  <HiddenSlides>0</HiddenSlides>
  <MMClips>5</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88</vt:i4>
      </vt:variant>
    </vt:vector>
  </HeadingPairs>
  <TitlesOfParts>
    <vt:vector size="92" baseType="lpstr">
      <vt:lpstr>Arial</vt:lpstr>
      <vt:lpstr>Geneva</vt:lpstr>
      <vt:lpstr>Times New Roman</vt:lpstr>
      <vt:lpstr>Tema di Office</vt:lpstr>
      <vt:lpstr>UTE – Cardinal Colombo - MILANO Giovedì,  30 maggio 2024</vt:lpstr>
      <vt:lpstr>Giulio Bedeschi, sottotenente medico in viaggio sulla tradotta  nell'estate 1942 verso il Fronte Orientale in Russia.</vt:lpstr>
      <vt:lpstr>L’autore, Giulio Bedeschi,  col cappello da alpino,  autografa il suo libro  «Centomila gavette di ghiaccio», pubblicato nel 1963.</vt:lpstr>
      <vt:lpstr>Presentazione standard di PowerPoint</vt:lpstr>
      <vt:lpstr>Anno 1953</vt:lpstr>
      <vt:lpstr>Presentazione standard di PowerPoint</vt:lpstr>
      <vt:lpstr>Presentazione standard di PowerPoint</vt:lpstr>
      <vt:lpstr>Mario Rigoni Stern,  sergente maggiore dell’ARMIR. </vt:lpstr>
      <vt:lpstr>L’inocntro di Mario Rigoni Stern, alpino dell’ARMIR, un contadino russo in un’isba.</vt:lpstr>
      <vt:lpstr>Ufficiali del contingente alpino VESTONE in posa.</vt:lpstr>
      <vt:lpstr>Mario Rigoni Stern  ad un radino degli alpini negli ultimi anni di vita.</vt:lpstr>
      <vt:lpstr>Il sergente maggiore Mario Rigoni Stern, imbacuccato per ripararsi  dal gelo russo durante la ritirata.</vt:lpstr>
      <vt:lpstr>Ufficiali del contingente alpino VESTONE in posa.</vt:lpstr>
      <vt:lpstr>Gennaio 1943. La colonna degli alpini in ritirata nella steppa russa.</vt:lpstr>
      <vt:lpstr>Anno 1966</vt:lpstr>
      <vt:lpstr>Nuto Rutelli,  a rapporto nella battaglia  di Nikolaiewka,  26 gennaio 1943.</vt:lpstr>
      <vt:lpstr>Nuto Ravelli, l’autore del libro.</vt:lpstr>
      <vt:lpstr>Foto emblematica della ritirata dei fanti italiani  attraverso la steppa russa nel gennaio 1943.</vt:lpstr>
      <vt:lpstr>Presentazione standard di PowerPoint</vt:lpstr>
      <vt:lpstr>1 settembre 1939. Le truppe tedesche invadono la Polonia. </vt:lpstr>
      <vt:lpstr>Il dittatore russo Josef Stalin, «il piccolo padre»!</vt:lpstr>
      <vt:lpstr>Le tre linee dell’Operazione Barbarossa tedesca contro l’URSS. </vt:lpstr>
      <vt:lpstr>Il Duce Benito Mussolini, Capo del governo italiano.</vt:lpstr>
      <vt:lpstr>Adolf Hitler e Benito Mussolini  uniti nel Patto d’acciaio del 1939.</vt:lpstr>
      <vt:lpstr>L’ex alleato di Hitler, diventato nemico, il dittatore russo Josef Stalin.</vt:lpstr>
      <vt:lpstr>Galeazzo Ciano, Ministro degli Esteri e genero di Mussolini  in quanto marito della figlia Edda.</vt:lpstr>
      <vt:lpstr>MESSAGGIO DI HITLER A MUSSOLINI  "Vi scrivo questa lettera in un momento in cui, finalmente, dopo mesi di preoccupazioni, di riflessioni e di continua attesa che mi ha logorato i nervi, sono stato portato a prendere la decisione più grave della mia vita [...]. Ho aspettato fino a questo momento, duce, per mandarvi tali informazioni perché la decisione definitiva non sarà presa prima di questa sera alle sette (Hitler ha scritto il messaggio nella mattinata del 21 giugno, nella Reichskanzlei). Qualunque cosa accada, duce, la nostra situazione non può peggiorare per questo passo, essa può solo migliorare [...]”.                             F.to Il Führer, Adolf Hitler. </vt:lpstr>
      <vt:lpstr>Dai DIARI del Ministro degli Esteri Galeazzo Ciano:  "Cerco di buon mattino l’ambasciatore dei Sovietici per notificargli la nostra dichiarazione  di guerra. Non riesco a vederlo sino  a mezzogiorno e mezzo perché lui,  e con lui tutto il personale dell’ambasciata,  se ne era andato candidamente  a fare il bagno a Fregene".  E aggiunge:  "La cosa che più sta a cuore al Duce è la partecipazione d’un nostro contingente, ma da quanto scrive Hitler è facile capire che lui ne farebbe volentieri a meno".  .</vt:lpstr>
      <vt:lpstr>Il 26 giugno 1941 Il Duce scrive ad Hitler:  "Sono pronto a contribuire con forze terrestri ed aeree  e voi sapete quanto lo desideri.  Vi prego di darmi una risposta  così che mi sia possibile passare  alla fase esecutiva". </vt:lpstr>
      <vt:lpstr>Il Duce passa in rassegna il CSIR, il Corpo di Spedizione Italiano in Russia.</vt:lpstr>
      <vt:lpstr>Dai DIARI del Ministro degli Esteri  Galeazzo Ciano   "I nostri primi contingenti partiranno fra tre giorni. Il Duce è molto eccitato all’idea di questa nostra partecipazione al conflitto e mi telefona che domani passerà in rassegna le truppe del CSIR".  "Sono preoccupato di un diretto confronto fra le nostre forze e quelle germaniche. Non per gli uomini che sono, o possono essere ottimi, ma per il materiale. Non vorrei che ancora una volta dovessimo fare la figura del parente povero".  In tutto tre divisioni, la Pasubio e la Torino di fanteria e la celere Amedeo d’Aosta, cosiddette autotrasportate”.  </vt:lpstr>
      <vt:lpstr>I NUMERI del CSIR,  Corpo di Spedizione Italiano  in Russia   2900 ufficiali,  58 mila soldati,  4 mila muli 5500 automezzi 51 aerei da caccia  22 aerei da ricognizione 10 aerei da trasporto.  Luogo di radunata Borsa, in Ungheria.  225 i treni-tradotte per il trasporto 25 giorni il tempo impiegato   Il gen. Giovanni Messe dal 17 luglio 1941 Comandante del CSIR.  </vt:lpstr>
      <vt:lpstr>Una tradotta del CSIR in viaggio verso il fronte orientale.</vt:lpstr>
      <vt:lpstr>Alpini con i loro muli sulla tradotta verso il fronte orientale.</vt:lpstr>
      <vt:lpstr>Il feldmaresciallo Gerd von Rundstedt (al centro), Comandante  del Heeresgruppe Süd, tra i generali Walter Model e Hans Krebs.</vt:lpstr>
      <vt:lpstr>Presentazione standard di PowerPoint</vt:lpstr>
      <vt:lpstr>Gli alpini in marcia con i loro equini.</vt:lpstr>
      <vt:lpstr>Soldati dell'ARMIR in azione sul fronte orientale.</vt:lpstr>
      <vt:lpstr>Soldati italiani in marcia sul fronte orientale.</vt:lpstr>
      <vt:lpstr>Plotone anticarro della Divisione Sforzesca in Russia.</vt:lpstr>
      <vt:lpstr>Alpini dell'ARMIR in sosta in un Kolkoz russo.  Bollettino n. 630 del Comando supremo russo, Radio Mosca l'8 febbraio 1943: «... soltanto il Corpo d'armata alpino italiano deve ritenersi imbattuto sul suolo di Russia...» </vt:lpstr>
      <vt:lpstr>L'offensiva germanica dal 24 luglio al 18 novembre 1941.</vt:lpstr>
      <vt:lpstr>Panzer tedeschi in movimento nella steppa russa.</vt:lpstr>
      <vt:lpstr>Presentazione standard di PowerPoint</vt:lpstr>
      <vt:lpstr>I NUMERI dell'ARMIR  (8a Armata Italiana sul Fronte Orientale Russo)  Dal 9 luglio 1942 (un anno dopo la partenza del CSIR)  10 Divisioni  3 Divisioni del CSIR, diventato XXXV Corpo d'armata  4 Divisioni di fanteria: Cosseria, Ravenna, Sforzesca e Vicenza  3 Divisioni alpine: Cuneense, Julia, Tridentina  220.000  Soldati  7.000  Ufficiali  Primo Comandante   Generale Gariboldi  a seguire                 Generale Giovanni Messe  Più personale vario per un totale di 229.000 presenze italiane sul Fronte Orientale Russo.</vt:lpstr>
      <vt:lpstr>Presentazione standard di PowerPoint</vt:lpstr>
      <vt:lpstr>Alpini in marcia nella steppa «con la montagna nel cuore»!!!</vt:lpstr>
      <vt:lpstr>Un alpino con il suo compagno mulo  a Char'kov, estate 1942.</vt:lpstr>
      <vt:lpstr>Presentazione standard di PowerPoint</vt:lpstr>
      <vt:lpstr>Turni di guardia di mezz’ora nella trincea sotto la neve e il gelo.</vt:lpstr>
      <vt:lpstr>Soldati dell’Armata Rossa.</vt:lpstr>
      <vt:lpstr>Plotone italiano in primo piano, sullo sfondo soldati sovietici all'attacco.</vt:lpstr>
      <vt:lpstr>La città di Stalingrado sotto i bombardamenti tedeschi.</vt:lpstr>
      <vt:lpstr>Il generale Filipp Golipov, Comandante dell'operazione sovietica Ostrogozsk-Rossosc.</vt:lpstr>
      <vt:lpstr>16-26 gennaio 1943. Direttrici della ritirata italiana sul Fronte del fiume Don  delle tre Divisioni Alpine e della Divisione di fanteria Vicenza</vt:lpstr>
      <vt:lpstr>Foto emblematica della ritirata italiana nella neve della steppa russa.</vt:lpstr>
      <vt:lpstr>…dettaglio della stessa foto!</vt:lpstr>
      <vt:lpstr>Alpini dell’ARMIR nella tragica ritirata.</vt:lpstr>
      <vt:lpstr>Gli alpini a cavallo sui muli e a piedi nella ritirata dal 16 al 26 gennaio 1943.</vt:lpstr>
      <vt:lpstr>…una breve sosta nella ritirata sulla neve.</vt:lpstr>
      <vt:lpstr>Un carro armato con cannone d'assalto Sturmgeschütz III, con a bordo soldati tedeschi, affianca la massa degli italiani in rotta nella neve.</vt:lpstr>
      <vt:lpstr>Soldati caduti abbandonati nella neve con una croce.</vt:lpstr>
      <vt:lpstr>25-27 gennaio 1943. Carta della sanguinosa battaglia di Nikolajewka .</vt:lpstr>
      <vt:lpstr>Presentazione standard di PowerPoint</vt:lpstr>
      <vt:lpstr>Gli alpini italiani dopo la battaglia di Nikolajewka.. </vt:lpstr>
      <vt:lpstr>Il villaggio di Šeljakino in fiamme dopo l'attacco degli alpini della "Tridentina».</vt:lpstr>
      <vt:lpstr>Il Duce Benito Mussolini  in visita nel ‘42 sul Fronte Orientale  con il Comandante dell'ARMIR,  gen. Giovanni Messe:   "Caro Messe, al tavolo della pace peseranno molto i suoi 200.000 uomini".  </vt:lpstr>
      <vt:lpstr>Le perdite della Divisione Alpina CUNEENSE</vt:lpstr>
      <vt:lpstr>Colonna di prigionieri italiani dell’ARMIR.</vt:lpstr>
      <vt:lpstr>Bilancio della Campagna di Russia Dati dell'Unione nazionale italiana reduci di Russia (UNIRR)</vt:lpstr>
      <vt:lpstr>«La guerra è una sconfitta per tutti.  Vincitori e vinti.  Sempre!»  Papa Francesco. </vt:lpstr>
      <vt:lpstr>Anno 1966</vt:lpstr>
      <vt:lpstr>Da «LA STRADA DEL DAVAI» di Nuto Rutelli.  Testimonianza di Guido Castellino, alpino classe 1922, nato a Villanova Mondovi  </vt:lpstr>
      <vt:lpstr>Da «LA STRADA DEL DAVAI» di Nuto Rutelli.  Testimonianza di Marco Duberti, classe 1914, di Viola</vt:lpstr>
      <vt:lpstr>LA TRADOTTA di Gianni Rodari  Cosa canta il soldato, soldatino, dondolando, dondolando gli scarponi, seduto con le gambe ciondoloni sulla tradotta che parte da Torino?  “Macchinista del vapore, metti l’olio agli stantuffi, della guerra siamo stufi e a casa nostra vogliamo andà”.  Soldatino, canta canta: cavalli otto, uomini quaranta.  Da Filastrocche in cielo e in terra.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 alpino  della Cuneense  col suo mulo e… l’ironia di guerra.</vt:lpstr>
      <vt:lpstr>GRAZIE</vt:lpstr>
      <vt:lpstr>Arrivederci a Ottobre!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707</cp:revision>
  <cp:lastPrinted>1601-01-01T00:00:00Z</cp:lastPrinted>
  <dcterms:created xsi:type="dcterms:W3CDTF">2019-12-08T15:27:53Z</dcterms:created>
  <dcterms:modified xsi:type="dcterms:W3CDTF">2024-05-29T14:20:55Z</dcterms:modified>
</cp:coreProperties>
</file>