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B2415-7625-45A6-A52C-0AB3EECCCFBA}" v="4" dt="2024-10-06T20:01:55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EGITTIMO" userId="8cc748ed7950eeef" providerId="LiveId" clId="{04FB2415-7625-45A6-A52C-0AB3EECCCFBA}"/>
    <pc:docChg chg="undo custSel addSld modSld">
      <pc:chgData name="FRANCESCA LEGITTIMO" userId="8cc748ed7950eeef" providerId="LiveId" clId="{04FB2415-7625-45A6-A52C-0AB3EECCCFBA}" dt="2024-10-06T20:03:03.397" v="2383" actId="5793"/>
      <pc:docMkLst>
        <pc:docMk/>
      </pc:docMkLst>
      <pc:sldChg chg="addSp modSp new mod setBg">
        <pc:chgData name="FRANCESCA LEGITTIMO" userId="8cc748ed7950eeef" providerId="LiveId" clId="{04FB2415-7625-45A6-A52C-0AB3EECCCFBA}" dt="2024-10-06T19:21:53.583" v="2270" actId="20577"/>
        <pc:sldMkLst>
          <pc:docMk/>
          <pc:sldMk cId="2024768050" sldId="257"/>
        </pc:sldMkLst>
        <pc:spChg chg="mod">
          <ac:chgData name="FRANCESCA LEGITTIMO" userId="8cc748ed7950eeef" providerId="LiveId" clId="{04FB2415-7625-45A6-A52C-0AB3EECCCFBA}" dt="2024-10-06T10:11:43.565" v="474" actId="20577"/>
          <ac:spMkLst>
            <pc:docMk/>
            <pc:sldMk cId="2024768050" sldId="257"/>
            <ac:spMk id="2" creationId="{46626579-8B5D-764C-E02F-169F52540380}"/>
          </ac:spMkLst>
        </pc:spChg>
        <pc:spChg chg="mod">
          <ac:chgData name="FRANCESCA LEGITTIMO" userId="8cc748ed7950eeef" providerId="LiveId" clId="{04FB2415-7625-45A6-A52C-0AB3EECCCFBA}" dt="2024-10-06T19:21:53.583" v="2270" actId="20577"/>
          <ac:spMkLst>
            <pc:docMk/>
            <pc:sldMk cId="2024768050" sldId="257"/>
            <ac:spMk id="3" creationId="{6A96A560-16C1-2833-5227-B8EE2B47937B}"/>
          </ac:spMkLst>
        </pc:spChg>
        <pc:spChg chg="add">
          <ac:chgData name="FRANCESCA LEGITTIMO" userId="8cc748ed7950eeef" providerId="LiveId" clId="{04FB2415-7625-45A6-A52C-0AB3EECCCFBA}" dt="2024-10-06T10:05:17.968" v="1" actId="26606"/>
          <ac:spMkLst>
            <pc:docMk/>
            <pc:sldMk cId="2024768050" sldId="257"/>
            <ac:spMk id="8" creationId="{C5176844-69C3-4F79-BE38-EA5BDDF4FEA4}"/>
          </ac:spMkLst>
        </pc:spChg>
        <pc:spChg chg="add">
          <ac:chgData name="FRANCESCA LEGITTIMO" userId="8cc748ed7950eeef" providerId="LiveId" clId="{04FB2415-7625-45A6-A52C-0AB3EECCCFBA}" dt="2024-10-06T10:05:17.968" v="1" actId="26606"/>
          <ac:spMkLst>
            <pc:docMk/>
            <pc:sldMk cId="2024768050" sldId="257"/>
            <ac:spMk id="10" creationId="{1CF1AAE4-D0BC-430F-A613-7BBAAECA0C2D}"/>
          </ac:spMkLst>
        </pc:spChg>
        <pc:spChg chg="add">
          <ac:chgData name="FRANCESCA LEGITTIMO" userId="8cc748ed7950eeef" providerId="LiveId" clId="{04FB2415-7625-45A6-A52C-0AB3EECCCFBA}" dt="2024-10-06T10:05:17.968" v="1" actId="26606"/>
          <ac:spMkLst>
            <pc:docMk/>
            <pc:sldMk cId="2024768050" sldId="257"/>
            <ac:spMk id="12" creationId="{A101E513-AF74-4E9D-A31F-99664250722D}"/>
          </ac:spMkLst>
        </pc:spChg>
      </pc:sldChg>
      <pc:sldChg chg="modSp new mod">
        <pc:chgData name="FRANCESCA LEGITTIMO" userId="8cc748ed7950eeef" providerId="LiveId" clId="{04FB2415-7625-45A6-A52C-0AB3EECCCFBA}" dt="2024-10-06T20:03:03.397" v="2383" actId="5793"/>
        <pc:sldMkLst>
          <pc:docMk/>
          <pc:sldMk cId="1676095252" sldId="258"/>
        </pc:sldMkLst>
        <pc:spChg chg="mod">
          <ac:chgData name="FRANCESCA LEGITTIMO" userId="8cc748ed7950eeef" providerId="LiveId" clId="{04FB2415-7625-45A6-A52C-0AB3EECCCFBA}" dt="2024-10-06T20:03:03.397" v="2383" actId="5793"/>
          <ac:spMkLst>
            <pc:docMk/>
            <pc:sldMk cId="1676095252" sldId="258"/>
            <ac:spMk id="2" creationId="{A7053A10-F5D8-DDB7-8476-51D55E0F5242}"/>
          </ac:spMkLst>
        </pc:spChg>
        <pc:spChg chg="mod">
          <ac:chgData name="FRANCESCA LEGITTIMO" userId="8cc748ed7950eeef" providerId="LiveId" clId="{04FB2415-7625-45A6-A52C-0AB3EECCCFBA}" dt="2024-10-06T14:24:24.570" v="1415" actId="20577"/>
          <ac:spMkLst>
            <pc:docMk/>
            <pc:sldMk cId="1676095252" sldId="258"/>
            <ac:spMk id="3" creationId="{8FE283C6-292C-E677-A263-1C8F158FEF41}"/>
          </ac:spMkLst>
        </pc:spChg>
      </pc:sldChg>
      <pc:sldChg chg="modSp new mod">
        <pc:chgData name="FRANCESCA LEGITTIMO" userId="8cc748ed7950eeef" providerId="LiveId" clId="{04FB2415-7625-45A6-A52C-0AB3EECCCFBA}" dt="2024-10-06T14:29:57.247" v="1771" actId="20577"/>
        <pc:sldMkLst>
          <pc:docMk/>
          <pc:sldMk cId="2120701621" sldId="259"/>
        </pc:sldMkLst>
        <pc:spChg chg="mod">
          <ac:chgData name="FRANCESCA LEGITTIMO" userId="8cc748ed7950eeef" providerId="LiveId" clId="{04FB2415-7625-45A6-A52C-0AB3EECCCFBA}" dt="2024-10-06T14:29:57.247" v="1771" actId="20577"/>
          <ac:spMkLst>
            <pc:docMk/>
            <pc:sldMk cId="2120701621" sldId="259"/>
            <ac:spMk id="2" creationId="{B47F96E3-67E5-13BE-39C8-BFB91EBB661E}"/>
          </ac:spMkLst>
        </pc:spChg>
        <pc:spChg chg="mod">
          <ac:chgData name="FRANCESCA LEGITTIMO" userId="8cc748ed7950eeef" providerId="LiveId" clId="{04FB2415-7625-45A6-A52C-0AB3EECCCFBA}" dt="2024-10-06T14:24:59.906" v="1447" actId="20577"/>
          <ac:spMkLst>
            <pc:docMk/>
            <pc:sldMk cId="2120701621" sldId="259"/>
            <ac:spMk id="3" creationId="{77B5C388-EF77-7B22-CDF3-249158541964}"/>
          </ac:spMkLst>
        </pc:spChg>
      </pc:sldChg>
      <pc:sldChg chg="addSp modSp new mod setBg">
        <pc:chgData name="FRANCESCA LEGITTIMO" userId="8cc748ed7950eeef" providerId="LiveId" clId="{04FB2415-7625-45A6-A52C-0AB3EECCCFBA}" dt="2024-10-06T17:33:46.344" v="2032" actId="255"/>
        <pc:sldMkLst>
          <pc:docMk/>
          <pc:sldMk cId="4068690274" sldId="260"/>
        </pc:sldMkLst>
        <pc:spChg chg="mod">
          <ac:chgData name="FRANCESCA LEGITTIMO" userId="8cc748ed7950eeef" providerId="LiveId" clId="{04FB2415-7625-45A6-A52C-0AB3EECCCFBA}" dt="2024-10-06T17:30:54.010" v="1978" actId="26606"/>
          <ac:spMkLst>
            <pc:docMk/>
            <pc:sldMk cId="4068690274" sldId="260"/>
            <ac:spMk id="2" creationId="{BDAD6CFA-30BB-7B3A-2538-B4917BB6057F}"/>
          </ac:spMkLst>
        </pc:spChg>
        <pc:spChg chg="mod">
          <ac:chgData name="FRANCESCA LEGITTIMO" userId="8cc748ed7950eeef" providerId="LiveId" clId="{04FB2415-7625-45A6-A52C-0AB3EECCCFBA}" dt="2024-10-06T17:33:46.344" v="2032" actId="255"/>
          <ac:spMkLst>
            <pc:docMk/>
            <pc:sldMk cId="4068690274" sldId="260"/>
            <ac:spMk id="3" creationId="{D49A7C70-F45D-5FDB-1D91-CFB0C1541388}"/>
          </ac:spMkLst>
        </pc:spChg>
        <pc:spChg chg="add">
          <ac:chgData name="FRANCESCA LEGITTIMO" userId="8cc748ed7950eeef" providerId="LiveId" clId="{04FB2415-7625-45A6-A52C-0AB3EECCCFBA}" dt="2024-10-06T17:30:54.010" v="1978" actId="26606"/>
          <ac:spMkLst>
            <pc:docMk/>
            <pc:sldMk cId="4068690274" sldId="260"/>
            <ac:spMk id="1031" creationId="{DD4C4B28-6B4B-4445-8535-F516D74E4AA9}"/>
          </ac:spMkLst>
        </pc:spChg>
        <pc:spChg chg="add">
          <ac:chgData name="FRANCESCA LEGITTIMO" userId="8cc748ed7950eeef" providerId="LiveId" clId="{04FB2415-7625-45A6-A52C-0AB3EECCCFBA}" dt="2024-10-06T17:30:54.010" v="1978" actId="26606"/>
          <ac:spMkLst>
            <pc:docMk/>
            <pc:sldMk cId="4068690274" sldId="260"/>
            <ac:spMk id="1035" creationId="{55B419A7-F817-4767-8CCB-FB0E189C4ACD}"/>
          </ac:spMkLst>
        </pc:spChg>
        <pc:spChg chg="add">
          <ac:chgData name="FRANCESCA LEGITTIMO" userId="8cc748ed7950eeef" providerId="LiveId" clId="{04FB2415-7625-45A6-A52C-0AB3EECCCFBA}" dt="2024-10-06T17:30:54.010" v="1978" actId="26606"/>
          <ac:spMkLst>
            <pc:docMk/>
            <pc:sldMk cId="4068690274" sldId="260"/>
            <ac:spMk id="1037" creationId="{7AF9319C-2D9B-4868-AEAE-37298EA0F4B9}"/>
          </ac:spMkLst>
        </pc:spChg>
        <pc:spChg chg="add">
          <ac:chgData name="FRANCESCA LEGITTIMO" userId="8cc748ed7950eeef" providerId="LiveId" clId="{04FB2415-7625-45A6-A52C-0AB3EECCCFBA}" dt="2024-10-06T17:30:54.010" v="1978" actId="26606"/>
          <ac:spMkLst>
            <pc:docMk/>
            <pc:sldMk cId="4068690274" sldId="260"/>
            <ac:spMk id="1039" creationId="{ADA271CD-3011-4A05-B4A3-80F1794684F2}"/>
          </ac:spMkLst>
        </pc:spChg>
        <pc:picChg chg="add mod">
          <ac:chgData name="FRANCESCA LEGITTIMO" userId="8cc748ed7950eeef" providerId="LiveId" clId="{04FB2415-7625-45A6-A52C-0AB3EECCCFBA}" dt="2024-10-06T17:30:54.010" v="1978" actId="26606"/>
          <ac:picMkLst>
            <pc:docMk/>
            <pc:sldMk cId="4068690274" sldId="260"/>
            <ac:picMk id="1026" creationId="{DC237620-482D-403A-EA65-482EE5DD1D15}"/>
          </ac:picMkLst>
        </pc:picChg>
        <pc:cxnChg chg="add">
          <ac:chgData name="FRANCESCA LEGITTIMO" userId="8cc748ed7950eeef" providerId="LiveId" clId="{04FB2415-7625-45A6-A52C-0AB3EECCCFBA}" dt="2024-10-06T17:30:54.010" v="1978" actId="26606"/>
          <ac:cxnSpMkLst>
            <pc:docMk/>
            <pc:sldMk cId="4068690274" sldId="260"/>
            <ac:cxnSpMk id="1033" creationId="{0CB1C732-7193-4253-8746-850D090A6B4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45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2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7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2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19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0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0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Viso umano, persona, Fronte, ritratto&#10;&#10;Descrizione generata automaticamente">
            <a:extLst>
              <a:ext uri="{FF2B5EF4-FFF2-40B4-BE49-F238E27FC236}">
                <a16:creationId xmlns:a16="http://schemas.microsoft.com/office/drawing/2014/main" id="{E8529590-BD02-741F-1C8C-C3D1A6C88A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" r="1146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8B002EF-5A87-228C-11A4-2CFA2B4F5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/>
          </a:bodyPr>
          <a:lstStyle/>
          <a:p>
            <a:r>
              <a:rPr lang="it-IT" sz="5400"/>
              <a:t>Isaak Babel’</a:t>
            </a:r>
            <a:br>
              <a:rPr lang="it-IT" sz="5400"/>
            </a:br>
            <a:endParaRPr lang="it-IT" sz="54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5B4EC78-1761-C72B-63B1-71CFE17FB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3" y="4660288"/>
            <a:ext cx="3447287" cy="1126364"/>
          </a:xfrm>
        </p:spPr>
        <p:txBody>
          <a:bodyPr anchor="t">
            <a:normAutofit/>
          </a:bodyPr>
          <a:lstStyle/>
          <a:p>
            <a:r>
              <a:rPr lang="it-IT"/>
              <a:t>  </a:t>
            </a:r>
            <a:r>
              <a:rPr lang="it-IT" b="1"/>
              <a:t>Odessa       1894 -  Mosca 1940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6626579-8B5D-764C-E02F-169F5254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L’infanzia e la giovinezza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96A560-16C1-2833-5227-B8EE2B479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4" y="2607732"/>
            <a:ext cx="8412480" cy="31743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Terzo figlio di una famiglia ebrea (padre proprietario di un negozio di attrezzature per l’agricoltura), frequenta una scuola commerciale. </a:t>
            </a:r>
            <a:r>
              <a:rPr lang="ru-RU" dirty="0"/>
              <a:t>2 </a:t>
            </a:r>
            <a:r>
              <a:rPr lang="it-IT" dirty="0"/>
              <a:t>volte esami di ammissione (quote ebrei: 2 su 40) Per conto suo studio l’ebraico antico, la Bibbia e il Talmud. Sin da bambino padroneggia l’</a:t>
            </a:r>
            <a:r>
              <a:rPr lang="it-IT" dirty="0" err="1"/>
              <a:t>hiddisch</a:t>
            </a:r>
            <a:r>
              <a:rPr lang="it-IT" dirty="0"/>
              <a:t>, il russo, il tedesco e il francese. Scrive le sue prime opere che non si sono conservate in francese. </a:t>
            </a:r>
          </a:p>
          <a:p>
            <a:pPr algn="just"/>
            <a:r>
              <a:rPr lang="it-IT" dirty="0"/>
              <a:t>Dal 1911 al 1917 studia economia all’università di Kiev. Qui conosce la futura moglie, </a:t>
            </a:r>
            <a:r>
              <a:rPr lang="it-IT" dirty="0" err="1"/>
              <a:t>Evgenija</a:t>
            </a:r>
            <a:r>
              <a:rPr lang="it-IT" dirty="0"/>
              <a:t> </a:t>
            </a:r>
            <a:r>
              <a:rPr lang="it-IT" dirty="0" err="1"/>
              <a:t>Borisovna</a:t>
            </a:r>
            <a:r>
              <a:rPr lang="it-IT" dirty="0"/>
              <a:t> </a:t>
            </a:r>
            <a:r>
              <a:rPr lang="it-IT" dirty="0" err="1"/>
              <a:t>Gronfajn</a:t>
            </a:r>
            <a:r>
              <a:rPr lang="it-IT" dirty="0"/>
              <a:t>, figlia di un ricco imprenditore. Si sposeranno nel 1919.</a:t>
            </a:r>
          </a:p>
          <a:p>
            <a:pPr algn="just"/>
            <a:r>
              <a:rPr lang="it-IT" dirty="0"/>
              <a:t>Nel 1916 si reca a Pietrogrado, dove in quanto ebreo non avrebbe diritto di trovarsi, ma ottiene un permesso speciale per motivi di studio. Qui conosce Gor’kij.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7AF9319C-2D9B-4868-AEAE-37298EA0F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AD6CFA-30BB-7B3A-2538-B4917BB6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128811"/>
            <a:ext cx="3447288" cy="3342290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5400" i="1" kern="1200" spc="1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9A7C70-F45D-5FDB-1D91-CFB0C1541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3" y="4660288"/>
            <a:ext cx="3447287" cy="112636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1500" b="1" dirty="0" err="1">
                <a:solidFill>
                  <a:schemeClr val="bg1"/>
                </a:solidFill>
              </a:rPr>
              <a:t>Moldavanka</a:t>
            </a:r>
            <a:r>
              <a:rPr lang="en-US" sz="1500" b="1" dirty="0">
                <a:solidFill>
                  <a:schemeClr val="bg1"/>
                </a:solidFill>
              </a:rPr>
              <a:t>: il </a:t>
            </a:r>
            <a:r>
              <a:rPr lang="en-US" sz="1500" b="1" dirty="0" err="1">
                <a:solidFill>
                  <a:schemeClr val="bg1"/>
                </a:solidFill>
              </a:rPr>
              <a:t>quartiere</a:t>
            </a:r>
            <a:r>
              <a:rPr lang="en-US" sz="1500" b="1" dirty="0">
                <a:solidFill>
                  <a:schemeClr val="bg1"/>
                </a:solidFill>
              </a:rPr>
              <a:t> di Odessa dove </a:t>
            </a:r>
            <a:r>
              <a:rPr lang="en-US" sz="1500" b="1" dirty="0" err="1">
                <a:solidFill>
                  <a:schemeClr val="bg1"/>
                </a:solidFill>
              </a:rPr>
              <a:t>nacque</a:t>
            </a:r>
            <a:r>
              <a:rPr lang="en-US" sz="1500" b="1" dirty="0">
                <a:solidFill>
                  <a:schemeClr val="bg1"/>
                </a:solidFill>
              </a:rPr>
              <a:t> Babel’, </a:t>
            </a:r>
            <a:r>
              <a:rPr lang="en-US" sz="1500" b="1" dirty="0" err="1">
                <a:solidFill>
                  <a:schemeClr val="bg1"/>
                </a:solidFill>
              </a:rPr>
              <a:t>quartiere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popolato</a:t>
            </a:r>
            <a:r>
              <a:rPr lang="en-US" sz="1500" b="1" dirty="0">
                <a:solidFill>
                  <a:schemeClr val="bg1"/>
                </a:solidFill>
              </a:rPr>
              <a:t> da </a:t>
            </a:r>
            <a:r>
              <a:rPr lang="en-US" sz="1500" b="1" dirty="0" err="1">
                <a:solidFill>
                  <a:schemeClr val="bg1"/>
                </a:solidFill>
              </a:rPr>
              <a:t>banditi</a:t>
            </a:r>
            <a:r>
              <a:rPr lang="en-US" sz="1500" b="1" dirty="0">
                <a:solidFill>
                  <a:schemeClr val="bg1"/>
                </a:solidFill>
              </a:rPr>
              <a:t> e </a:t>
            </a:r>
            <a:r>
              <a:rPr lang="en-US" sz="1500" b="1" dirty="0" err="1">
                <a:solidFill>
                  <a:schemeClr val="bg1"/>
                </a:solidFill>
              </a:rPr>
              <a:t>criminali</a:t>
            </a:r>
            <a:r>
              <a:rPr lang="en-US" sz="1500" b="1" dirty="0">
                <a:solidFill>
                  <a:schemeClr val="bg1"/>
                </a:solidFill>
              </a:rPr>
              <a:t>, in cui </a:t>
            </a:r>
            <a:r>
              <a:rPr lang="en-US" sz="1500" b="1" dirty="0" err="1">
                <a:solidFill>
                  <a:schemeClr val="bg1"/>
                </a:solidFill>
              </a:rPr>
              <a:t>nel</a:t>
            </a:r>
            <a:r>
              <a:rPr lang="en-US" sz="1500" b="1" dirty="0">
                <a:solidFill>
                  <a:schemeClr val="bg1"/>
                </a:solidFill>
              </a:rPr>
              <a:t> 1905 ci fu un </a:t>
            </a:r>
            <a:r>
              <a:rPr lang="en-US" sz="1500" b="1" dirty="0" err="1">
                <a:solidFill>
                  <a:schemeClr val="bg1"/>
                </a:solidFill>
              </a:rPr>
              <a:t>famoso</a:t>
            </a:r>
            <a:r>
              <a:rPr lang="en-US" sz="1500" b="1" dirty="0">
                <a:solidFill>
                  <a:schemeClr val="bg1"/>
                </a:solidFill>
              </a:rPr>
              <a:t> pogrom</a:t>
            </a:r>
            <a:r>
              <a:rPr lang="ru-RU" sz="1500" b="1" dirty="0">
                <a:solidFill>
                  <a:schemeClr val="bg1"/>
                </a:solidFill>
              </a:rPr>
              <a:t> (</a:t>
            </a:r>
            <a:r>
              <a:rPr lang="it-IT" sz="1500" b="1" dirty="0">
                <a:solidFill>
                  <a:schemeClr val="bg1"/>
                </a:solidFill>
              </a:rPr>
              <a:t>suo nonno una delle 300 vittime)</a:t>
            </a:r>
            <a:endParaRPr lang="en-US" sz="1500" b="1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237620-482D-403A-EA65-482EE5DD1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500" y="1342582"/>
            <a:ext cx="5640399" cy="423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9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53A10-F5D8-DDB7-8476-51D55E0F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sz="2400" dirty="0"/>
              <a:t>Nel 1917 presta servizio per alcuni mesi sul fronte rumeno, poi diserta e ritorna a Pietrogrado. Nella primavera del 1920 entra a far parte in qualità di corrispondente di guerra della 1° armata a cavallo comandata da Bud</a:t>
            </a:r>
            <a:r>
              <a:rPr lang="ru-RU" sz="2400" dirty="0"/>
              <a:t>ё</a:t>
            </a:r>
            <a:r>
              <a:rPr lang="it-IT" sz="2400" dirty="0" err="1"/>
              <a:t>nnyj</a:t>
            </a:r>
            <a:r>
              <a:rPr lang="it-IT" sz="2400" dirty="0"/>
              <a:t> (guerra sovietico – polacca). Le annotazioni del diario stanno alla base della raccolta di racconti «L’armata a cavallo». Polemica riguardo al libro. Babel’ gode del favore di Gor’kij. Nel 1923 pubblicati i racconti che andranno a costituire le raccolte «L’armata a cavallo» e «Racconti di Odessa»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moglie Antonina </a:t>
            </a:r>
            <a:r>
              <a:rPr lang="it-IT" sz="2400" dirty="0" err="1"/>
              <a:t>Piražkova</a:t>
            </a:r>
            <a:r>
              <a:rPr lang="it-IT" sz="2400"/>
              <a:t> (1909 – 2010) </a:t>
            </a:r>
            <a:r>
              <a:rPr lang="it-IT" sz="2400" dirty="0"/>
              <a:t>– ingegnere </a:t>
            </a:r>
            <a:r>
              <a:rPr lang="it-IT" sz="2400"/>
              <a:t>della metropolitana di Mosca - </a:t>
            </a:r>
            <a:endParaRPr lang="it-IT" sz="2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E283C6-292C-E677-A263-1C8F158FEF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La maturità</a:t>
            </a:r>
          </a:p>
        </p:txBody>
      </p:sp>
    </p:spTree>
    <p:extLst>
      <p:ext uri="{BB962C8B-B14F-4D97-AF65-F5344CB8AC3E}">
        <p14:creationId xmlns:p14="http://schemas.microsoft.com/office/powerpoint/2010/main" val="167609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F96E3-67E5-13BE-39C8-BFB91EBB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Numerosi viaggi nelle campagne ucraine in vista di un’opera sulla collettivizzazione. 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1939 viene arrestato a </a:t>
            </a:r>
            <a:r>
              <a:rPr lang="it-IT" sz="2400" dirty="0" err="1"/>
              <a:t>Peredelkino</a:t>
            </a:r>
            <a:r>
              <a:rPr lang="it-IT" sz="2400" dirty="0"/>
              <a:t> con l’accusa di attività terroristica antisovietica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27 gennaio 1940 fucilato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dal 1939 al 1955 il nome di Babel’ scompare dalla </a:t>
            </a:r>
            <a:r>
              <a:rPr lang="it-IT" sz="2400"/>
              <a:t>letteratura sovietica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B5C388-EF77-7B22-CDF3-2491585419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Gli ultimi anni</a:t>
            </a:r>
          </a:p>
        </p:txBody>
      </p:sp>
    </p:spTree>
    <p:extLst>
      <p:ext uri="{BB962C8B-B14F-4D97-AF65-F5344CB8AC3E}">
        <p14:creationId xmlns:p14="http://schemas.microsoft.com/office/powerpoint/2010/main" val="212070162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354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Sitka Banner</vt:lpstr>
      <vt:lpstr>HeadlinesVTI</vt:lpstr>
      <vt:lpstr>Isaak Babel’ </vt:lpstr>
      <vt:lpstr>L’infanzia e la giovinezza</vt:lpstr>
      <vt:lpstr>Presentazione standard di PowerPoint</vt:lpstr>
      <vt:lpstr>Nel 1917 presta servizio per alcuni mesi sul fronte rumeno, poi diserta e ritorna a Pietrogrado. Nella primavera del 1920 entra a far parte in qualità di corrispondente di guerra della 1° armata a cavallo comandata da Budёnnyj (guerra sovietico – polacca). Le annotazioni del diario stanno alla base della raccolta di racconti «L’armata a cavallo». Polemica riguardo al libro. Babel’ gode del favore di Gor’kij. Nel 1923 pubblicati i racconti che andranno a costituire le raccolte «L’armata a cavallo» e «Racconti di Odessa»  moglie Antonina Piražkova (1909 – 2010) – ingegnere della metropolitana di Mosca - </vt:lpstr>
      <vt:lpstr>Numerosi viaggi nelle campagne ucraine in vista di un’opera sulla collettivizzazione.   1939 viene arrestato a Peredelkino con l’accusa di attività terroristica antisovietica  27 gennaio 1940 fucilato  dal 1939 al 1955 il nome di Babel’ scompare dalla letteratura sovietica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LEGITTIMO</dc:creator>
  <cp:lastModifiedBy>FRANCESCA LEGITTIMO</cp:lastModifiedBy>
  <cp:revision>1</cp:revision>
  <dcterms:created xsi:type="dcterms:W3CDTF">2024-10-06T07:56:49Z</dcterms:created>
  <dcterms:modified xsi:type="dcterms:W3CDTF">2024-10-06T20:03:06Z</dcterms:modified>
</cp:coreProperties>
</file>