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9"/>
  </p:notesMasterIdLst>
  <p:sldIdLst>
    <p:sldId id="256" r:id="rId2"/>
    <p:sldId id="996" r:id="rId3"/>
    <p:sldId id="683" r:id="rId4"/>
    <p:sldId id="905" r:id="rId5"/>
    <p:sldId id="952" r:id="rId6"/>
    <p:sldId id="750" r:id="rId7"/>
    <p:sldId id="953" r:id="rId8"/>
    <p:sldId id="954" r:id="rId9"/>
    <p:sldId id="955" r:id="rId10"/>
    <p:sldId id="957" r:id="rId11"/>
    <p:sldId id="911" r:id="rId12"/>
    <p:sldId id="907" r:id="rId13"/>
    <p:sldId id="956" r:id="rId14"/>
    <p:sldId id="958" r:id="rId15"/>
    <p:sldId id="959" r:id="rId16"/>
    <p:sldId id="820" r:id="rId17"/>
    <p:sldId id="924" r:id="rId18"/>
    <p:sldId id="821" r:id="rId19"/>
    <p:sldId id="960" r:id="rId20"/>
    <p:sldId id="823" r:id="rId21"/>
    <p:sldId id="899" r:id="rId22"/>
    <p:sldId id="961" r:id="rId23"/>
    <p:sldId id="825" r:id="rId24"/>
    <p:sldId id="816" r:id="rId25"/>
    <p:sldId id="990" r:id="rId26"/>
    <p:sldId id="817" r:id="rId27"/>
    <p:sldId id="962" r:id="rId28"/>
    <p:sldId id="963" r:id="rId29"/>
    <p:sldId id="753" r:id="rId30"/>
    <p:sldId id="964" r:id="rId31"/>
    <p:sldId id="927" r:id="rId32"/>
    <p:sldId id="969" r:id="rId33"/>
    <p:sldId id="970" r:id="rId34"/>
    <p:sldId id="971" r:id="rId35"/>
    <p:sldId id="972" r:id="rId36"/>
    <p:sldId id="973" r:id="rId37"/>
    <p:sldId id="974" r:id="rId38"/>
    <p:sldId id="819" r:id="rId39"/>
    <p:sldId id="269" r:id="rId40"/>
    <p:sldId id="802" r:id="rId41"/>
    <p:sldId id="965" r:id="rId42"/>
    <p:sldId id="981" r:id="rId43"/>
    <p:sldId id="982" r:id="rId44"/>
    <p:sldId id="966" r:id="rId45"/>
    <p:sldId id="997" r:id="rId46"/>
    <p:sldId id="980" r:id="rId47"/>
    <p:sldId id="928" r:id="rId48"/>
    <p:sldId id="979" r:id="rId49"/>
    <p:sldId id="991" r:id="rId50"/>
    <p:sldId id="985" r:id="rId51"/>
    <p:sldId id="984" r:id="rId52"/>
    <p:sldId id="987" r:id="rId53"/>
    <p:sldId id="986" r:id="rId54"/>
    <p:sldId id="992" r:id="rId55"/>
    <p:sldId id="931" r:id="rId56"/>
    <p:sldId id="993" r:id="rId57"/>
    <p:sldId id="967" r:id="rId58"/>
    <p:sldId id="932" r:id="rId59"/>
    <p:sldId id="968" r:id="rId60"/>
    <p:sldId id="935" r:id="rId61"/>
    <p:sldId id="936" r:id="rId62"/>
    <p:sldId id="933" r:id="rId63"/>
    <p:sldId id="998" r:id="rId64"/>
    <p:sldId id="934" r:id="rId65"/>
    <p:sldId id="975" r:id="rId66"/>
    <p:sldId id="908" r:id="rId67"/>
    <p:sldId id="929" r:id="rId68"/>
    <p:sldId id="1001" r:id="rId69"/>
    <p:sldId id="947" r:id="rId70"/>
    <p:sldId id="795" r:id="rId71"/>
    <p:sldId id="915" r:id="rId72"/>
    <p:sldId id="994" r:id="rId73"/>
    <p:sldId id="635" r:id="rId74"/>
    <p:sldId id="923" r:id="rId75"/>
    <p:sldId id="995" r:id="rId76"/>
    <p:sldId id="917" r:id="rId77"/>
    <p:sldId id="914" r:id="rId78"/>
    <p:sldId id="938" r:id="rId79"/>
    <p:sldId id="922" r:id="rId80"/>
    <p:sldId id="978" r:id="rId81"/>
    <p:sldId id="977" r:id="rId82"/>
    <p:sldId id="988" r:id="rId83"/>
    <p:sldId id="1002" r:id="rId84"/>
    <p:sldId id="838" r:id="rId85"/>
    <p:sldId id="989" r:id="rId86"/>
    <p:sldId id="983" r:id="rId87"/>
    <p:sldId id="436" r:id="rId88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913C9"/>
    <a:srgbClr val="6F2B15"/>
    <a:srgbClr val="786914"/>
    <a:srgbClr val="860000"/>
    <a:srgbClr val="847F17"/>
    <a:srgbClr val="944218"/>
    <a:srgbClr val="D88412"/>
    <a:srgbClr val="977616"/>
    <a:srgbClr val="F87F04"/>
    <a:srgbClr val="CEAB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824"/>
    <p:restoredTop sz="50000"/>
  </p:normalViewPr>
  <p:slideViewPr>
    <p:cSldViewPr>
      <p:cViewPr varScale="1">
        <p:scale>
          <a:sx n="97" d="100"/>
          <a:sy n="97" d="100"/>
        </p:scale>
        <p:origin x="49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F27D4EE-3F67-D44C-8CC8-54BE89654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5969F9-3682-794C-B78F-E682A3A0D29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18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UTE – Università Cardinal Colombo - MILANO</a:t>
            </a:r>
            <a:b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it-IT" altLang="it-IT" sz="220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Giovedì, 24 ottobre </a:t>
            </a:r>
            <a:r>
              <a:rPr lang="it-IT" altLang="it-IT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2024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FEFB1-8AAD-5A4F-9047-0AB3B2F2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78000"/>
            <a:ext cx="5311494" cy="5580000"/>
          </a:xfrm>
        </p:spPr>
        <p:txBody>
          <a:bodyPr/>
          <a:lstStyle/>
          <a:p>
            <a:pPr algn="ctr"/>
            <a:endParaRPr lang="it-IT" sz="1800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5400" dirty="0">
                <a:solidFill>
                  <a:schemeClr val="accent1">
                    <a:lumMod val="50000"/>
                  </a:schemeClr>
                </a:solidFill>
                <a:latin typeface="Arial" pitchFamily="34"/>
                <a:cs typeface="Arial" pitchFamily="34"/>
              </a:rPr>
              <a:t>«LA CERTOSA</a:t>
            </a:r>
          </a:p>
          <a:p>
            <a:pPr algn="ctr">
              <a:lnSpc>
                <a:spcPct val="80000"/>
              </a:lnSpc>
            </a:pPr>
            <a:r>
              <a:rPr lang="it-IT" sz="5400" dirty="0">
                <a:solidFill>
                  <a:schemeClr val="accent1">
                    <a:lumMod val="50000"/>
                  </a:schemeClr>
                </a:solidFill>
                <a:latin typeface="Arial" pitchFamily="34"/>
                <a:cs typeface="Arial" pitchFamily="34"/>
              </a:rPr>
              <a:t>DI PARMA»</a:t>
            </a: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rgbClr val="2700F8"/>
              </a:solidFill>
            </a:endParaRPr>
          </a:p>
          <a:p>
            <a:pPr lvl="0" algn="ctr"/>
            <a:r>
              <a:rPr lang="it-IT" i="1" dirty="0">
                <a:solidFill>
                  <a:srgbClr val="847F17"/>
                </a:solidFill>
                <a:latin typeface="Arial" pitchFamily="34"/>
                <a:cs typeface="Arial" pitchFamily="34"/>
              </a:rPr>
              <a:t>Le vicende </a:t>
            </a:r>
          </a:p>
          <a:p>
            <a:pPr lvl="0" algn="ctr"/>
            <a:r>
              <a:rPr lang="it-IT" i="1" dirty="0">
                <a:solidFill>
                  <a:srgbClr val="847F17"/>
                </a:solidFill>
                <a:latin typeface="Arial" pitchFamily="34"/>
                <a:cs typeface="Arial" pitchFamily="34"/>
              </a:rPr>
              <a:t>di un nobiluomo milanese </a:t>
            </a:r>
          </a:p>
          <a:p>
            <a:pPr lvl="0" algn="ctr"/>
            <a:r>
              <a:rPr lang="it-IT" i="1" dirty="0">
                <a:solidFill>
                  <a:srgbClr val="847F17"/>
                </a:solidFill>
                <a:latin typeface="Arial" pitchFamily="34"/>
                <a:cs typeface="Arial" pitchFamily="34"/>
              </a:rPr>
              <a:t>tra età napoleonica </a:t>
            </a:r>
          </a:p>
          <a:p>
            <a:pPr lvl="0" algn="ctr"/>
            <a:r>
              <a:rPr lang="it-IT" i="1" dirty="0">
                <a:solidFill>
                  <a:srgbClr val="847F17"/>
                </a:solidFill>
                <a:latin typeface="Arial" pitchFamily="34"/>
                <a:cs typeface="Arial" pitchFamily="34"/>
              </a:rPr>
              <a:t>e Restaurazione.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607B5EF-EB64-A8BB-F015-2C01BDEF2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764" y="1562100"/>
            <a:ext cx="3793386" cy="52959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libro - Stendhal - La certosa di Parma - Copertina.mp4">
            <a:hlinkClick r:id="" action="ppaction://media"/>
            <a:extLst>
              <a:ext uri="{FF2B5EF4-FFF2-40B4-BE49-F238E27FC236}">
                <a16:creationId xmlns:a16="http://schemas.microsoft.com/office/drawing/2014/main" id="{1473516C-7B51-8014-73EA-217C358FC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A3AD5E-C93E-1321-AA31-1567DCB5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38" y="5157192"/>
            <a:ext cx="7772400" cy="1700808"/>
          </a:xfrm>
        </p:spPr>
        <p:txBody>
          <a:bodyPr/>
          <a:lstStyle/>
          <a:p>
            <a:r>
              <a:rPr lang="it-IT" sz="1800" b="1" dirty="0">
                <a:solidFill>
                  <a:srgbClr val="CEAB10"/>
                </a:solidFill>
              </a:rPr>
              <a:t>Anno 2012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C8DBCA1-3723-CCE0-B6FA-925A6DBFF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87" y="1052736"/>
            <a:ext cx="7772400" cy="44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31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6F3089-66CD-8D94-443A-888AC89D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589240"/>
            <a:ext cx="4320480" cy="1152128"/>
          </a:xfrm>
        </p:spPr>
        <p:txBody>
          <a:bodyPr/>
          <a:lstStyle/>
          <a:p>
            <a:r>
              <a:rPr lang="it-IT" sz="1800" dirty="0">
                <a:solidFill>
                  <a:srgbClr val="F87F04"/>
                </a:solidFill>
              </a:rPr>
              <a:t>La regista della Miniserie TV</a:t>
            </a:r>
            <a:br>
              <a:rPr lang="it-IT" sz="1800" dirty="0">
                <a:solidFill>
                  <a:srgbClr val="F87F04"/>
                </a:solidFill>
              </a:rPr>
            </a:br>
            <a:r>
              <a:rPr lang="it-IT" sz="1800" dirty="0">
                <a:solidFill>
                  <a:srgbClr val="F87F04"/>
                </a:solidFill>
              </a:rPr>
              <a:t>Cinzia </a:t>
            </a:r>
            <a:r>
              <a:rPr lang="it-IT" sz="1800" dirty="0" err="1">
                <a:solidFill>
                  <a:srgbClr val="F87F04"/>
                </a:solidFill>
              </a:rPr>
              <a:t>Th</a:t>
            </a:r>
            <a:r>
              <a:rPr lang="it-IT" sz="1800" dirty="0">
                <a:solidFill>
                  <a:srgbClr val="F87F04"/>
                </a:solidFill>
              </a:rPr>
              <a:t>. Torrini,</a:t>
            </a:r>
            <a:br>
              <a:rPr lang="it-IT" sz="1800" b="1" dirty="0">
                <a:solidFill>
                  <a:srgbClr val="6F2B15"/>
                </a:solidFill>
              </a:rPr>
            </a:br>
            <a:endParaRPr lang="it-IT" sz="1800" b="1" dirty="0">
              <a:solidFill>
                <a:srgbClr val="6F2B15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26049B0-1FF9-B89D-6173-828E43E08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" y="0"/>
            <a:ext cx="4571833" cy="54290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3A27C69-F2DD-9F9F-3A83-20573DB4D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490" y="0"/>
            <a:ext cx="4660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04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FBA1B0-1590-BEDA-8E43-0E0080CB9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2"/>
            <a:ext cx="7943943" cy="4464496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E807F3CF-01BE-ADD3-CB4A-508D4C614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7954287" cy="86409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cast della Miniserie TV.</a:t>
            </a:r>
          </a:p>
        </p:txBody>
      </p:sp>
    </p:spTree>
    <p:extLst>
      <p:ext uri="{BB962C8B-B14F-4D97-AF65-F5344CB8AC3E}">
        <p14:creationId xmlns:p14="http://schemas.microsoft.com/office/powerpoint/2010/main" val="61584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80C36C-B81F-D806-4E78-6EDB47BCA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93096"/>
            <a:ext cx="3898776" cy="2564904"/>
          </a:xfrm>
        </p:spPr>
        <p:txBody>
          <a:bodyPr/>
          <a:lstStyle/>
          <a:p>
            <a:pPr algn="r"/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Due dei protagonisti del romanzo.</a:t>
            </a:r>
            <a:br>
              <a:rPr lang="it-IT" sz="1600" dirty="0">
                <a:solidFill>
                  <a:srgbClr val="0070C0"/>
                </a:solidFill>
              </a:rPr>
            </a:br>
            <a:br>
              <a:rPr lang="it-IT" sz="1600" dirty="0"/>
            </a:br>
            <a:r>
              <a:rPr lang="it-IT" sz="1600" dirty="0">
                <a:solidFill>
                  <a:srgbClr val="B913C9"/>
                </a:solidFill>
              </a:rPr>
              <a:t>Clelia Conti, l’attrice napoletana Alessandra Mastronardi.</a:t>
            </a:r>
            <a:br>
              <a:rPr lang="it-IT" sz="1600" dirty="0">
                <a:solidFill>
                  <a:srgbClr val="B913C9"/>
                </a:solidFill>
              </a:rPr>
            </a:br>
            <a:br>
              <a:rPr lang="it-IT" sz="1600" dirty="0">
                <a:solidFill>
                  <a:srgbClr val="B913C9"/>
                </a:solidFill>
              </a:rPr>
            </a:br>
            <a:r>
              <a:rPr lang="it-IT" sz="1600" dirty="0">
                <a:solidFill>
                  <a:srgbClr val="0070C0"/>
                </a:solidFill>
              </a:rPr>
              <a:t>Fabrizio del Dongo, l'attore argentino Rodrigo </a:t>
            </a:r>
            <a:r>
              <a:rPr lang="it-IT" sz="1600" dirty="0" err="1">
                <a:solidFill>
                  <a:srgbClr val="0070C0"/>
                </a:solidFill>
              </a:rPr>
              <a:t>Guirao</a:t>
            </a:r>
            <a:r>
              <a:rPr lang="it-IT" sz="1600" dirty="0">
                <a:solidFill>
                  <a:srgbClr val="0070C0"/>
                </a:solidFill>
              </a:rPr>
              <a:t> Diaz.</a:t>
            </a:r>
            <a:r>
              <a:rPr lang="it-IT" sz="1600" dirty="0">
                <a:solidFill>
                  <a:srgbClr val="B913C9"/>
                </a:solidFill>
              </a:rPr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1EEB2CD-1ACB-5A10-5687-384066329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396" y="254000"/>
            <a:ext cx="42291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60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64FAD2-2291-C41A-01A4-781BEAD8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013176"/>
            <a:ext cx="3312368" cy="180020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B913C9"/>
                </a:solidFill>
              </a:rPr>
              <a:t>Primo piano del terzo protagonista </a:t>
            </a:r>
            <a:r>
              <a:rPr lang="it-IT" sz="1600">
                <a:solidFill>
                  <a:srgbClr val="B913C9"/>
                </a:solidFill>
              </a:rPr>
              <a:t>del romanzo, la </a:t>
            </a:r>
            <a:r>
              <a:rPr lang="it-IT" sz="1600" dirty="0">
                <a:solidFill>
                  <a:srgbClr val="B913C9"/>
                </a:solidFill>
              </a:rPr>
              <a:t>contessa Gina Pietranera, la fascinosa attrice canadese Marie-</a:t>
            </a:r>
            <a:r>
              <a:rPr lang="it-IT" sz="1600" dirty="0" err="1">
                <a:solidFill>
                  <a:srgbClr val="B913C9"/>
                </a:solidFill>
              </a:rPr>
              <a:t>Josee</a:t>
            </a:r>
            <a:r>
              <a:rPr lang="it-IT" sz="1600" dirty="0">
                <a:solidFill>
                  <a:srgbClr val="B913C9"/>
                </a:solidFill>
              </a:rPr>
              <a:t> </a:t>
            </a:r>
            <a:r>
              <a:rPr lang="it-IT" sz="1600" dirty="0" err="1">
                <a:solidFill>
                  <a:srgbClr val="B913C9"/>
                </a:solidFill>
              </a:rPr>
              <a:t>Croze</a:t>
            </a:r>
            <a:r>
              <a:rPr lang="it-IT" sz="1600" dirty="0">
                <a:solidFill>
                  <a:srgbClr val="B913C9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5B8AA77-4469-4801-1F96-900319E8B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476673"/>
            <a:ext cx="4860032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62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iler La Certosa di Parma  m.1.37 mp4.mp4">
            <a:hlinkClick r:id="" action="ppaction://media"/>
            <a:extLst>
              <a:ext uri="{FF2B5EF4-FFF2-40B4-BE49-F238E27FC236}">
                <a16:creationId xmlns:a16="http://schemas.microsoft.com/office/drawing/2014/main" id="{9F056812-90CF-E023-DBD7-56911242F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6125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7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B76D61-282C-A828-F25C-B7201F2C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85184"/>
            <a:ext cx="7772400" cy="1772816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Griante, il paese sulla riva del Lago di Como.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0160B7-374A-78AF-FA69-0F0270FD7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62" y="404664"/>
            <a:ext cx="7772400" cy="518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69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88D8B0-8E22-F247-9E36-9C78405B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5085184"/>
            <a:ext cx="6947681" cy="177281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Fabrizio Del Dondo, l'attore argentino Rodrigo </a:t>
            </a:r>
            <a:r>
              <a:rPr lang="it-IT" sz="1600" dirty="0" err="1">
                <a:solidFill>
                  <a:srgbClr val="002060"/>
                </a:solidFill>
              </a:rPr>
              <a:t>Guirao</a:t>
            </a:r>
            <a:r>
              <a:rPr lang="it-IT" sz="1600" dirty="0">
                <a:solidFill>
                  <a:srgbClr val="002060"/>
                </a:solidFill>
              </a:rPr>
              <a:t> Diaz</a:t>
            </a:r>
            <a:r>
              <a:rPr lang="it-IT" sz="1800" dirty="0">
                <a:solidFill>
                  <a:srgbClr val="D88412"/>
                </a:solidFill>
              </a:rPr>
              <a:t>.</a:t>
            </a:r>
            <a:endParaRPr lang="it-IT" sz="1600" dirty="0">
              <a:solidFill>
                <a:srgbClr val="D88412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5D35CD1-2624-949E-4A51-A94C79B12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711" y="908720"/>
            <a:ext cx="6838578" cy="451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54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E5FEDC-C34B-5596-CBE9-414D94CF7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05264"/>
            <a:ext cx="8135938" cy="1052736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I genitori Del Dongo, il padre, l’attore Matteo </a:t>
            </a:r>
            <a:r>
              <a:rPr lang="it-IT" sz="1600" dirty="0" err="1">
                <a:solidFill>
                  <a:srgbClr val="C00000"/>
                </a:solidFill>
              </a:rPr>
              <a:t>Sbragia</a:t>
            </a:r>
            <a:r>
              <a:rPr lang="it-IT" sz="1600" dirty="0">
                <a:solidFill>
                  <a:srgbClr val="C00000"/>
                </a:solidFill>
              </a:rPr>
              <a:t> e la madre, l’attrice Anna Ferruzzo</a:t>
            </a:r>
            <a:r>
              <a:rPr lang="it-IT" sz="16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62EE6AE-377F-4E1D-1FE1-66344C1AE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268760"/>
            <a:ext cx="3140546" cy="453650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46AD332-2EFD-3BE5-99E7-0EEB19C66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268760"/>
            <a:ext cx="331236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8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3482F67-05A0-9DDA-B95D-17D3A90F7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05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17CC287-8EE4-AE4D-A0D8-5249E207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985" y="5013176"/>
            <a:ext cx="6740029" cy="165618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Milano. Palazzo di Brera, ex Collegio dei Gesuiti prima metà ‘800.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B7CD29C-4313-1806-AAF1-205F50EBC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984" y="527108"/>
            <a:ext cx="6740029" cy="506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78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52E62A2-8ADE-32C6-C900-78E213C2C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725144"/>
            <a:ext cx="7981578" cy="183812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Napoleone in esilio all’isola d’Elba. Scena dal film omonimo.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58540BB-7C2F-55D5-0696-8CCEED992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49" y="1124744"/>
            <a:ext cx="8310307" cy="408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25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F1761E4-EC23-0752-2C00-9695AFBA5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653136"/>
            <a:ext cx="4320480" cy="1928788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7030A0"/>
                </a:solidFill>
              </a:rPr>
              <a:t>La zia Gina </a:t>
            </a: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1600" dirty="0">
                <a:solidFill>
                  <a:srgbClr val="7030A0"/>
                </a:solidFill>
              </a:rPr>
              <a:t>vedova Contessa Pietranera, </a:t>
            </a: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1600" dirty="0">
                <a:solidFill>
                  <a:srgbClr val="7030A0"/>
                </a:solidFill>
              </a:rPr>
              <a:t>futura Duchessa di Sanseverina, </a:t>
            </a: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1600" dirty="0">
                <a:solidFill>
                  <a:srgbClr val="7030A0"/>
                </a:solidFill>
              </a:rPr>
              <a:t>l’affascinante attrice canadese </a:t>
            </a: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1600" dirty="0" err="1">
                <a:solidFill>
                  <a:srgbClr val="7030A0"/>
                </a:solidFill>
              </a:rPr>
              <a:t>Marie-Josée</a:t>
            </a:r>
            <a:r>
              <a:rPr lang="it-IT" sz="1600" dirty="0">
                <a:solidFill>
                  <a:srgbClr val="7030A0"/>
                </a:solidFill>
              </a:rPr>
              <a:t> </a:t>
            </a:r>
            <a:r>
              <a:rPr lang="it-IT" sz="1600" dirty="0" err="1">
                <a:solidFill>
                  <a:srgbClr val="7030A0"/>
                </a:solidFill>
              </a:rPr>
              <a:t>Croze</a:t>
            </a:r>
            <a:r>
              <a:rPr lang="it-IT" sz="1600" dirty="0">
                <a:solidFill>
                  <a:srgbClr val="860000"/>
                </a:solidFill>
              </a:rPr>
              <a:t>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C678B8B-7338-EA47-0148-424214683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699" y="1286911"/>
            <a:ext cx="4187304" cy="556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16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936B800-810D-BC81-5281-81AB5E475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273256" cy="136815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Il giovane Fabrizio con i soldati dell’armata napoleonica a Waterloo.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BF57AD-DF66-B371-1091-23B03EA3D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80728"/>
            <a:ext cx="6441442" cy="425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38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B60963-6B25-974C-B7BF-B15C15BAE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72" y="5805264"/>
            <a:ext cx="7909856" cy="1052736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La battaglia di Waterloo, 18 giugno 1815. Sconfitta definitiva di Napoleone.</a:t>
            </a:r>
            <a:br>
              <a:rPr lang="it-IT" sz="1600" dirty="0">
                <a:solidFill>
                  <a:srgbClr val="002060"/>
                </a:solidFill>
              </a:rPr>
            </a:br>
            <a:endParaRPr lang="it-IT" sz="1600" dirty="0">
              <a:solidFill>
                <a:srgbClr val="977616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4697F66-B049-BE84-ADB4-0E43A0B76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75" y="-24036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79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 PromoTRE.sec.37 mp4.mp4">
            <a:hlinkClick r:id="" action="ppaction://media"/>
            <a:extLst>
              <a:ext uri="{FF2B5EF4-FFF2-40B4-BE49-F238E27FC236}">
                <a16:creationId xmlns:a16="http://schemas.microsoft.com/office/drawing/2014/main" id="{43CFFBE9-8571-4AD5-5214-F3C66F2D11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0" y="1965176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7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2FA55-02C2-B84A-A81E-36010561A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772815"/>
          </a:xfrm>
        </p:spPr>
        <p:txBody>
          <a:bodyPr/>
          <a:lstStyle/>
          <a:p>
            <a:r>
              <a:rPr lang="it-IT" sz="1600" dirty="0">
                <a:solidFill>
                  <a:srgbClr val="977616"/>
                </a:solidFill>
                <a:latin typeface="Arial" pitchFamily="34"/>
                <a:cs typeface="Arial" pitchFamily="34"/>
              </a:rPr>
              <a:t>Il porticciolo di Grant, sul Lago di Como.</a:t>
            </a:r>
            <a:endParaRPr lang="it-IT" sz="1600" dirty="0">
              <a:solidFill>
                <a:srgbClr val="977616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18C0142-72B1-25AB-EE23-93D02A0B5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64" y="404664"/>
            <a:ext cx="7772400" cy="518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43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675EE75-270A-767D-E624-CDEA089DE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581129"/>
            <a:ext cx="7177720" cy="2276872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Fabrizio del Dongo con l’affascinante zia vedova Gina Contessa Pietranera</a:t>
            </a:r>
            <a:r>
              <a:rPr lang="it-IT" sz="1600" dirty="0"/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E5379BD-B6C7-9282-1979-0AEC59FE8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20688"/>
            <a:ext cx="7177720" cy="447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70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071A2F-A547-3A91-8DE1-54F6DDCA7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008" y="4581128"/>
            <a:ext cx="2736304" cy="2276872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Il conte Mosca,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Ministro del Principato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di Parma, affezionato corteggiatore dalla Contessa Pietranera, l’attore francese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 err="1">
                <a:solidFill>
                  <a:srgbClr val="002060"/>
                </a:solidFill>
              </a:rPr>
              <a:t>Hyppolite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Girardot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D4B5D5B-016E-D906-27CA-274375722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64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80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072D8D-2117-2549-96FB-05D41D11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976" y="5229200"/>
            <a:ext cx="4788024" cy="1800200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B913C9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Clelia Conti, figlia di un generale, </a:t>
            </a:r>
            <a:br>
              <a:rPr lang="it-IT" sz="1600" dirty="0">
                <a:solidFill>
                  <a:srgbClr val="B913C9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B913C9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l’attrice napoletana</a:t>
            </a:r>
            <a:br>
              <a:rPr lang="it-IT" sz="1600" dirty="0">
                <a:solidFill>
                  <a:srgbClr val="B913C9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B913C9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Alessandra Mastronardi</a:t>
            </a:r>
            <a:r>
              <a:rPr lang="it-IT" sz="1600" dirty="0">
                <a:solidFill>
                  <a:srgbClr val="B913C9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600" dirty="0">
              <a:solidFill>
                <a:srgbClr val="B913C9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D726CC6-A573-11E0-2E70-7B681B908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371"/>
            <a:ext cx="4248472" cy="56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26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55B60D7-8642-25B2-93B4-688771A34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194" y="24430"/>
            <a:ext cx="4211960" cy="579863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8414B49-119F-DF72-8526-6427D9F20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11960" cy="6597352"/>
          </a:xfrm>
          <a:prstGeom prst="rect">
            <a:avLst/>
          </a:prstGeom>
        </p:spPr>
      </p:pic>
      <p:sp>
        <p:nvSpPr>
          <p:cNvPr id="9" name="Titolo 8">
            <a:extLst>
              <a:ext uri="{FF2B5EF4-FFF2-40B4-BE49-F238E27FC236}">
                <a16:creationId xmlns:a16="http://schemas.microsoft.com/office/drawing/2014/main" id="{28EE3758-EEF9-F956-3F99-A679F943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86" y="5823061"/>
            <a:ext cx="4126452" cy="1034939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Ste</a:t>
            </a:r>
            <a:r>
              <a:rPr lang="it-IT" sz="1600" dirty="0">
                <a:solidFill>
                  <a:srgbClr val="0070C0"/>
                </a:solidFill>
              </a:rPr>
              <a:t>ndhal, pseudonimo di Marie-Henri Beyle (Grenoble, 23 gennaio 1783 – Parigi, 23 marzo 1842). Ritratto di </a:t>
            </a:r>
            <a:r>
              <a:rPr lang="it-IT" sz="1600" dirty="0" err="1">
                <a:solidFill>
                  <a:srgbClr val="0070C0"/>
                </a:solidFill>
              </a:rPr>
              <a:t>Södermark</a:t>
            </a:r>
            <a:r>
              <a:rPr lang="it-IT" sz="1600" dirty="0">
                <a:solidFill>
                  <a:srgbClr val="0070C0"/>
                </a:solidFill>
              </a:rPr>
              <a:t>. Olio su tela 1840, Reggia di Versailles.</a:t>
            </a:r>
          </a:p>
        </p:txBody>
      </p:sp>
    </p:spTree>
    <p:extLst>
      <p:ext uri="{BB962C8B-B14F-4D97-AF65-F5344CB8AC3E}">
        <p14:creationId xmlns:p14="http://schemas.microsoft.com/office/powerpoint/2010/main" val="2520808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81581F-3A95-CA14-E583-807BEFB3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7" y="5229200"/>
            <a:ext cx="2880320" cy="162880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7030A0"/>
                </a:solidFill>
              </a:rPr>
              <a:t>La fascinosa zia Gina, Contessa Pietranera, corteggiata dal conte Mosca, </a:t>
            </a: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1600" dirty="0">
                <a:solidFill>
                  <a:srgbClr val="7030A0"/>
                </a:solidFill>
              </a:rPr>
              <a:t>accetta di trasferirsi a Parma</a:t>
            </a:r>
            <a:r>
              <a:rPr lang="it-IT" sz="1600" dirty="0"/>
              <a:t>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64F90B9-BB3F-AC4E-CACA-33A04F5C6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2636912"/>
            <a:ext cx="2880320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5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AB8838-CE3E-4611-B7B3-24C9BBA5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61247"/>
            <a:ext cx="8135938" cy="1196753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La Certosa di Parma.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171BF01-522A-7EBA-CE98-6A5445396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38" y="188640"/>
            <a:ext cx="7772400" cy="582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37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FEF2B3-7090-C203-1255-2424DDD7D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208" y="5733256"/>
            <a:ext cx="2448272" cy="1124744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70C0"/>
                </a:solidFill>
              </a:rPr>
              <a:t>La zia Duchessa Sanseverino</a:t>
            </a: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>
                <a:solidFill>
                  <a:srgbClr val="0070C0"/>
                </a:solidFill>
              </a:rPr>
              <a:t>alla corte di Parma</a:t>
            </a:r>
            <a:r>
              <a:rPr lang="it-IT" sz="1600" dirty="0"/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2037D2C-1FF6-042F-0D8E-7F7DE8AC8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806700"/>
            <a:ext cx="60960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917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EBDD69-BEE6-A512-9DDC-32C3F0B41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772816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La Contessa Sanseverino ossequiosa a colloquio col Principe di Parma.</a:t>
            </a:r>
            <a:endParaRPr lang="it-IT" dirty="0">
              <a:solidFill>
                <a:srgbClr val="86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3E94A4C-8072-9E9E-DB08-4C72775F4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57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6891FE-276D-0C5F-FEFD-A6BD63FBD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250" y="5544615"/>
            <a:ext cx="7285500" cy="1340769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La Duchessa Sanseverino al ballo del giovedì a corte.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2E613E9-82DA-F118-E4D9-50A67B69D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250" y="260648"/>
            <a:ext cx="7285500" cy="54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16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76A932-6DD1-F6BF-6C8D-0AC24EA55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8135938" cy="1700808"/>
          </a:xfrm>
        </p:spPr>
        <p:txBody>
          <a:bodyPr/>
          <a:lstStyle/>
          <a:p>
            <a:r>
              <a:rPr lang="it-IT" sz="1600" dirty="0">
                <a:solidFill>
                  <a:srgbClr val="847F17"/>
                </a:solidFill>
              </a:rPr>
              <a:t>Vita mondana nei giardini della corte parmense.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5B27F27-7109-E4D4-94E2-5778A9A6A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19" y="764704"/>
            <a:ext cx="70993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15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73D52E-8696-17E2-6224-D02A42AB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56" y="5589240"/>
            <a:ext cx="3517082" cy="122413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847F17"/>
                </a:solidFill>
              </a:rPr>
              <a:t>A spasso nel parco </a:t>
            </a:r>
            <a:br>
              <a:rPr lang="it-IT" sz="1600" dirty="0">
                <a:solidFill>
                  <a:srgbClr val="847F17"/>
                </a:solidFill>
              </a:rPr>
            </a:br>
            <a:r>
              <a:rPr lang="it-IT" sz="1600" dirty="0">
                <a:solidFill>
                  <a:srgbClr val="847F17"/>
                </a:solidFill>
              </a:rPr>
              <a:t>della corte di Parma</a:t>
            </a:r>
            <a:r>
              <a:rPr lang="it-IT" sz="16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128B3F-EAB2-5A46-2C7B-67BBB192D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95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6CCF3F-DED4-3F5C-412D-26767888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8135938" cy="1340768"/>
          </a:xfrm>
        </p:spPr>
        <p:txBody>
          <a:bodyPr/>
          <a:lstStyle/>
          <a:p>
            <a:r>
              <a:rPr lang="it-IT" sz="1600" dirty="0">
                <a:solidFill>
                  <a:srgbClr val="7030A0"/>
                </a:solidFill>
              </a:rPr>
              <a:t>Divertissement con lo spettacolo dei giocolieri a corte.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CBBA5FA-DA45-4B55-0163-883F3A34F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0" y="1073150"/>
            <a:ext cx="70993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0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D087B2-34C1-FF01-06C9-47D8327E9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172" y="5157192"/>
            <a:ext cx="7347654" cy="170080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Fabrizio Del Dongo, nei tre anni di studio a Napoli.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F4A72A8-5F27-DC1D-B641-A000CFE26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64704"/>
            <a:ext cx="8255874" cy="474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28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0585BA-C92E-B244-8335-FAC12C34E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5544617"/>
            <a:ext cx="7772400" cy="1340767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Fabrizio Del Dongo monsignore alla corte di Parma.</a:t>
            </a:r>
            <a:endParaRPr lang="it-IT" sz="1600" dirty="0">
              <a:solidFill>
                <a:srgbClr val="847F17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BEDFB3D-FF4B-9ADB-EE05-8C56E0253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42" y="404664"/>
            <a:ext cx="7968884" cy="529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17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C93A5061-BEB6-2901-F707-E34E7C05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24"/>
            <a:ext cx="4690864" cy="143780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Ritratto del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Cardinal Alessandro Farnese,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futuro Papa Paolo III.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D264497-D3ED-4C9F-06BB-54DCEA8F7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524000"/>
            <a:ext cx="385192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48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7799D287-1AA3-B54C-B418-00AD4307E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4725144"/>
            <a:ext cx="7302500" cy="2132856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Il Conte Mosca a corte geloso della su amante, la Duchessa Sanseverino.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7E8E0CA-DAF9-46CF-64F1-EFA987D76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04664"/>
            <a:ext cx="73025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47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9332E6-3F09-F0E7-993F-C56BA3F3B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36" y="5157192"/>
            <a:ext cx="4597202" cy="1700808"/>
          </a:xfrm>
        </p:spPr>
        <p:txBody>
          <a:bodyPr/>
          <a:lstStyle/>
          <a:p>
            <a:br>
              <a:rPr lang="it-IT" sz="1600" dirty="0"/>
            </a:br>
            <a:r>
              <a:rPr lang="it-IT" sz="1600" dirty="0">
                <a:solidFill>
                  <a:srgbClr val="B913C9"/>
                </a:solidFill>
              </a:rPr>
              <a:t>L’attrice di teatro Marietta, </a:t>
            </a:r>
            <a:br>
              <a:rPr lang="it-IT" sz="1600" dirty="0">
                <a:solidFill>
                  <a:srgbClr val="B913C9"/>
                </a:solidFill>
              </a:rPr>
            </a:br>
            <a:r>
              <a:rPr lang="it-IT" sz="1600" dirty="0">
                <a:solidFill>
                  <a:srgbClr val="B913C9"/>
                </a:solidFill>
              </a:rPr>
              <a:t>l’attrice Valentina Reggio,</a:t>
            </a:r>
            <a:br>
              <a:rPr lang="it-IT" sz="1600" dirty="0">
                <a:solidFill>
                  <a:srgbClr val="B913C9"/>
                </a:solidFill>
              </a:rPr>
            </a:br>
            <a:r>
              <a:rPr lang="it-IT" sz="1600" dirty="0">
                <a:solidFill>
                  <a:srgbClr val="B913C9"/>
                </a:solidFill>
              </a:rPr>
              <a:t>amante di Fabrizio Del Dongo.</a:t>
            </a:r>
            <a:br>
              <a:rPr lang="it-IT" sz="1600" dirty="0"/>
            </a:br>
            <a:endParaRPr lang="it-IT" sz="1600" dirty="0">
              <a:solidFill>
                <a:srgbClr val="00B0F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26AD084-E8EB-36E2-94BE-D8EC10475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00808"/>
            <a:ext cx="3654152" cy="50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062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3D32D4-8A8D-A48E-C4D3-68A620313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5085184"/>
            <a:ext cx="6344824" cy="1772816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Fabrizio Del Dongo, in fuga perseguito dalla giustizia per omicidio</a:t>
            </a:r>
            <a:r>
              <a:rPr lang="it-IT" sz="1600" dirty="0"/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1F59CA7-93AC-E91F-645C-95BFB046A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268761"/>
            <a:ext cx="6344824" cy="421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17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5C7BE3-8ADA-CF49-58D8-B0F5F24F8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50" y="4869160"/>
            <a:ext cx="7099300" cy="1988840"/>
          </a:xfrm>
        </p:spPr>
        <p:txBody>
          <a:bodyPr/>
          <a:lstStyle/>
          <a:p>
            <a:r>
              <a:rPr lang="it-IT" sz="1600" dirty="0">
                <a:solidFill>
                  <a:srgbClr val="786914"/>
                </a:solidFill>
              </a:rPr>
              <a:t>Sulla chiatta all’attraversamento del fiume.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501C1B-6305-F661-34F1-5BD59165A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0" y="620688"/>
            <a:ext cx="70993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24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C6166BE-5A86-6CCD-172E-7995D38E6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74" y="404664"/>
            <a:ext cx="8305852" cy="5291914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39D4FFD5-B73C-050E-AB8D-4BAC28C8E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96578"/>
            <a:ext cx="8267726" cy="828766"/>
          </a:xfrm>
        </p:spPr>
        <p:txBody>
          <a:bodyPr/>
          <a:lstStyle/>
          <a:p>
            <a:r>
              <a:rPr lang="it-IT" sz="1600" dirty="0"/>
              <a:t>Il centro storico di Bologna nella prima metà dell’Ottocento.</a:t>
            </a:r>
          </a:p>
        </p:txBody>
      </p:sp>
    </p:spTree>
    <p:extLst>
      <p:ext uri="{BB962C8B-B14F-4D97-AF65-F5344CB8AC3E}">
        <p14:creationId xmlns:p14="http://schemas.microsoft.com/office/powerpoint/2010/main" val="2134386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1DA1AC0-F473-9D1E-EB53-1305AE4EF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27517"/>
            <a:ext cx="5256584" cy="6230483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FFAF418A-6F3F-25E8-9153-BE972A3E4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6176" y="5445224"/>
            <a:ext cx="2436962" cy="141277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B913C9"/>
                </a:solidFill>
              </a:rPr>
              <a:t>Marietta, l’amante di Fabrizio a Bologna.</a:t>
            </a:r>
          </a:p>
        </p:txBody>
      </p:sp>
    </p:spTree>
    <p:extLst>
      <p:ext uri="{BB962C8B-B14F-4D97-AF65-F5344CB8AC3E}">
        <p14:creationId xmlns:p14="http://schemas.microsoft.com/office/powerpoint/2010/main" val="14794421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9997EC-9EF3-F060-8390-6C2A148D6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5085184"/>
            <a:ext cx="4021138" cy="177281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B0F0"/>
                </a:solidFill>
              </a:rPr>
              <a:t>La cantante Cecchina, </a:t>
            </a:r>
            <a:br>
              <a:rPr lang="it-IT" sz="1600" dirty="0">
                <a:solidFill>
                  <a:srgbClr val="00B0F0"/>
                </a:solidFill>
              </a:rPr>
            </a:br>
            <a:r>
              <a:rPr lang="it-IT" sz="1600" dirty="0">
                <a:solidFill>
                  <a:srgbClr val="00B0F0"/>
                </a:solidFill>
              </a:rPr>
              <a:t>l’attrice Barbara Ronchi, </a:t>
            </a:r>
            <a:br>
              <a:rPr lang="it-IT" sz="1600" dirty="0">
                <a:solidFill>
                  <a:srgbClr val="00B0F0"/>
                </a:solidFill>
              </a:rPr>
            </a:br>
            <a:r>
              <a:rPr lang="it-IT" sz="1600" dirty="0">
                <a:solidFill>
                  <a:srgbClr val="00B0F0"/>
                </a:solidFill>
              </a:rPr>
              <a:t>altra passione bolognese </a:t>
            </a:r>
            <a:br>
              <a:rPr lang="it-IT" sz="1600" dirty="0">
                <a:solidFill>
                  <a:srgbClr val="00B0F0"/>
                </a:solidFill>
              </a:rPr>
            </a:br>
            <a:r>
              <a:rPr lang="it-IT" sz="1600" dirty="0">
                <a:solidFill>
                  <a:srgbClr val="00B0F0"/>
                </a:solidFill>
              </a:rPr>
              <a:t>di Fabrizio Del Dongo.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22C9347-3F86-676B-CD41-95DEEA5E9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22505"/>
            <a:ext cx="3654152" cy="503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329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9C7C75-C4D9-FABD-B8C7-EC2463D8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184576"/>
            <a:ext cx="6096000" cy="1700808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nobile Fabrizio Del Dongo a duello con il Conte, protettore di Cecchina, </a:t>
            </a:r>
            <a:r>
              <a:rPr lang="it-IT" sz="1600" dirty="0">
                <a:solidFill>
                  <a:srgbClr val="86000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rimane ferito e cambia zona.</a:t>
            </a:r>
            <a:endParaRPr lang="it-IT" sz="1600" dirty="0">
              <a:solidFill>
                <a:srgbClr val="86000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81AE7F2-34CC-D1A0-867E-485782B6A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97000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827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E82699-8813-598D-551B-5A51A9458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628800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Fabri</a:t>
            </a:r>
            <a:r>
              <a:rPr lang="it-IT" sz="1600" dirty="0">
                <a:solidFill>
                  <a:srgbClr val="860000"/>
                </a:solidFill>
              </a:rPr>
              <a:t>zio attratto dalla zia innamorata di lui, il nipote.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DA5BACE-DCD6-323D-FA92-0E6B4A290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24" y="414013"/>
            <a:ext cx="780415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193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a zia e Fabrizio 33 sec.mp4">
            <a:hlinkClick r:id="" action="ppaction://media"/>
            <a:extLst>
              <a:ext uri="{FF2B5EF4-FFF2-40B4-BE49-F238E27FC236}">
                <a16:creationId xmlns:a16="http://schemas.microsoft.com/office/drawing/2014/main" id="{243D04C9-9E42-E79B-4B7B-DCAAE3F8C1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6125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9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1534F9-1E57-28F4-C1FD-7B3649BCD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992" y="5229200"/>
            <a:ext cx="4464496" cy="1628800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Tiziano. </a:t>
            </a:r>
            <a:br>
              <a:rPr lang="it-IT" sz="1600" dirty="0"/>
            </a:br>
            <a:r>
              <a:rPr lang="it-IT" sz="1600" dirty="0">
                <a:solidFill>
                  <a:srgbClr val="C00000"/>
                </a:solidFill>
              </a:rPr>
              <a:t>Paolo III Farnese con i suoi nipoti. </a:t>
            </a:r>
            <a:br>
              <a:rPr lang="it-IT" sz="1600" dirty="0"/>
            </a:br>
            <a:r>
              <a:rPr lang="it-IT" sz="1600" dirty="0">
                <a:solidFill>
                  <a:srgbClr val="847F17"/>
                </a:solidFill>
              </a:rPr>
              <a:t>Olio su tela, 202x176 cm, 1546, </a:t>
            </a:r>
            <a:br>
              <a:rPr lang="it-IT" sz="1600" dirty="0">
                <a:solidFill>
                  <a:srgbClr val="847F17"/>
                </a:solidFill>
              </a:rPr>
            </a:br>
            <a:r>
              <a:rPr lang="it-IT" sz="1600" dirty="0">
                <a:solidFill>
                  <a:srgbClr val="847F17"/>
                </a:solidFill>
              </a:rPr>
              <a:t>Museo Capodimonte di Napoli.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6D09928-03D5-1148-0E7B-9DCDAF8AE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42799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199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18D49A-E799-C3A8-FC7C-203CCA6CE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09120"/>
            <a:ext cx="8135938" cy="2348880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Durante una festa da ballo a corte Fabrizio rivede Clelia.</a:t>
            </a:r>
            <a:r>
              <a:rPr lang="it-IT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24157F-12BC-0ECF-2351-56CD9DA79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921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4A8CB2F-A21E-C04B-FD1B-B19E7377D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26" y="508000"/>
            <a:ext cx="4229100" cy="6350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BA70010-B1E3-E197-CFFF-900E49BE7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32" y="5517232"/>
            <a:ext cx="3733106" cy="134076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C00000"/>
                </a:solidFill>
              </a:rPr>
              <a:t>Primo piano dei due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alla festa da ballo.</a:t>
            </a:r>
          </a:p>
        </p:txBody>
      </p:sp>
    </p:spTree>
    <p:extLst>
      <p:ext uri="{BB962C8B-B14F-4D97-AF65-F5344CB8AC3E}">
        <p14:creationId xmlns:p14="http://schemas.microsoft.com/office/powerpoint/2010/main" val="18745966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40648BA-33BA-BCF6-090F-22A9521C9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254000"/>
            <a:ext cx="42291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835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5A88A1-5AF5-1061-0C50-6E0E959DD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301208"/>
            <a:ext cx="7786608" cy="1556792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Fabrizio e Clelia ballano durante la festa a corte.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5403047-ECBC-E922-213C-3E21B5E48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7786608" cy="517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303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 Ballo a corte, Fabrizio e Clelia m. 4.55 mp4.mp4">
            <a:hlinkClick r:id="" action="ppaction://media"/>
            <a:extLst>
              <a:ext uri="{FF2B5EF4-FFF2-40B4-BE49-F238E27FC236}">
                <a16:creationId xmlns:a16="http://schemas.microsoft.com/office/drawing/2014/main" id="{2EF8F32D-0757-97C9-912A-29FA885019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2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C58BF323-F0C8-54B9-7979-752CD88BC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112" y="6237312"/>
            <a:ext cx="3013026" cy="620688"/>
          </a:xfrm>
        </p:spPr>
        <p:txBody>
          <a:bodyPr/>
          <a:lstStyle/>
          <a:p>
            <a:pPr algn="l"/>
            <a:r>
              <a:rPr lang="it-IT" sz="1800" b="1" dirty="0">
                <a:solidFill>
                  <a:srgbClr val="0070C0"/>
                </a:solidFill>
              </a:rPr>
              <a:t>Libro Secondo.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E1A2591-DDDD-8A18-F7AE-2FF4DE16D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0"/>
            <a:ext cx="4477476" cy="609329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81220DB-5E29-A302-F9E0-FB870708A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" y="0"/>
            <a:ext cx="4477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892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reve filmato 2a puntata 36 sec.mp4">
            <a:hlinkClick r:id="" action="ppaction://media"/>
            <a:extLst>
              <a:ext uri="{FF2B5EF4-FFF2-40B4-BE49-F238E27FC236}">
                <a16:creationId xmlns:a16="http://schemas.microsoft.com/office/drawing/2014/main" id="{8CF74259-0CF3-E7EC-F093-58F3FAACC6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6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280807F-5563-9805-D5BA-264A251D1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4000"/>
            <a:ext cx="5652120" cy="387536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E1963B98-F4E7-E9A8-8B24-D7198C2F7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152" y="5373216"/>
            <a:ext cx="2652986" cy="1296144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Fabrizio Del Dongo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e le guardie ducali.</a:t>
            </a:r>
          </a:p>
        </p:txBody>
      </p:sp>
    </p:spTree>
    <p:extLst>
      <p:ext uri="{BB962C8B-B14F-4D97-AF65-F5344CB8AC3E}">
        <p14:creationId xmlns:p14="http://schemas.microsoft.com/office/powerpoint/2010/main" val="31607434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573F1D5-A118-7EA0-9256-5B0D2E350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5050904" cy="1340768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6F2B15"/>
                </a:solidFill>
              </a:rPr>
              <a:t>Il Principe di Parma,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l’attore francese Francois </a:t>
            </a:r>
            <a:r>
              <a:rPr lang="it-IT" sz="1600" dirty="0" err="1">
                <a:solidFill>
                  <a:srgbClr val="6F2B15"/>
                </a:solidFill>
              </a:rPr>
              <a:t>Berleand</a:t>
            </a:r>
            <a:r>
              <a:rPr lang="it-IT" sz="1600" dirty="0">
                <a:solidFill>
                  <a:srgbClr val="6F2B15"/>
                </a:solidFill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7366D01-7A67-2D76-87BF-3210D4CCC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1556792"/>
            <a:ext cx="3347864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508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625DD-3F48-586E-E34B-3FD29CC21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135938" cy="134076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Parma. </a:t>
            </a:r>
            <a:r>
              <a:rPr lang="it-IT" sz="1600" dirty="0">
                <a:solidFill>
                  <a:srgbClr val="D88412"/>
                </a:solidFill>
              </a:rPr>
              <a:t>In primo piano La Fortezza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B224475-2AED-9E23-6BDC-EA5BB385D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62" y="1077348"/>
            <a:ext cx="8042276" cy="63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42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810976D-4952-8676-5959-C1EFD4E89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60648"/>
            <a:ext cx="7316320" cy="547260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187469E-C09B-76C6-4EB7-71D95C530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5805264"/>
            <a:ext cx="7316320" cy="720080"/>
          </a:xfrm>
        </p:spPr>
        <p:txBody>
          <a:bodyPr/>
          <a:lstStyle/>
          <a:p>
            <a:r>
              <a:rPr lang="it-IT" sz="1600" dirty="0">
                <a:solidFill>
                  <a:srgbClr val="D88412"/>
                </a:solidFill>
              </a:rPr>
              <a:t>Roma. Castel Sant’Angelo visto dal letto del Tevere.</a:t>
            </a:r>
          </a:p>
        </p:txBody>
      </p:sp>
    </p:spTree>
    <p:extLst>
      <p:ext uri="{BB962C8B-B14F-4D97-AF65-F5344CB8AC3E}">
        <p14:creationId xmlns:p14="http://schemas.microsoft.com/office/powerpoint/2010/main" val="31650870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676D45-ED18-99C5-653A-C2D17F698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5229200"/>
            <a:ext cx="4572000" cy="1628800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860000"/>
                </a:solidFill>
              </a:rPr>
              <a:t>Clelia, figlia del generale Conti, </a:t>
            </a:r>
            <a:br>
              <a:rPr lang="it-IT" sz="1600" dirty="0">
                <a:solidFill>
                  <a:srgbClr val="860000"/>
                </a:solidFill>
              </a:rPr>
            </a:br>
            <a:r>
              <a:rPr lang="it-IT" sz="1600" dirty="0">
                <a:solidFill>
                  <a:srgbClr val="860000"/>
                </a:solidFill>
              </a:rPr>
              <a:t>comandante della Cittadella di Parma, innamorata di Fabrizio.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62D2785-649C-3D1E-02A3-6C4F7FC49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371"/>
            <a:ext cx="4248472" cy="56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618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A507542-A9F5-7070-114A-5714B83FE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313" y="980728"/>
            <a:ext cx="6685374" cy="4536504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647E0F9D-63F0-A567-CFB7-61409C85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313" y="5373216"/>
            <a:ext cx="6685374" cy="936104"/>
          </a:xfrm>
        </p:spPr>
        <p:txBody>
          <a:bodyPr/>
          <a:lstStyle/>
          <a:p>
            <a:r>
              <a:rPr lang="it-IT" sz="1600" dirty="0">
                <a:solidFill>
                  <a:srgbClr val="786914"/>
                </a:solidFill>
              </a:rPr>
              <a:t>La Certosa di Parma.</a:t>
            </a:r>
          </a:p>
        </p:txBody>
      </p:sp>
    </p:spTree>
    <p:extLst>
      <p:ext uri="{BB962C8B-B14F-4D97-AF65-F5344CB8AC3E}">
        <p14:creationId xmlns:p14="http://schemas.microsoft.com/office/powerpoint/2010/main" val="31427412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8FEE33E-A577-846A-F91F-131ABC6AE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24"/>
            <a:ext cx="3682752" cy="1296144"/>
          </a:xfrm>
        </p:spPr>
        <p:txBody>
          <a:bodyPr/>
          <a:lstStyle/>
          <a:p>
            <a:pPr algn="r"/>
            <a:r>
              <a:rPr lang="it-IT" sz="1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Fabrizio Del Dongo </a:t>
            </a:r>
            <a:br>
              <a:rPr lang="it-IT" sz="1600" dirty="0">
                <a:solidFill>
                  <a:schemeClr val="accent1">
                    <a:lumMod val="50000"/>
                  </a:schemeClr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innamorato di</a:t>
            </a:r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7030A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Clelia Conti.</a:t>
            </a:r>
            <a:endParaRPr lang="it-IT" sz="1600" dirty="0">
              <a:solidFill>
                <a:srgbClr val="7030A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4794267-8FBD-4C1A-A8EC-042B11E11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055" y="3068960"/>
            <a:ext cx="4853945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292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6A4610D-B3DF-042D-049F-8E70EE66D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62" y="1102755"/>
            <a:ext cx="8042276" cy="63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776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541C91-96B3-BF4D-54C7-D21AE4789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135938" cy="1296144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Locarno, sulla sponda svizzera del Lago Maggiore.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6512F2F-8EAC-F36C-7D6E-88D591C33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06" y="1772816"/>
            <a:ext cx="8559988" cy="547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780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BB4535-77DC-0951-C8ED-45DCF12EC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8135938" cy="1916832"/>
          </a:xfrm>
        </p:spPr>
        <p:txBody>
          <a:bodyPr/>
          <a:lstStyle/>
          <a:p>
            <a:r>
              <a:rPr lang="it-IT" sz="1600" dirty="0"/>
              <a:t>La fascinosa zia Duchessa si rende conto che Fabrizio è innamorato di Clelia.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979DC58-A1BE-E6F4-7A4C-F8EE341B5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975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F570D91-ED5B-E6BC-F473-A7ED843D7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655711"/>
            <a:ext cx="4320480" cy="62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075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A37911-0B03-7986-E459-A0A323722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1844824"/>
          </a:xfrm>
        </p:spPr>
        <p:txBody>
          <a:bodyPr/>
          <a:lstStyle/>
          <a:p>
            <a:r>
              <a:rPr lang="it-IT" sz="1600" dirty="0">
                <a:solidFill>
                  <a:srgbClr val="94421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Principe di Parma, </a:t>
            </a:r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Conte Mosca, </a:t>
            </a:r>
            <a:r>
              <a:rPr lang="it-IT" sz="1600" dirty="0">
                <a:solidFill>
                  <a:srgbClr val="B913C9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Duchessa Sanseverino.</a:t>
            </a:r>
            <a:endParaRPr lang="it-IT" sz="1600" dirty="0">
              <a:solidFill>
                <a:srgbClr val="B913C9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71C8BB4-4CBA-1B8D-ADED-B2BE43A4F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626" y="841888"/>
            <a:ext cx="6732748" cy="448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648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A507542-A9F5-7070-114A-5714B83FE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313" y="980728"/>
            <a:ext cx="6685374" cy="4536504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647E0F9D-63F0-A567-CFB7-61409C85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313" y="5373216"/>
            <a:ext cx="6685374" cy="936104"/>
          </a:xfrm>
        </p:spPr>
        <p:txBody>
          <a:bodyPr/>
          <a:lstStyle/>
          <a:p>
            <a:r>
              <a:rPr lang="it-IT" sz="1600" dirty="0">
                <a:solidFill>
                  <a:srgbClr val="786914"/>
                </a:solidFill>
              </a:rPr>
              <a:t>La Certosa di Parma.</a:t>
            </a:r>
          </a:p>
        </p:txBody>
      </p:sp>
    </p:spTree>
    <p:extLst>
      <p:ext uri="{BB962C8B-B14F-4D97-AF65-F5344CB8AC3E}">
        <p14:creationId xmlns:p14="http://schemas.microsoft.com/office/powerpoint/2010/main" val="25108594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09311B3-3546-916C-5744-A206C895B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548680"/>
            <a:ext cx="7302500" cy="486410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E524D040-F83B-27E5-533D-576884D70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5412780"/>
            <a:ext cx="7302500" cy="89654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Conte Mosca </a:t>
            </a:r>
            <a:r>
              <a:rPr lang="it-IT" sz="1600" dirty="0">
                <a:solidFill>
                  <a:schemeClr val="tx1"/>
                </a:solidFill>
              </a:rPr>
              <a:t>e la </a:t>
            </a:r>
            <a:r>
              <a:rPr lang="it-IT" sz="1600" dirty="0">
                <a:solidFill>
                  <a:srgbClr val="B913C9"/>
                </a:solidFill>
              </a:rPr>
              <a:t>Duchessa Sanseverino.</a:t>
            </a:r>
          </a:p>
        </p:txBody>
      </p:sp>
    </p:spTree>
    <p:extLst>
      <p:ext uri="{BB962C8B-B14F-4D97-AF65-F5344CB8AC3E}">
        <p14:creationId xmlns:p14="http://schemas.microsoft.com/office/powerpoint/2010/main" val="2653291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6641F8D-F8D9-FE63-086A-4FDA1B12B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50793"/>
            <a:ext cx="4032448" cy="6506134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254C7E6D-7306-AA65-18FD-6D17DF2BB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6136" y="5949280"/>
            <a:ext cx="2797002" cy="907646"/>
          </a:xfrm>
        </p:spPr>
        <p:txBody>
          <a:bodyPr/>
          <a:lstStyle/>
          <a:p>
            <a:pPr algn="l"/>
            <a:r>
              <a:rPr lang="it-IT" sz="1800" b="1" dirty="0">
                <a:solidFill>
                  <a:srgbClr val="002060"/>
                </a:solidFill>
              </a:rPr>
              <a:t>Anno, 1839.</a:t>
            </a:r>
          </a:p>
        </p:txBody>
      </p:sp>
    </p:spTree>
    <p:extLst>
      <p:ext uri="{BB962C8B-B14F-4D97-AF65-F5344CB8AC3E}">
        <p14:creationId xmlns:p14="http://schemas.microsoft.com/office/powerpoint/2010/main" val="11641072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08F9697-2637-1888-0185-786F8DF3E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20688"/>
            <a:ext cx="7620000" cy="508000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3C65C5A0-137A-FBB0-B21D-98B59ACFD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17232"/>
            <a:ext cx="7620000" cy="1008112"/>
          </a:xfrm>
        </p:spPr>
        <p:txBody>
          <a:bodyPr/>
          <a:lstStyle/>
          <a:p>
            <a:r>
              <a:rPr lang="it-IT" sz="1600" dirty="0">
                <a:solidFill>
                  <a:srgbClr val="00B0F0"/>
                </a:solidFill>
              </a:rPr>
              <a:t>Clelia Conti, l’attrice Alessandra Mastronardi.</a:t>
            </a:r>
          </a:p>
        </p:txBody>
      </p:sp>
    </p:spTree>
    <p:extLst>
      <p:ext uri="{BB962C8B-B14F-4D97-AF65-F5344CB8AC3E}">
        <p14:creationId xmlns:p14="http://schemas.microsoft.com/office/powerpoint/2010/main" val="2887526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4F0152D-96F9-0C0C-3EA6-C8EE4A506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76672"/>
            <a:ext cx="4896544" cy="622068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1B1A52B-5B0D-1443-C047-66EDB92A2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128" y="5013176"/>
            <a:ext cx="2869010" cy="151216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In copertina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Il padre di Clelia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generale Conti.</a:t>
            </a:r>
          </a:p>
        </p:txBody>
      </p:sp>
    </p:spTree>
    <p:extLst>
      <p:ext uri="{BB962C8B-B14F-4D97-AF65-F5344CB8AC3E}">
        <p14:creationId xmlns:p14="http://schemas.microsoft.com/office/powerpoint/2010/main" val="14729000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elia sensation. 45 sec.mp4">
            <a:hlinkClick r:id="" action="ppaction://media"/>
            <a:extLst>
              <a:ext uri="{FF2B5EF4-FFF2-40B4-BE49-F238E27FC236}">
                <a16:creationId xmlns:a16="http://schemas.microsoft.com/office/drawing/2014/main" id="{91F317D1-013D-C891-66D1-75852F7A07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7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88413F6-8388-C94F-A65E-46DE29B17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025" y="5566814"/>
            <a:ext cx="6903268" cy="1291186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 </a:t>
            </a:r>
            <a:r>
              <a:rPr lang="it-IT" sz="1600" dirty="0">
                <a:solidFill>
                  <a:srgbClr val="86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Duchessa Sanseverina la favorita </a:t>
            </a:r>
            <a:r>
              <a:rPr lang="it-IT" sz="1600" dirty="0">
                <a:solidFill>
                  <a:srgbClr val="847F17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nuovo Principe di </a:t>
            </a:r>
            <a:r>
              <a:rPr lang="it-IT" sz="1600" dirty="0">
                <a:solidFill>
                  <a:srgbClr val="847F17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it-IT" sz="1600" dirty="0">
                <a:solidFill>
                  <a:srgbClr val="847F17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arma</a:t>
            </a:r>
            <a:r>
              <a:rPr lang="it-IT" sz="1600" dirty="0">
                <a:solidFill>
                  <a:srgbClr val="847F17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it-IT" sz="1600" dirty="0">
                <a:solidFill>
                  <a:srgbClr val="847F17"/>
                </a:solidFill>
                <a:latin typeface="Arial" pitchFamily="34"/>
                <a:cs typeface="Arial" pitchFamily="34"/>
              </a:rPr>
            </a:br>
            <a:br>
              <a:rPr lang="it-IT" sz="1600" dirty="0">
                <a:solidFill>
                  <a:srgbClr val="198A8A"/>
                </a:solidFill>
                <a:latin typeface="Arial" pitchFamily="34"/>
                <a:cs typeface="Arial" pitchFamily="34"/>
              </a:rPr>
            </a:br>
            <a:endParaRPr lang="it-IT" sz="1600" dirty="0">
              <a:solidFill>
                <a:srgbClr val="847F17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5C71B2B-D963-E552-5B76-7B73B1466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026" y="980727"/>
            <a:ext cx="6903268" cy="45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723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6E36454-D65F-E4F7-9997-9065CB064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62" y="1077348"/>
            <a:ext cx="8042276" cy="63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45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5BB11E2-7CF5-878C-A596-45C27024B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89" y="1052736"/>
            <a:ext cx="7962423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178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D1910A1-193E-7894-B8A6-C1A3D805A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634" y="548680"/>
            <a:ext cx="6576731" cy="4932548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85405639-46B3-1A73-ED2C-7CF142C91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634" y="5229200"/>
            <a:ext cx="6576731" cy="1440160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Il padre accompagna Clelia Conti alle nozze col Marchese Crescenzi.</a:t>
            </a:r>
          </a:p>
        </p:txBody>
      </p:sp>
    </p:spTree>
    <p:extLst>
      <p:ext uri="{BB962C8B-B14F-4D97-AF65-F5344CB8AC3E}">
        <p14:creationId xmlns:p14="http://schemas.microsoft.com/office/powerpoint/2010/main" val="10218100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A8CAA42-6FE2-45F2-A557-E409743B8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548680"/>
            <a:ext cx="7302500" cy="486410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B757C9BF-9AD2-BDF9-24E5-CB460FEDD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5412780"/>
            <a:ext cx="7302500" cy="96854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Conte Mosca </a:t>
            </a:r>
            <a:r>
              <a:rPr lang="it-IT" sz="1600" dirty="0"/>
              <a:t>e la </a:t>
            </a:r>
            <a:r>
              <a:rPr lang="it-IT" sz="1600" dirty="0">
                <a:solidFill>
                  <a:srgbClr val="B913C9"/>
                </a:solidFill>
              </a:rPr>
              <a:t>Duchessa Sanseverino.</a:t>
            </a:r>
          </a:p>
        </p:txBody>
      </p:sp>
    </p:spTree>
    <p:extLst>
      <p:ext uri="{BB962C8B-B14F-4D97-AF65-F5344CB8AC3E}">
        <p14:creationId xmlns:p14="http://schemas.microsoft.com/office/powerpoint/2010/main" val="41964124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028D771-91CB-D42B-F501-E254F6662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12776"/>
            <a:ext cx="761280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112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869369-19DD-2009-D814-F1520FD39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628800"/>
          </a:xfrm>
        </p:spPr>
        <p:txBody>
          <a:bodyPr/>
          <a:lstStyle/>
          <a:p>
            <a:r>
              <a:rPr lang="it-IT" sz="1600" dirty="0">
                <a:solidFill>
                  <a:srgbClr val="D88412"/>
                </a:solidFill>
              </a:rPr>
              <a:t>Una scena d’amore.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0DE4313-FA19-B2CC-4723-ED41D7C83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62" y="892519"/>
            <a:ext cx="7171021" cy="476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20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548A97-FAFD-E5A4-B337-460D926AE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135938" cy="126876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Congresso di Vienna, 1° novembre 1814 – 9 giugno 1815.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020971A-5431-DD56-437E-74EB33C7F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672964" cy="487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258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B3A1AF-3F83-2654-9C01-29F0E3738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1844824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…idem!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380D661-E88E-5123-0B0B-3460E642A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060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D29ACE0-166E-DBC4-31FA-8DE98729F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836712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369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082A95B-A777-F8F6-484D-410A258FB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626" y="1268760"/>
            <a:ext cx="672074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391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6FB1D8F-5D29-05BD-2A91-B8D4E5213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84784"/>
            <a:ext cx="761280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357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C57074-4788-4144-AFE6-7C5E27B95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5301208"/>
            <a:ext cx="3538736" cy="122413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Il Conte Mosca,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unico sopravvissuto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e ricchissimo a Parma.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725B16-DA27-665D-6E81-B5F5AA18B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96752"/>
            <a:ext cx="3538736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410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A91C534-40F2-0D4B-C4AF-E147B6C02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404664"/>
            <a:ext cx="4104456" cy="62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378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C8592CF-0702-6F45-6528-5B82011D4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85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dirty="0">
                <a:solidFill>
                  <a:srgbClr val="C00000"/>
                </a:solidFill>
                <a:latin typeface="+mn-lt"/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616753-358E-844C-ABFD-01045E921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135938" cy="4691732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Alla prossima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Giovedì, 31 ottobre 2024</a:t>
            </a:r>
          </a:p>
          <a:p>
            <a:pPr algn="ctr"/>
            <a:endParaRPr lang="it-IT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0" algn="ctr">
              <a:lnSpc>
                <a:spcPct val="90000"/>
              </a:lnSpc>
            </a:pPr>
            <a:r>
              <a:rPr lang="it-IT" sz="4800" dirty="0">
                <a:solidFill>
                  <a:srgbClr val="2700F8"/>
                </a:solidFill>
                <a:latin typeface="Arial" pitchFamily="34"/>
                <a:cs typeface="Arial" pitchFamily="34"/>
              </a:rPr>
              <a:t>“I MISTERI DEL PROCESSO MONTI </a:t>
            </a:r>
          </a:p>
          <a:p>
            <a:pPr lvl="0" algn="ctr">
              <a:lnSpc>
                <a:spcPct val="90000"/>
              </a:lnSpc>
            </a:pPr>
            <a:r>
              <a:rPr lang="it-IT" sz="4800" dirty="0">
                <a:solidFill>
                  <a:srgbClr val="2700F8"/>
                </a:solidFill>
                <a:latin typeface="Arial" pitchFamily="34"/>
                <a:cs typeface="Arial" pitchFamily="34"/>
              </a:rPr>
              <a:t>E TOGNETTI», 1869.</a:t>
            </a:r>
          </a:p>
        </p:txBody>
      </p:sp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EBCC76F-ECA1-D3BF-6793-67C828A2D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625" y="736083"/>
            <a:ext cx="4360749" cy="608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070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7100</TotalTime>
  <Words>832</Words>
  <Application>Microsoft Macintosh PowerPoint</Application>
  <PresentationFormat>Presentazione su schermo (4:3)</PresentationFormat>
  <Paragraphs>80</Paragraphs>
  <Slides>87</Slides>
  <Notes>2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87</vt:i4>
      </vt:variant>
    </vt:vector>
  </HeadingPairs>
  <TitlesOfParts>
    <vt:vector size="91" baseType="lpstr">
      <vt:lpstr>Arial</vt:lpstr>
      <vt:lpstr>Geneva</vt:lpstr>
      <vt:lpstr>Times New Roman</vt:lpstr>
      <vt:lpstr>Tema di Office</vt:lpstr>
      <vt:lpstr>UTE – Università Cardinal Colombo - MILANO Giovedì, 24 ottobre 2024</vt:lpstr>
      <vt:lpstr>Presentazione standard di PowerPoint</vt:lpstr>
      <vt:lpstr>Stendhal, pseudonimo di Marie-Henri Beyle (Grenoble, 23 gennaio 1783 – Parigi, 23 marzo 1842). Ritratto di Södermark. Olio su tela 1840, Reggia di Versailles.</vt:lpstr>
      <vt:lpstr>Ritratto del  Cardinal Alessandro Farnese, futuro Papa Paolo III.</vt:lpstr>
      <vt:lpstr>Tiziano.  Paolo III Farnese con i suoi nipoti.  Olio su tela, 202x176 cm, 1546,  Museo Capodimonte di Napoli.</vt:lpstr>
      <vt:lpstr>Roma. Castel Sant’Angelo visto dal letto del Tevere.</vt:lpstr>
      <vt:lpstr>Anno, 1839.</vt:lpstr>
      <vt:lpstr>Congresso di Vienna, 1° novembre 1814 – 9 giugno 1815.</vt:lpstr>
      <vt:lpstr>Presentazione standard di PowerPoint</vt:lpstr>
      <vt:lpstr>Presentazione standard di PowerPoint</vt:lpstr>
      <vt:lpstr>Anno 2012</vt:lpstr>
      <vt:lpstr>La regista della Miniserie TV Cinzia Th. Torrini, </vt:lpstr>
      <vt:lpstr>Il cast della Miniserie TV.</vt:lpstr>
      <vt:lpstr> Due dei protagonisti del romanzo.  Clelia Conti, l’attrice napoletana Alessandra Mastronardi.  Fabrizio del Dongo, l'attore argentino Rodrigo Guirao Diaz. </vt:lpstr>
      <vt:lpstr>Primo piano del terzo protagonista del romanzo, la contessa Gina Pietranera, la fascinosa attrice canadese Marie-Josee Croze.</vt:lpstr>
      <vt:lpstr>Presentazione standard di PowerPoint</vt:lpstr>
      <vt:lpstr>Griante, il paese sulla riva del Lago di Como.</vt:lpstr>
      <vt:lpstr>Fabrizio Del Dondo, l'attore argentino Rodrigo Guirao Diaz.</vt:lpstr>
      <vt:lpstr>I genitori Del Dongo, il padre, l’attore Matteo Sbragia e la madre, l’attrice Anna Ferruzzo.</vt:lpstr>
      <vt:lpstr>Milano. Palazzo di Brera, ex Collegio dei Gesuiti prima metà ‘800.</vt:lpstr>
      <vt:lpstr>Napoleone in esilio all’isola d’Elba. Scena dal film omonimo.</vt:lpstr>
      <vt:lpstr>La zia Gina  vedova Contessa Pietranera,  futura Duchessa di Sanseverina,  l’affascinante attrice canadese  Marie-Josée Croze.</vt:lpstr>
      <vt:lpstr>Il giovane Fabrizio con i soldati dell’armata napoleonica a Waterloo.</vt:lpstr>
      <vt:lpstr>La battaglia di Waterloo, 18 giugno 1815. Sconfitta definitiva di Napoleone. </vt:lpstr>
      <vt:lpstr>Presentazione standard di PowerPoint</vt:lpstr>
      <vt:lpstr>Il porticciolo di Grant, sul Lago di Como.</vt:lpstr>
      <vt:lpstr>Fabrizio del Dongo con l’affascinante zia vedova Gina Contessa Pietranera.</vt:lpstr>
      <vt:lpstr>Il conte Mosca,  Ministro del Principato  di Parma, affezionato corteggiatore dalla Contessa Pietranera, l’attore francese  Hyppolite Girardot. </vt:lpstr>
      <vt:lpstr>Clelia Conti, figlia di un generale,  l’attrice napoletana Alessandra Mastronardi.</vt:lpstr>
      <vt:lpstr>La fascinosa zia Gina, Contessa Pietranera, corteggiata dal conte Mosca,  accetta di trasferirsi a Parma.</vt:lpstr>
      <vt:lpstr>La Certosa di Parma.</vt:lpstr>
      <vt:lpstr>La zia Duchessa Sanseverino alla corte di Parma.</vt:lpstr>
      <vt:lpstr>La Contessa Sanseverino ossequiosa a colloquio col Principe di Parma.</vt:lpstr>
      <vt:lpstr>La Duchessa Sanseverino al ballo del giovedì a corte.</vt:lpstr>
      <vt:lpstr>Vita mondana nei giardini della corte parmense.</vt:lpstr>
      <vt:lpstr>A spasso nel parco  della corte di Parma.</vt:lpstr>
      <vt:lpstr>Divertissement con lo spettacolo dei giocolieri a corte.</vt:lpstr>
      <vt:lpstr>Fabrizio Del Dongo, nei tre anni di studio a Napoli.</vt:lpstr>
      <vt:lpstr>Fabrizio Del Dongo monsignore alla corte di Parma.</vt:lpstr>
      <vt:lpstr>Il Conte Mosca a corte geloso della su amante, la Duchessa Sanseverino.</vt:lpstr>
      <vt:lpstr> L’attrice di teatro Marietta,  l’attrice Valentina Reggio, amante di Fabrizio Del Dongo. </vt:lpstr>
      <vt:lpstr>Fabrizio Del Dongo, in fuga perseguito dalla giustizia per omicidio.</vt:lpstr>
      <vt:lpstr>Sulla chiatta all’attraversamento del fiume.</vt:lpstr>
      <vt:lpstr>Il centro storico di Bologna nella prima metà dell’Ottocento.</vt:lpstr>
      <vt:lpstr>Marietta, l’amante di Fabrizio a Bologna.</vt:lpstr>
      <vt:lpstr>La cantante Cecchina,  l’attrice Barbara Ronchi,  altra passione bolognese  di Fabrizio Del Dongo.</vt:lpstr>
      <vt:lpstr>Il nobile Fabrizio Del Dongo a duello con il Conte, protettore di Cecchina, che rimane ferito e cambia zona.</vt:lpstr>
      <vt:lpstr>Fabrizio attratto dalla zia innamorata di lui, il nipote.</vt:lpstr>
      <vt:lpstr>Presentazione standard di PowerPoint</vt:lpstr>
      <vt:lpstr>Durante una festa da ballo a corte Fabrizio rivede Clelia. </vt:lpstr>
      <vt:lpstr>Primo piano dei due  alla festa da ballo.</vt:lpstr>
      <vt:lpstr>Presentazione standard di PowerPoint</vt:lpstr>
      <vt:lpstr>Fabrizio e Clelia ballano durante la festa a corte.</vt:lpstr>
      <vt:lpstr>Presentazione standard di PowerPoint</vt:lpstr>
      <vt:lpstr>Libro Secondo.</vt:lpstr>
      <vt:lpstr>Presentazione standard di PowerPoint</vt:lpstr>
      <vt:lpstr>Fabrizio Del Dongo  e le guardie ducali.</vt:lpstr>
      <vt:lpstr>Il Principe di Parma,  l’attore francese Francois Berleand.</vt:lpstr>
      <vt:lpstr>Parma. In primo piano La Fortezza.</vt:lpstr>
      <vt:lpstr>Clelia, figlia del generale Conti,  comandante della Cittadella di Parma, innamorata di Fabrizio.</vt:lpstr>
      <vt:lpstr>La Certosa di Parma.</vt:lpstr>
      <vt:lpstr>Fabrizio Del Dongo  innamorato di Clelia Conti.</vt:lpstr>
      <vt:lpstr>Presentazione standard di PowerPoint</vt:lpstr>
      <vt:lpstr>Locarno, sulla sponda svizzera del Lago Maggiore.</vt:lpstr>
      <vt:lpstr>La fascinosa zia Duchessa si rende conto che Fabrizio è innamorato di Clelia.</vt:lpstr>
      <vt:lpstr>Presentazione standard di PowerPoint</vt:lpstr>
      <vt:lpstr>Il Principe di Parma, il Conte Mosca, la Duchessa Sanseverino.</vt:lpstr>
      <vt:lpstr>La Certosa di Parma.</vt:lpstr>
      <vt:lpstr>Il Conte Mosca e la Duchessa Sanseverino.</vt:lpstr>
      <vt:lpstr>Clelia Conti, l’attrice Alessandra Mastronardi.</vt:lpstr>
      <vt:lpstr>In copertina Il padre di Clelia  generale Conti.</vt:lpstr>
      <vt:lpstr>Presentazione standard di PowerPoint</vt:lpstr>
      <vt:lpstr>La Duchessa Sanseverina la favorita del nuovo Principe di Parma.  </vt:lpstr>
      <vt:lpstr>Presentazione standard di PowerPoint</vt:lpstr>
      <vt:lpstr>Presentazione standard di PowerPoint</vt:lpstr>
      <vt:lpstr>Il padre accompagna Clelia Conti alle nozze col Marchese Crescenzi.</vt:lpstr>
      <vt:lpstr>Il Conte Mosca e la Duchessa Sanseverino.</vt:lpstr>
      <vt:lpstr>Presentazione standard di PowerPoint</vt:lpstr>
      <vt:lpstr>Una scena d’amore.</vt:lpstr>
      <vt:lpstr>…idem!</vt:lpstr>
      <vt:lpstr>Presentazione standard di PowerPoint</vt:lpstr>
      <vt:lpstr>Presentazione standard di PowerPoint</vt:lpstr>
      <vt:lpstr>Presentazione standard di PowerPoint</vt:lpstr>
      <vt:lpstr>Il Conte Mosca, unico sopravvissuto  e ricchissimo a Parma.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715</cp:revision>
  <cp:lastPrinted>1601-01-01T00:00:00Z</cp:lastPrinted>
  <dcterms:created xsi:type="dcterms:W3CDTF">2019-12-08T15:27:53Z</dcterms:created>
  <dcterms:modified xsi:type="dcterms:W3CDTF">2024-10-23T09:36:19Z</dcterms:modified>
</cp:coreProperties>
</file>