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683" r:id="rId3"/>
    <p:sldId id="905" r:id="rId4"/>
    <p:sldId id="750" r:id="rId5"/>
    <p:sldId id="911" r:id="rId6"/>
    <p:sldId id="907" r:id="rId7"/>
    <p:sldId id="952" r:id="rId8"/>
    <p:sldId id="904" r:id="rId9"/>
    <p:sldId id="820" r:id="rId10"/>
    <p:sldId id="821" r:id="rId11"/>
    <p:sldId id="925" r:id="rId12"/>
    <p:sldId id="822" r:id="rId13"/>
    <p:sldId id="924" r:id="rId14"/>
    <p:sldId id="823" r:id="rId15"/>
    <p:sldId id="941" r:id="rId16"/>
    <p:sldId id="942" r:id="rId17"/>
    <p:sldId id="899" r:id="rId18"/>
    <p:sldId id="825" r:id="rId19"/>
    <p:sldId id="816" r:id="rId20"/>
    <p:sldId id="817" r:id="rId21"/>
    <p:sldId id="753" r:id="rId22"/>
    <p:sldId id="927" r:id="rId23"/>
    <p:sldId id="819" r:id="rId24"/>
    <p:sldId id="269" r:id="rId25"/>
    <p:sldId id="826" r:id="rId26"/>
    <p:sldId id="802" r:id="rId27"/>
    <p:sldId id="928" r:id="rId28"/>
    <p:sldId id="931" r:id="rId29"/>
    <p:sldId id="799" r:id="rId30"/>
    <p:sldId id="932" r:id="rId31"/>
    <p:sldId id="935" r:id="rId32"/>
    <p:sldId id="933" r:id="rId33"/>
    <p:sldId id="936" r:id="rId34"/>
    <p:sldId id="934" r:id="rId35"/>
    <p:sldId id="908" r:id="rId36"/>
    <p:sldId id="947" r:id="rId37"/>
    <p:sldId id="929" r:id="rId38"/>
    <p:sldId id="923" r:id="rId39"/>
    <p:sldId id="841" r:id="rId40"/>
    <p:sldId id="635" r:id="rId41"/>
    <p:sldId id="953" r:id="rId42"/>
    <p:sldId id="795" r:id="rId43"/>
    <p:sldId id="915" r:id="rId44"/>
    <p:sldId id="917" r:id="rId45"/>
    <p:sldId id="914" r:id="rId46"/>
    <p:sldId id="937" r:id="rId47"/>
    <p:sldId id="938" r:id="rId48"/>
    <p:sldId id="922" r:id="rId49"/>
    <p:sldId id="838" r:id="rId50"/>
    <p:sldId id="910" r:id="rId51"/>
    <p:sldId id="852" r:id="rId52"/>
    <p:sldId id="854" r:id="rId53"/>
    <p:sldId id="855" r:id="rId54"/>
    <p:sldId id="856" r:id="rId55"/>
    <p:sldId id="939" r:id="rId56"/>
    <p:sldId id="940" r:id="rId57"/>
    <p:sldId id="948" r:id="rId58"/>
    <p:sldId id="857" r:id="rId59"/>
    <p:sldId id="916" r:id="rId60"/>
    <p:sldId id="920" r:id="rId61"/>
    <p:sldId id="921" r:id="rId62"/>
    <p:sldId id="919" r:id="rId63"/>
    <p:sldId id="949" r:id="rId64"/>
    <p:sldId id="863" r:id="rId65"/>
    <p:sldId id="864" r:id="rId66"/>
    <p:sldId id="950" r:id="rId67"/>
    <p:sldId id="945" r:id="rId68"/>
    <p:sldId id="951" r:id="rId69"/>
    <p:sldId id="944" r:id="rId70"/>
    <p:sldId id="943" r:id="rId71"/>
    <p:sldId id="946" r:id="rId72"/>
    <p:sldId id="436" r:id="rId7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2B15"/>
    <a:srgbClr val="860000"/>
    <a:srgbClr val="2700F8"/>
    <a:srgbClr val="D88412"/>
    <a:srgbClr val="B913C9"/>
    <a:srgbClr val="CEAB10"/>
    <a:srgbClr val="977616"/>
    <a:srgbClr val="847F17"/>
    <a:srgbClr val="786914"/>
    <a:srgbClr val="944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5"/>
    <p:restoredTop sz="50000"/>
  </p:normalViewPr>
  <p:slideViewPr>
    <p:cSldViewPr>
      <p:cViewPr varScale="1">
        <p:scale>
          <a:sx n="97" d="100"/>
          <a:sy n="97" d="100"/>
        </p:scale>
        <p:origin x="95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17 ottobre 2024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78000"/>
            <a:ext cx="5311494" cy="5580000"/>
          </a:xfrm>
        </p:spPr>
        <p:txBody>
          <a:bodyPr/>
          <a:lstStyle/>
          <a:p>
            <a:pPr algn="ctr"/>
            <a:endParaRPr lang="it-IT" sz="1800" dirty="0">
              <a:solidFill>
                <a:srgbClr val="7030A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60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«RAGIONE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e</a:t>
            </a:r>
          </a:p>
          <a:p>
            <a:pPr algn="ctr">
              <a:lnSpc>
                <a:spcPct val="80000"/>
              </a:lnSpc>
            </a:pPr>
            <a:r>
              <a:rPr lang="it-IT" sz="5400" dirty="0">
                <a:solidFill>
                  <a:srgbClr val="7030A0"/>
                </a:solidFill>
                <a:latin typeface="Arial" pitchFamily="34"/>
                <a:cs typeface="Arial" pitchFamily="34"/>
              </a:rPr>
              <a:t>SENTIMENTO»</a:t>
            </a:r>
          </a:p>
          <a:p>
            <a:pPr lvl="0" algn="ctr">
              <a:lnSpc>
                <a:spcPct val="80000"/>
              </a:lnSpc>
            </a:pPr>
            <a:endParaRPr lang="it-IT" sz="3600" dirty="0">
              <a:solidFill>
                <a:srgbClr val="2700F8"/>
              </a:solidFill>
            </a:endParaRP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Tra la campagna inglese, </a:t>
            </a: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le sale da ballo londinesi </a:t>
            </a: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e le convenzioni sociali </a:t>
            </a:r>
          </a:p>
          <a:p>
            <a:pPr lvl="0" algn="ctr"/>
            <a:r>
              <a:rPr lang="it-IT" i="1" dirty="0">
                <a:solidFill>
                  <a:srgbClr val="9999FF"/>
                </a:solidFill>
                <a:latin typeface="Arial" pitchFamily="34"/>
                <a:cs typeface="Arial" pitchFamily="34"/>
              </a:rPr>
              <a:t>del primo ‘800.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DFC821-0F2D-33F8-2439-F2936D45F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62100"/>
            <a:ext cx="3851920" cy="5295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88D8B0-8E22-F247-9E36-9C78405B8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32" y="5085184"/>
            <a:ext cx="7772400" cy="1772816"/>
          </a:xfrm>
        </p:spPr>
        <p:txBody>
          <a:bodyPr/>
          <a:lstStyle/>
          <a:p>
            <a:r>
              <a:rPr lang="it-IT" sz="1800" dirty="0">
                <a:solidFill>
                  <a:srgbClr val="D88412"/>
                </a:solidFill>
              </a:rPr>
              <a:t>Le due sorelle </a:t>
            </a:r>
            <a:r>
              <a:rPr lang="it-IT" sz="1800" dirty="0" err="1">
                <a:solidFill>
                  <a:srgbClr val="D88412"/>
                </a:solidFill>
              </a:rPr>
              <a:t>Dashwood</a:t>
            </a:r>
            <a:r>
              <a:rPr lang="it-IT" sz="1800" dirty="0">
                <a:solidFill>
                  <a:srgbClr val="D88412"/>
                </a:solidFill>
              </a:rPr>
              <a:t>  protagoniste del romanzo e del film</a:t>
            </a:r>
            <a:br>
              <a:rPr lang="it-IT" sz="1800" dirty="0">
                <a:solidFill>
                  <a:srgbClr val="D88412"/>
                </a:solidFill>
              </a:rPr>
            </a:br>
            <a:r>
              <a:rPr lang="it-IT" sz="1800" dirty="0">
                <a:solidFill>
                  <a:srgbClr val="D88412"/>
                </a:solidFill>
              </a:rPr>
              <a:t>Elinor, l’attrice Emma Thompson, e Marianne, l’attrice, Kate Winslet. </a:t>
            </a:r>
            <a:endParaRPr lang="it-IT" sz="1600" dirty="0">
              <a:solidFill>
                <a:srgbClr val="D8841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C274C2-838F-764A-9AC7-5086B35F6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8720"/>
            <a:ext cx="7772400" cy="436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6CBCB8-E6A0-43B3-FF5A-9763E126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5085184"/>
            <a:ext cx="3024336" cy="1772816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Mister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Tom Wilkinson, proprietario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tenuta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Norland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nella campagna inglese.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EF8C19-E6DA-D168-9045-24312A6C3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553240"/>
            <a:ext cx="3923928" cy="532859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2DB790-B4F1-D69C-8527-D9C7F4048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80"/>
            <a:ext cx="500404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76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F47F3D6-49E7-0E4D-92B9-5BE7C5AD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42" y="5229200"/>
            <a:ext cx="3932634" cy="16288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B913C9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L’attrice </a:t>
            </a:r>
            <a: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inglese Harriet Walter, </a:t>
            </a:r>
            <a:b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signora Fanny, moglie </a:t>
            </a:r>
            <a:br>
              <a:rPr lang="it-IT" sz="1600" dirty="0">
                <a:solidFill>
                  <a:srgbClr val="B913C9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Dashwood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figlio primogenito erede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tenuta, nel film l’attore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Flet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F6B9CD-A92D-ECCC-57BD-6B0D0D003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662886"/>
            <a:ext cx="3491880" cy="50064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87A9118-18D3-6749-2313-C4C7CC26E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88640"/>
            <a:ext cx="3312368" cy="48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B76D61-282C-A828-F25C-B7201F2C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509120"/>
            <a:ext cx="8496944" cy="234888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La signora Fanny </a:t>
            </a:r>
            <a:r>
              <a:rPr lang="it-IT" sz="1600" dirty="0" err="1">
                <a:solidFill>
                  <a:srgbClr val="6F2B15"/>
                </a:solidFill>
              </a:rPr>
              <a:t>Daswood</a:t>
            </a:r>
            <a:r>
              <a:rPr lang="it-IT" sz="1600" dirty="0">
                <a:solidFill>
                  <a:srgbClr val="6F2B15"/>
                </a:solidFill>
              </a:rPr>
              <a:t> con le tre figlie, Elinor, Marianne e Margareth in gramaglie.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32D3692-403A-BC72-5DF0-8C88CEFD8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8496944" cy="368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7CC287-8EE4-AE4D-A0D8-5249E207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5027712"/>
            <a:ext cx="3672408" cy="164164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B913C9"/>
                </a:solidFill>
              </a:rPr>
              <a:t>La razionale Elinor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si innamora del fratello di Fanny,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la moglie del fratellastro,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Edward </a:t>
            </a:r>
            <a:r>
              <a:rPr lang="it-IT" sz="1600" dirty="0" err="1">
                <a:solidFill>
                  <a:srgbClr val="6F2B15"/>
                </a:solidFill>
              </a:rPr>
              <a:t>Ferrars</a:t>
            </a:r>
            <a:r>
              <a:rPr lang="it-IT" sz="1600" dirty="0">
                <a:solidFill>
                  <a:srgbClr val="6F2B15"/>
                </a:solidFill>
              </a:rPr>
              <a:t>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l’attore Hugh Grant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7A2F9E8-ED02-86A5-435F-C7773076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1376"/>
            <a:ext cx="5148064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29A0E93-BD3E-9C06-DBFC-2B4CAA24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98" y="1412776"/>
            <a:ext cx="733140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3E891CE-6A2A-41D4-119A-994B2D79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19200"/>
            <a:ext cx="8096448" cy="46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1397358-5098-1C14-DB29-A0C6DFE7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3312368" cy="4862458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52E62A2-8ADE-32C6-C900-78E213C2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5157192"/>
            <a:ext cx="4669210" cy="140607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La signora </a:t>
            </a:r>
            <a:r>
              <a:rPr lang="it-IT" sz="1600" dirty="0" err="1">
                <a:solidFill>
                  <a:srgbClr val="6F2B15"/>
                </a:solidFill>
              </a:rPr>
              <a:t>Ferrars</a:t>
            </a:r>
            <a:r>
              <a:rPr lang="it-IT" sz="1600" dirty="0">
                <a:solidFill>
                  <a:srgbClr val="6F2B15"/>
                </a:solidFill>
              </a:rPr>
              <a:t> Fanny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vorrebbe per il figlio Edward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una donna d'alto rango. </a:t>
            </a:r>
          </a:p>
        </p:txBody>
      </p:sp>
    </p:spTree>
    <p:extLst>
      <p:ext uri="{BB962C8B-B14F-4D97-AF65-F5344CB8AC3E}">
        <p14:creationId xmlns:p14="http://schemas.microsoft.com/office/powerpoint/2010/main" val="68482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09FBB3-7B44-0FA2-DAF1-F9A89189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620688"/>
            <a:ext cx="8316912" cy="467826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2936B800-810D-BC81-5281-81AB5E475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273256" cy="136815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Le quattro donne </a:t>
            </a:r>
            <a:r>
              <a:rPr lang="it-IT" sz="1600" dirty="0" err="1">
                <a:solidFill>
                  <a:srgbClr val="6F2B15"/>
                </a:solidFill>
              </a:rPr>
              <a:t>Dashwood</a:t>
            </a:r>
            <a:r>
              <a:rPr lang="it-IT" sz="1600" dirty="0">
                <a:solidFill>
                  <a:srgbClr val="6F2B15"/>
                </a:solidFill>
              </a:rPr>
              <a:t> costrette a lasciare la tenuta </a:t>
            </a:r>
            <a:r>
              <a:rPr lang="it-IT" sz="1600" dirty="0" err="1">
                <a:solidFill>
                  <a:srgbClr val="6F2B15"/>
                </a:solidFill>
              </a:rPr>
              <a:t>Norland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60963-6B25-974C-B7BF-B15C15BA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72" y="4725144"/>
            <a:ext cx="7909856" cy="213285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Barton Cottage,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Devonshire</a:t>
            </a:r>
            <a:r>
              <a:rPr lang="it-IT" sz="1600" dirty="0">
                <a:solidFill>
                  <a:srgbClr val="6F2B15"/>
                </a:solidFill>
                <a:effectLst/>
              </a:rPr>
              <a:t> .</a:t>
            </a:r>
            <a:br>
              <a:rPr lang="it-IT" sz="1600" dirty="0">
                <a:solidFill>
                  <a:srgbClr val="002060"/>
                </a:solidFill>
              </a:rPr>
            </a:br>
            <a:endParaRPr lang="it-IT" sz="1600" dirty="0">
              <a:solidFill>
                <a:srgbClr val="977616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3EC7072-5D54-BA4B-860F-A103A53A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98" y="1124744"/>
            <a:ext cx="7235004" cy="40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D942A98-37F1-7C4F-BBBD-1919C57FA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5" y="5373216"/>
            <a:ext cx="8172909" cy="148478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CEAB10"/>
                </a:solidFill>
              </a:rPr>
              <a:t>Frontespizio della prima Edizione del 1811.                      </a:t>
            </a:r>
            <a:r>
              <a:rPr lang="it-IT" sz="1600" dirty="0">
                <a:solidFill>
                  <a:srgbClr val="00B050"/>
                </a:solidFill>
              </a:rPr>
              <a:t>  Una moderna copertina.</a:t>
            </a:r>
            <a:endParaRPr lang="it-IT" sz="1600" b="1" dirty="0">
              <a:solidFill>
                <a:srgbClr val="00B05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956F8D-DB6D-132B-186F-9AB7F666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5" y="116632"/>
            <a:ext cx="4176464" cy="553965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B9F3C55-17B5-2F8C-1680-776A8457B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6632"/>
            <a:ext cx="3888432" cy="55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8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2FA55-02C2-B84A-A81E-36010561A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Arial" pitchFamily="34"/>
                <a:cs typeface="Arial" pitchFamily="34"/>
              </a:rPr>
              <a:t>Il Devonshire.</a:t>
            </a:r>
            <a:endParaRPr lang="it-IT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56640E-7DB2-98F7-A93A-4815760D0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6541050" cy="40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3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72D8D-2117-2549-96FB-05D41D11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5229200"/>
            <a:ext cx="2808312" cy="180020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70C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Sir John Middleton</a:t>
            </a: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proprietario del Cottage, </a:t>
            </a:r>
            <a:b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0070C0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l’attore Robert Harry.</a:t>
            </a:r>
            <a:endParaRPr lang="it-IT" sz="1600" dirty="0">
              <a:solidFill>
                <a:srgbClr val="0070C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8419EA7-129E-3075-7941-B5F5C8C5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841500"/>
            <a:ext cx="3672408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B8838-CE3E-4611-B7B3-24C9BBA5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1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Cottage Park, nel Devonshire inglese.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5A1DC9-CDE4-D3F8-D990-1AF24CD3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62" y="548680"/>
            <a:ext cx="7657614" cy="50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37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87B2-34C1-FF01-06C9-47D8327E9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72" y="4653136"/>
            <a:ext cx="7347654" cy="220486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35enne colonnello Brandon, l’attore Alan </a:t>
            </a:r>
            <a:r>
              <a:rPr lang="it-IT" sz="1600" dirty="0" err="1">
                <a:solidFill>
                  <a:srgbClr val="6F2B15"/>
                </a:solidFill>
              </a:rPr>
              <a:t>Rickman</a:t>
            </a:r>
            <a:r>
              <a:rPr lang="it-IT" sz="1600" dirty="0">
                <a:solidFill>
                  <a:srgbClr val="6F2B15"/>
                </a:solidFill>
              </a:rPr>
              <a:t>, ospite del Cottage.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7590065-38B5-654D-0481-508AE36EC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72" y="1052736"/>
            <a:ext cx="7347655" cy="41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97152"/>
            <a:ext cx="7772400" cy="206084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centro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Mrs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Jennings, l’attrice Elizabeth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Spriggs</a:t>
            </a:r>
            <a:r>
              <a:rPr lang="it-IT" sz="1600" dirty="0"/>
              <a:t>.</a:t>
            </a: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0CA2BE0-8DA2-F370-E9A5-B6DE4D4B6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24744"/>
            <a:ext cx="7772400" cy="42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5229200"/>
            <a:ext cx="6120680" cy="162880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Marianne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Dashwood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, l’attrice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 Winsl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et.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24330B-C46F-C883-2F92-2CA51AC1C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404664"/>
            <a:ext cx="7070484" cy="530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799D287-1AA3-B54C-B418-00AD430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69160"/>
            <a:ext cx="1403648" cy="1988840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Marianne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con la sorella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più piccola Margaret.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9D10B7-601F-DC06-2492-2A212828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78" y="18731"/>
            <a:ext cx="7688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9C7C75-C4D9-FABD-B8C7-EC2463D88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013176"/>
            <a:ext cx="2520280" cy="1844824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giovane fascinoso</a:t>
            </a:r>
            <a:b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Willoughby, l’attore Greg Weis.</a:t>
            </a:r>
            <a:endParaRPr lang="it-IT" sz="1600" dirty="0">
              <a:solidFill>
                <a:srgbClr val="860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4F5FBBD-0CB9-C020-30D5-63B3769E2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996" y="1844824"/>
            <a:ext cx="545549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82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F54A3AC-0AC1-9A4C-7F03-EBB236A1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33353"/>
            <a:ext cx="7969606" cy="447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9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se and Sensibility Marianne Falls-Incidente (1995) HD.mp4">
            <a:hlinkClick r:id="" action="ppaction://media"/>
            <a:extLst>
              <a:ext uri="{FF2B5EF4-FFF2-40B4-BE49-F238E27FC236}">
                <a16:creationId xmlns:a16="http://schemas.microsoft.com/office/drawing/2014/main" id="{DC8B9D03-9A57-14B6-065A-1D337C538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9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F3451DE-5FF6-3E9D-15D8-2296F3A53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22" y="25028"/>
            <a:ext cx="4505978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93A5061-BEB6-2901-F707-E34E7C05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4048779" cy="1437804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6F2B15"/>
                </a:solidFill>
              </a:rPr>
              <a:t>Cover con il ritratto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dell’autrice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Jane Austen</a:t>
            </a:r>
            <a:r>
              <a:rPr lang="it-IT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648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573F1D5-A118-7EA0-9256-5B0D2E350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John Willoughby inizia a far visita a Marianne tutti i giorni.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802A2B-4C3B-4817-E833-E8F246E0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61" y="1052736"/>
            <a:ext cx="7775878" cy="436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50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76D45-ED18-99C5-653A-C2D17F69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4437112"/>
            <a:ext cx="2664296" cy="2420888"/>
          </a:xfrm>
        </p:spPr>
        <p:txBody>
          <a:bodyPr/>
          <a:lstStyle/>
          <a:p>
            <a:pPr algn="r"/>
            <a:r>
              <a:rPr lang="it-IT" sz="1600" dirty="0"/>
              <a:t>In un'illustrazione </a:t>
            </a:r>
            <a:br>
              <a:rPr lang="it-IT" sz="1600" dirty="0"/>
            </a:br>
            <a:r>
              <a:rPr lang="it-IT" sz="1600" dirty="0"/>
              <a:t>del XIX secolo </a:t>
            </a:r>
            <a:br>
              <a:rPr lang="it-IT" sz="1600" dirty="0"/>
            </a:br>
            <a:r>
              <a:rPr lang="it-IT" sz="1600" dirty="0"/>
              <a:t>John Willoughby </a:t>
            </a:r>
            <a:br>
              <a:rPr lang="it-IT" sz="1600" dirty="0"/>
            </a:br>
            <a:r>
              <a:rPr lang="it-IT" sz="1600" dirty="0"/>
              <a:t>taglia una ciocca </a:t>
            </a:r>
            <a:br>
              <a:rPr lang="it-IT" sz="1600" dirty="0"/>
            </a:br>
            <a:r>
              <a:rPr lang="it-IT" sz="1600" dirty="0"/>
              <a:t>di capelli </a:t>
            </a:r>
            <a:br>
              <a:rPr lang="it-IT" sz="1600" dirty="0"/>
            </a:br>
            <a:r>
              <a:rPr lang="it-IT" sz="1600" dirty="0"/>
              <a:t>a Marianne.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0A3D92-A0B3-4C6C-357B-283160E8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28" y="1556792"/>
            <a:ext cx="435127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61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CAC8DA8-7792-032E-CBB7-6DB20CFF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620688"/>
            <a:ext cx="7103788" cy="472128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08FEE33E-A577-846A-F91F-131ABC6A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194421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e Marianne en plein air sui prati di Cottage Park. </a:t>
            </a:r>
            <a:endParaRPr lang="it-IT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29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3422C4-BC19-A049-23B7-A43EA7E9C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11" y="1268760"/>
            <a:ext cx="835637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41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541C91-96B3-BF4D-54C7-D21AE478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8135938" cy="1196752"/>
          </a:xfrm>
        </p:spPr>
        <p:txBody>
          <a:bodyPr/>
          <a:lstStyle/>
          <a:p>
            <a:r>
              <a:rPr lang="it-IT" sz="1600" dirty="0"/>
              <a:t>Elinor, Marianne e la madre Gemma </a:t>
            </a:r>
            <a:r>
              <a:rPr lang="it-IT" sz="1600" dirty="0" err="1"/>
              <a:t>Dashwood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6D3679-5AAA-0D75-7606-AEC466D5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88" y="1232756"/>
            <a:ext cx="715056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8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88565-48A6-ACF1-5403-0B888760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968" y="5224219"/>
            <a:ext cx="6525908" cy="1229117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Marianne delusa alla partenza di 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Willoughby</a:t>
            </a:r>
            <a:r>
              <a:rPr lang="it-IT" sz="1600" dirty="0">
                <a:solidFill>
                  <a:srgbClr val="6F2B15"/>
                </a:solidFill>
                <a:effectLst/>
              </a:rPr>
              <a:t> per Londra</a:t>
            </a:r>
            <a:r>
              <a:rPr lang="it-IT" sz="1600" dirty="0">
                <a:solidFill>
                  <a:srgbClr val="002060"/>
                </a:solidFill>
                <a:effectLst/>
              </a:rPr>
              <a:t>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447612-94F1-253F-F3A1-08CC58351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69" y="908720"/>
            <a:ext cx="6535407" cy="4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7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B126EC-BC6B-37E0-5234-79CC67C8B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93" y="1052736"/>
            <a:ext cx="7657614" cy="50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91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37911-0B03-7986-E459-A0A323722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Lucy Steele, l’attrice Imogen Stubbs, confida ad Elinor </a:t>
            </a:r>
            <a:b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essere segretamente fidanzata da 5 anni con Edward </a:t>
            </a:r>
            <a:r>
              <a:rPr lang="it-IT" sz="1600" dirty="0" err="1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Farrars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C7F1DE-315F-EE64-D38C-CB3DA354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476672"/>
            <a:ext cx="6696744" cy="511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4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526843-9B53-0222-A7A7-A485FF9A0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13176"/>
            <a:ext cx="7772400" cy="184482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London City invernale!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9CBE6B-8B47-F50E-4B09-3B56F1041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764704"/>
            <a:ext cx="8156443" cy="458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B6D62FC-FB5F-A213-EEF0-16BF384AE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D1E10-E135-35D6-A42B-FBBC60F9F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941168"/>
            <a:ext cx="4114801" cy="1916833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B0F0"/>
                </a:solidFill>
              </a:rPr>
              <a:t>Jane Austen in un ritratto del 1810.</a:t>
            </a:r>
            <a:br>
              <a:rPr lang="it-IT" sz="1600" dirty="0"/>
            </a:br>
            <a:r>
              <a:rPr lang="it-IT" sz="1600" dirty="0">
                <a:solidFill>
                  <a:srgbClr val="C00000"/>
                </a:solidFill>
              </a:rPr>
              <a:t>(</a:t>
            </a:r>
            <a:r>
              <a:rPr lang="it-IT" sz="1600" dirty="0" err="1">
                <a:solidFill>
                  <a:srgbClr val="C00000"/>
                </a:solidFill>
              </a:rPr>
              <a:t>Steventon</a:t>
            </a:r>
            <a:r>
              <a:rPr lang="it-IT" sz="1600" dirty="0">
                <a:solidFill>
                  <a:srgbClr val="C00000"/>
                </a:solidFill>
              </a:rPr>
              <a:t>, GB, 16 dicembre 1775 – Winchester, 18 luglio 1817, </a:t>
            </a:r>
            <a:br>
              <a:rPr lang="it-IT" sz="1600" dirty="0">
                <a:solidFill>
                  <a:srgbClr val="C00000"/>
                </a:solidFill>
              </a:rPr>
            </a:br>
            <a:r>
              <a:rPr lang="it-IT" sz="1600" dirty="0">
                <a:solidFill>
                  <a:srgbClr val="C00000"/>
                </a:solidFill>
              </a:rPr>
              <a:t>a 42 anni)</a:t>
            </a:r>
            <a:endParaRPr lang="it-IT" sz="1600" dirty="0">
              <a:solidFill>
                <a:srgbClr val="786914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F02D5B-D074-B59B-A421-1BC1F7668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723900"/>
            <a:ext cx="4445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87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8413F6-8388-C94F-A65E-46DE29B17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5013176"/>
            <a:ext cx="6903268" cy="1844824"/>
          </a:xfrm>
        </p:spPr>
        <p:txBody>
          <a:bodyPr/>
          <a:lstStyle/>
          <a:p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Marianne scrive molte lettere a John </a:t>
            </a:r>
            <a:r>
              <a:rPr lang="it-IT" sz="1600" dirty="0">
                <a:solidFill>
                  <a:srgbClr val="5B9BD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Willoughby</a:t>
            </a:r>
            <a:r>
              <a:rPr lang="it-IT" sz="1600" dirty="0">
                <a:solidFill>
                  <a:srgbClr val="5B9BD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non risponde.</a:t>
            </a:r>
            <a:br>
              <a:rPr lang="it-IT" sz="1600" dirty="0">
                <a:solidFill>
                  <a:srgbClr val="0070C0"/>
                </a:solidFill>
                <a:latin typeface="Arial" pitchFamily="34"/>
                <a:cs typeface="Arial" pitchFamily="34"/>
              </a:rPr>
            </a:br>
            <a:br>
              <a:rPr lang="it-IT" sz="1600" dirty="0">
                <a:solidFill>
                  <a:srgbClr val="198A8A"/>
                </a:solidFill>
                <a:latin typeface="Arial" pitchFamily="34"/>
                <a:cs typeface="Arial" pitchFamily="34"/>
              </a:rPr>
            </a:br>
            <a:endParaRPr lang="it-IT" sz="1600" dirty="0">
              <a:solidFill>
                <a:srgbClr val="847F17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0907F65-6F87-F5A4-6808-6F579A28E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69" y="908720"/>
            <a:ext cx="6535407" cy="43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72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se and Sensibility - Willoughby aalla festa con le due sorelle.mp4">
            <a:hlinkClick r:id="" action="ppaction://media"/>
            <a:extLst>
              <a:ext uri="{FF2B5EF4-FFF2-40B4-BE49-F238E27FC236}">
                <a16:creationId xmlns:a16="http://schemas.microsoft.com/office/drawing/2014/main" id="{51FCC8AE-033C-DA26-D142-5CC072E19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6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65F19A-6042-87DD-7F52-D89D37A3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648" y="0"/>
            <a:ext cx="6082382" cy="56886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C91B377-27B3-7FCC-E8A9-72AC3DA39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399" y="-249549"/>
            <a:ext cx="4725761" cy="61877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EFB92D-D725-1FA5-E8B0-5C9249FB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45224"/>
            <a:ext cx="8135938" cy="141277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John Willoughby                                                   </a:t>
            </a:r>
            <a:r>
              <a:rPr lang="it-IT" sz="1600" dirty="0">
                <a:solidFill>
                  <a:srgbClr val="00B0F0"/>
                </a:solidFill>
              </a:rPr>
              <a:t>Miss Lucy Steele</a:t>
            </a:r>
          </a:p>
        </p:txBody>
      </p:sp>
    </p:spTree>
    <p:extLst>
      <p:ext uri="{BB962C8B-B14F-4D97-AF65-F5344CB8AC3E}">
        <p14:creationId xmlns:p14="http://schemas.microsoft.com/office/powerpoint/2010/main" val="288752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5AB96C9-2A02-EC97-52C8-E23D1A28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2" y="692696"/>
            <a:ext cx="8308796" cy="468052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C6F138DD-8637-8E4B-4AF8-7F58305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44016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Marianne spiega alla sorella i suoi rapporti con John Willoughby.</a:t>
            </a:r>
          </a:p>
        </p:txBody>
      </p:sp>
    </p:spTree>
    <p:extLst>
      <p:ext uri="{BB962C8B-B14F-4D97-AF65-F5344CB8AC3E}">
        <p14:creationId xmlns:p14="http://schemas.microsoft.com/office/powerpoint/2010/main" val="14729000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C0A4E21-F992-0C95-5660-3C6D8AC3E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43" y="1124744"/>
            <a:ext cx="643271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00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C04EDB-AB95-2B60-77F6-992D4C640A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411" t="23059" r="8411" b="-23059"/>
          <a:stretch/>
        </p:blipFill>
        <p:spPr>
          <a:xfrm>
            <a:off x="-108520" y="1772816"/>
            <a:ext cx="901002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12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9EBAE-F22F-C639-7781-306ABD12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5157192"/>
            <a:ext cx="4669210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L’attrice 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inglese Harriet Walter, </a:t>
            </a:r>
            <a:b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signora Fanny </a:t>
            </a:r>
            <a:r>
              <a:rPr lang="it-IT" sz="1600" dirty="0" err="1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Ferrars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madre di Edward,</a:t>
            </a:r>
            <a:b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disereda il figlio.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4CD58B-8557-614A-5AE5-99C335F4B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3312368" cy="48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68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2C14CC7-B187-2308-67AD-85C38AD8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8" y="1052736"/>
            <a:ext cx="7717603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11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69369-19DD-2009-D814-F1520FD3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Il colonnello Brandon.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8761CF9-7C4E-25B0-CCE9-B3AC74956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23" y="476672"/>
            <a:ext cx="8418354" cy="52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0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57074-4788-4144-AFE6-7C5E27B9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5301208"/>
            <a:ext cx="7704856" cy="122413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parrocchia di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Dalaford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 (GB).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4709FE-58CB-7186-AE01-F839ADE00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476672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4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A3AD5E-C93E-1321-AA31-1567DCB5F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208" y="5373216"/>
            <a:ext cx="2148930" cy="1484784"/>
          </a:xfrm>
        </p:spPr>
        <p:txBody>
          <a:bodyPr/>
          <a:lstStyle/>
          <a:p>
            <a:pPr algn="l"/>
            <a:r>
              <a:rPr lang="it-IT" sz="1800" b="1" dirty="0">
                <a:solidFill>
                  <a:srgbClr val="002060"/>
                </a:solidFill>
              </a:rPr>
              <a:t>Anno 1995</a:t>
            </a:r>
            <a:endParaRPr lang="it-IT" sz="1800" b="1" dirty="0">
              <a:solidFill>
                <a:srgbClr val="977616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28ACC9D-0071-589B-2A6E-A0D11BBB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16" y="116632"/>
            <a:ext cx="5536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31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48C8C1-08A5-B6F0-4F29-F35D9532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3136"/>
            <a:ext cx="8135938" cy="2204864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Londra di inizio ‘800 in un pastello.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3EFB9D-4209-C65C-70F9-07C027555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9" y="692696"/>
            <a:ext cx="76200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7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83398C-EE15-EE4F-9B4D-DD978A7A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365104"/>
            <a:ext cx="7772400" cy="2492896"/>
          </a:xfrm>
        </p:spPr>
        <p:txBody>
          <a:bodyPr/>
          <a:lstStyle/>
          <a:p>
            <a:r>
              <a:rPr lang="it-IT" sz="1600" dirty="0">
                <a:solidFill>
                  <a:srgbClr val="847F17"/>
                </a:solidFill>
              </a:rPr>
              <a:t>Il colonnello Brandon porta in salvo Marianne malata.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ADBC117-2925-5580-B463-68B9838D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980728"/>
            <a:ext cx="6172562" cy="41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986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DAACF7-1488-6848-A654-41BAEBC6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85184"/>
            <a:ext cx="7702624" cy="1772816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colonnello Brandon arriva con madre da Marianne malata.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28937E2-39B4-78B1-0C1F-9B601CBC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836712"/>
            <a:ext cx="6840760" cy="46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6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DA15B-13CE-B64C-AFD5-E5C9EE1E9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73216"/>
            <a:ext cx="7920880" cy="1368152"/>
          </a:xfrm>
        </p:spPr>
        <p:txBody>
          <a:bodyPr/>
          <a:lstStyle/>
          <a:p>
            <a:r>
              <a:rPr lang="it-IT" sz="1600" dirty="0"/>
              <a:t>Barton Cottage nel Devonshire inglese.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236486-75B3-4E55-489E-E2A808C0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35" y="548680"/>
            <a:ext cx="830792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9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5A897BC-7BF6-901B-E6FC-57E458102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8" y="450576"/>
            <a:ext cx="7827464" cy="4388124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8BD27E1-3B94-F220-86FC-FDE4AD020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509120"/>
            <a:ext cx="6624894" cy="180020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Elinor, la madre Gemma e la sorella minore Margaret.</a:t>
            </a:r>
          </a:p>
        </p:txBody>
      </p:sp>
    </p:spTree>
    <p:extLst>
      <p:ext uri="{BB962C8B-B14F-4D97-AF65-F5344CB8AC3E}">
        <p14:creationId xmlns:p14="http://schemas.microsoft.com/office/powerpoint/2010/main" val="25384836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19A95-0A8C-B647-72B7-BD8584E2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69160"/>
            <a:ext cx="8135938" cy="1988840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Edward si spiega con Elinor.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DDF3C79-B178-E739-7274-505B8F931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72" y="908720"/>
            <a:ext cx="8292534" cy="43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795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3DB5D6-4E21-CB4F-5219-24C018FC6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56792"/>
            <a:ext cx="71687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8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, non siete sposato.mp4">
            <a:hlinkClick r:id="" action="ppaction://media"/>
            <a:extLst>
              <a:ext uri="{FF2B5EF4-FFF2-40B4-BE49-F238E27FC236}">
                <a16:creationId xmlns:a16="http://schemas.microsoft.com/office/drawing/2014/main" id="{1294078B-293B-0EC1-EBF6-77BAE39D1A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B661C11-8327-6D74-833C-84883C06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66" y="5517232"/>
            <a:ext cx="7848872" cy="792088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Edward ed Elinor sposi!!!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E65FCB1-938F-CB35-C035-1F660273D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153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C3F84D-B5B3-CE99-0014-5FA8C2FB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/>
              <a:t>La parrocchia di </a:t>
            </a:r>
            <a:r>
              <a:rPr lang="it-IT" sz="1600" dirty="0" err="1"/>
              <a:t>Delaford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7E3798-F956-E4CD-D453-474EAAE5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20" y="548680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2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301208"/>
            <a:ext cx="3250704" cy="1556792"/>
          </a:xfrm>
        </p:spPr>
        <p:txBody>
          <a:bodyPr/>
          <a:lstStyle/>
          <a:p>
            <a:r>
              <a:rPr lang="it-IT" sz="1800" dirty="0">
                <a:solidFill>
                  <a:schemeClr val="accent4"/>
                </a:solidFill>
              </a:rPr>
              <a:t>Il regista taiwanese Ange Lee</a:t>
            </a:r>
            <a:br>
              <a:rPr lang="it-IT" sz="1800" b="1" dirty="0">
                <a:solidFill>
                  <a:srgbClr val="6F2B15"/>
                </a:solidFill>
              </a:rPr>
            </a:br>
            <a:br>
              <a:rPr lang="it-IT" sz="1800" b="1" dirty="0">
                <a:solidFill>
                  <a:srgbClr val="6F2B15"/>
                </a:solidFill>
              </a:rPr>
            </a:br>
            <a:r>
              <a:rPr lang="it-IT" sz="1800" b="1" dirty="0">
                <a:solidFill>
                  <a:srgbClr val="6F2B15"/>
                </a:solidFill>
              </a:rPr>
              <a:t>Il Cast del film del 1995.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B7C688-DB0B-D7EA-31EC-338F4FD4E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05" y="1052736"/>
            <a:ext cx="3903963" cy="56886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D704696-0CD8-39A5-0365-15B4BE7E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7" y="1022255"/>
            <a:ext cx="289066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B4BB1EE-B1F4-6253-AE5C-CC857EEA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809" y="836712"/>
            <a:ext cx="608238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74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B71E421-71A1-2A36-1BB6-2E82B77CD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09" y="404664"/>
            <a:ext cx="7032781" cy="527458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5A43E747-BFF4-E291-A442-BF9AE6C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3216"/>
            <a:ext cx="8135938" cy="1296143"/>
          </a:xfrm>
        </p:spPr>
        <p:txBody>
          <a:bodyPr/>
          <a:lstStyle/>
          <a:p>
            <a:r>
              <a:rPr lang="it-IT" sz="1600" dirty="0">
                <a:solidFill>
                  <a:srgbClr val="D88412"/>
                </a:solidFill>
              </a:rPr>
              <a:t>Marianne, la madre Gemma e Margaret.</a:t>
            </a:r>
          </a:p>
        </p:txBody>
      </p:sp>
    </p:spTree>
    <p:extLst>
      <p:ext uri="{BB962C8B-B14F-4D97-AF65-F5344CB8AC3E}">
        <p14:creationId xmlns:p14="http://schemas.microsoft.com/office/powerpoint/2010/main" val="510250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F7AE13-1FA4-FFC0-FE30-246FF29E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2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colonnello Brandon e Marianne.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131C19-978C-8A1C-091C-B0D407924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13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98381BB-4AD9-DAB1-98C0-4A74B13C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34" y="908720"/>
            <a:ext cx="878033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76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DEF5FC9-7415-E025-75C3-CD14504A0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872716"/>
            <a:ext cx="683657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97BCCF-F2E5-704F-9C13-B8A667E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4941168"/>
            <a:ext cx="7128792" cy="1916832"/>
          </a:xfrm>
        </p:spPr>
        <p:txBody>
          <a:bodyPr/>
          <a:lstStyle/>
          <a:p>
            <a:r>
              <a:rPr lang="it-IT" sz="1600" dirty="0">
                <a:solidFill>
                  <a:srgbClr val="FF0000"/>
                </a:solidFill>
              </a:rPr>
              <a:t>Marianne e il colonnello Brandon sposi.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3970D1-4F1A-E8E7-6C82-C36AEF90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836712"/>
            <a:ext cx="9079656" cy="45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386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AGIONE E SENTIMENTO _ Trailer breve.mp4">
            <a:hlinkClick r:id="" action="ppaction://media"/>
            <a:extLst>
              <a:ext uri="{FF2B5EF4-FFF2-40B4-BE49-F238E27FC236}">
                <a16:creationId xmlns:a16="http://schemas.microsoft.com/office/drawing/2014/main" id="{1BB322CF-3588-38CE-7BB2-F146DE32C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9B0118-EE20-5CB9-A13A-C75109BE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3" y="476672"/>
            <a:ext cx="4313638" cy="61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08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gione e sentimentoLa colonna sonora. mp4.mp4">
            <a:hlinkClick r:id="" action="ppaction://media"/>
            <a:extLst>
              <a:ext uri="{FF2B5EF4-FFF2-40B4-BE49-F238E27FC236}">
                <a16:creationId xmlns:a16="http://schemas.microsoft.com/office/drawing/2014/main" id="{4411F69E-6984-33B6-7605-256FE7188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8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074C29-E3A1-0F64-840A-A4506CAAD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430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48CFE7-A609-BF8A-7317-A99043F19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661059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00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DC968AC-F7DF-3865-68CF-05A5417E9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330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731B44-2E44-45AD-3A16-1190D4AC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88640"/>
            <a:ext cx="496855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24 </a:t>
            </a:r>
            <a:r>
              <a:rPr lang="it-IT">
                <a:solidFill>
                  <a:schemeClr val="accent6">
                    <a:lumMod val="40000"/>
                    <a:lumOff val="60000"/>
                  </a:schemeClr>
                </a:solidFill>
              </a:rPr>
              <a:t>ottobre 2024</a:t>
            </a:r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algn="ctr"/>
            <a:r>
              <a:rPr lang="it-IT" sz="1800" kern="100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5400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 CERTOSA </a:t>
            </a:r>
          </a:p>
          <a:p>
            <a:pPr marL="457200" algn="ctr"/>
            <a:r>
              <a:rPr lang="it-IT" sz="5400" dirty="0">
                <a:solidFill>
                  <a:srgbClr val="2700F8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PARMA” </a:t>
            </a:r>
          </a:p>
          <a:p>
            <a:pPr algn="ctr"/>
            <a:r>
              <a:rPr lang="it-IT" sz="3600" i="1" dirty="0">
                <a:solidFill>
                  <a:srgbClr val="86000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Stendhal, 1839. </a:t>
            </a:r>
            <a:endParaRPr lang="it-IT" sz="3600" i="1" dirty="0">
              <a:solidFill>
                <a:srgbClr val="860000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41168"/>
            <a:ext cx="2530624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soprano inglese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Jane </a:t>
            </a:r>
            <a:r>
              <a:rPr lang="it-IT" sz="1600" dirty="0" err="1">
                <a:solidFill>
                  <a:srgbClr val="6F2B15"/>
                </a:solidFill>
              </a:rPr>
              <a:t>Eaglen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canta due arie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della colonna sonora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del film.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E74612-FD4B-4695-15D8-729CDCFFA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32" y="1153231"/>
            <a:ext cx="5878968" cy="56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gione e sentimento trailer.flv.mp4">
            <a:hlinkClick r:id="" action="ppaction://media"/>
            <a:extLst>
              <a:ext uri="{FF2B5EF4-FFF2-40B4-BE49-F238E27FC236}">
                <a16:creationId xmlns:a16="http://schemas.microsoft.com/office/drawing/2014/main" id="{639B39C2-3521-C433-D6A8-5736982E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6501</TotalTime>
  <Words>597</Words>
  <Application>Microsoft Macintosh PowerPoint</Application>
  <PresentationFormat>Presentazione su schermo (4:3)</PresentationFormat>
  <Paragraphs>63</Paragraphs>
  <Slides>72</Slides>
  <Notes>2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6" baseType="lpstr">
      <vt:lpstr>Arial</vt:lpstr>
      <vt:lpstr>Geneva</vt:lpstr>
      <vt:lpstr>Times New Roman</vt:lpstr>
      <vt:lpstr>Tema di Office</vt:lpstr>
      <vt:lpstr>UTE – Università Cardinal Colombo - MILANO Giovedì, 17 ottobre 2024</vt:lpstr>
      <vt:lpstr>Frontespizio della prima Edizione del 1811.                        Una moderna copertina.</vt:lpstr>
      <vt:lpstr>Cover con il ritratto  dell’autrice Jane Austen.</vt:lpstr>
      <vt:lpstr>Jane Austen in un ritratto del 1810. (Steventon, GB, 16 dicembre 1775 – Winchester, 18 luglio 1817,  a 42 anni)</vt:lpstr>
      <vt:lpstr>Anno 1995</vt:lpstr>
      <vt:lpstr>Il regista taiwanese Ange Lee  Il Cast del film del 1995.</vt:lpstr>
      <vt:lpstr>Presentazione standard di PowerPoint</vt:lpstr>
      <vt:lpstr>Il soprano inglese Jane Eaglen  canta due arie  della colonna sonora  del film.</vt:lpstr>
      <vt:lpstr>Presentazione standard di PowerPoint</vt:lpstr>
      <vt:lpstr>Le due sorelle Dashwood  protagoniste del romanzo e del film Elinor, l’attrice Emma Thompson, e Marianne, l’attrice, Kate Winslet. </vt:lpstr>
      <vt:lpstr>Mister Dashwood,  l’attore Tom Wilkinson, proprietario  della tenuta Norland  nella campagna inglese.  </vt:lpstr>
      <vt:lpstr>L’attrice inglese Harriet Walter,  la signora Fanny, moglie  di John Dashwood,  il figlio primogenito erede  della tenuta, nel film l’attore  James Flet.</vt:lpstr>
      <vt:lpstr>La signora Fanny Daswood con le tre figlie, Elinor, Marianne e Margareth in gramaglie.</vt:lpstr>
      <vt:lpstr>La razionale Elinor  si innamora del fratello di Fanny,  la moglie del fratellastro,  Edward Ferrars,  l’attore Hugh Grant.</vt:lpstr>
      <vt:lpstr>Presentazione standard di PowerPoint</vt:lpstr>
      <vt:lpstr>Presentazione standard di PowerPoint</vt:lpstr>
      <vt:lpstr>La signora Ferrars Fanny  vorrebbe per il figlio Edward una donna d'alto rango. </vt:lpstr>
      <vt:lpstr>Le quattro donne Dashwood costrette a lasciare la tenuta Norland.</vt:lpstr>
      <vt:lpstr>Barton Cottage, nel Devonshire . </vt:lpstr>
      <vt:lpstr>Il Devonshire.</vt:lpstr>
      <vt:lpstr>Sir John Middleton, proprietario del Cottage,  l’attore Robert Harry.</vt:lpstr>
      <vt:lpstr>Cottage Park, nel Devonshire inglese.</vt:lpstr>
      <vt:lpstr>Il 35enne colonnello Brandon, l’attore Alan Rickman, ospite del Cottage.</vt:lpstr>
      <vt:lpstr>Al centro Mrs Jennings, l’attrice Elizabeth Spriggs.</vt:lpstr>
      <vt:lpstr>Marianne Dashwood, l’attrice Kate Winslet.</vt:lpstr>
      <vt:lpstr>Marianne  con la sorella  più piccola Margaret.</vt:lpstr>
      <vt:lpstr>Il giovane fascinoso John Willoughby, l’attore Greg Weis.</vt:lpstr>
      <vt:lpstr>Presentazione standard di PowerPoint</vt:lpstr>
      <vt:lpstr>Presentazione standard di PowerPoint</vt:lpstr>
      <vt:lpstr>John Willoughby inizia a far visita a Marianne tutti i giorni.</vt:lpstr>
      <vt:lpstr>In un'illustrazione  del XIX secolo  John Willoughby  taglia una ciocca  di capelli  a Marianne.</vt:lpstr>
      <vt:lpstr>John e Marianne en plein air sui prati di Cottage Park. </vt:lpstr>
      <vt:lpstr>Presentazione standard di PowerPoint</vt:lpstr>
      <vt:lpstr>Elinor, Marianne e la madre Gemma Dashwood.</vt:lpstr>
      <vt:lpstr>Marianne delusa alla partenza di Willoughby per Londra.</vt:lpstr>
      <vt:lpstr>Presentazione standard di PowerPoint</vt:lpstr>
      <vt:lpstr>Lucy Steele, l’attrice Imogen Stubbs, confida ad Elinor  di essere segretamente fidanzata da 5 anni con Edward Farrars.</vt:lpstr>
      <vt:lpstr>London City invernale!</vt:lpstr>
      <vt:lpstr>Presentazione standard di PowerPoint</vt:lpstr>
      <vt:lpstr>Marianne scrive molte lettere a John Willoughby che non risponde.  </vt:lpstr>
      <vt:lpstr>Presentazione standard di PowerPoint</vt:lpstr>
      <vt:lpstr>John Willoughby                                                   Miss Lucy Steele</vt:lpstr>
      <vt:lpstr>Marianne spiega alla sorella i suoi rapporti con John Willoughby.</vt:lpstr>
      <vt:lpstr>Presentazione standard di PowerPoint</vt:lpstr>
      <vt:lpstr>Presentazione standard di PowerPoint</vt:lpstr>
      <vt:lpstr>L’attrice inglese Harriet Walter,  la signora Fanny Ferrars,  madre di Edward, disereda il figlio.</vt:lpstr>
      <vt:lpstr>Presentazione standard di PowerPoint</vt:lpstr>
      <vt:lpstr>Il colonnello Brandon.</vt:lpstr>
      <vt:lpstr>La parrocchia di Dalaford (GB).</vt:lpstr>
      <vt:lpstr>Londra di inizio ‘800 in un pastello.</vt:lpstr>
      <vt:lpstr>Il colonnello Brandon porta in salvo Marianne malata.</vt:lpstr>
      <vt:lpstr>Il colonnello Brandon arriva con madre da Marianne malata.</vt:lpstr>
      <vt:lpstr>Barton Cottage nel Devonshire inglese.</vt:lpstr>
      <vt:lpstr>Elinor, la madre Gemma e la sorella minore Margaret.</vt:lpstr>
      <vt:lpstr>Edward si spiega con Elinor.</vt:lpstr>
      <vt:lpstr>Presentazione standard di PowerPoint</vt:lpstr>
      <vt:lpstr>Presentazione standard di PowerPoint</vt:lpstr>
      <vt:lpstr>Edward ed Elinor sposi!!!</vt:lpstr>
      <vt:lpstr>La parrocchia di Delaford.</vt:lpstr>
      <vt:lpstr>Presentazione standard di PowerPoint</vt:lpstr>
      <vt:lpstr>Marianne, la madre Gemma e Margaret.</vt:lpstr>
      <vt:lpstr>Il colonnello Brandon e Marianne.</vt:lpstr>
      <vt:lpstr>Presentazione standard di PowerPoint</vt:lpstr>
      <vt:lpstr>Presentazione standard di PowerPoint</vt:lpstr>
      <vt:lpstr>Marianne e il colonnello Brandon sposi.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697</cp:revision>
  <cp:lastPrinted>1601-01-01T00:00:00Z</cp:lastPrinted>
  <dcterms:created xsi:type="dcterms:W3CDTF">2019-12-08T15:27:53Z</dcterms:created>
  <dcterms:modified xsi:type="dcterms:W3CDTF">2024-10-15T07:51:07Z</dcterms:modified>
</cp:coreProperties>
</file>