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4"/>
  </p:notesMasterIdLst>
  <p:sldIdLst>
    <p:sldId id="256" r:id="rId2"/>
    <p:sldId id="876" r:id="rId3"/>
    <p:sldId id="881" r:id="rId4"/>
    <p:sldId id="749" r:id="rId5"/>
    <p:sldId id="821" r:id="rId6"/>
    <p:sldId id="845" r:id="rId7"/>
    <p:sldId id="900" r:id="rId8"/>
    <p:sldId id="901" r:id="rId9"/>
    <p:sldId id="844" r:id="rId10"/>
    <p:sldId id="858" r:id="rId11"/>
    <p:sldId id="884" r:id="rId12"/>
    <p:sldId id="822" r:id="rId13"/>
    <p:sldId id="823" r:id="rId14"/>
    <p:sldId id="824" r:id="rId15"/>
    <p:sldId id="860" r:id="rId16"/>
    <p:sldId id="902" r:id="rId17"/>
    <p:sldId id="825" r:id="rId18"/>
    <p:sldId id="829" r:id="rId19"/>
    <p:sldId id="883" r:id="rId20"/>
    <p:sldId id="929" r:id="rId21"/>
    <p:sldId id="826" r:id="rId22"/>
    <p:sldId id="877" r:id="rId23"/>
    <p:sldId id="927" r:id="rId24"/>
    <p:sldId id="921" r:id="rId25"/>
    <p:sldId id="922" r:id="rId26"/>
    <p:sldId id="930" r:id="rId27"/>
    <p:sldId id="928" r:id="rId28"/>
    <p:sldId id="830" r:id="rId29"/>
    <p:sldId id="899" r:id="rId30"/>
    <p:sldId id="931" r:id="rId31"/>
    <p:sldId id="835" r:id="rId32"/>
    <p:sldId id="852" r:id="rId33"/>
    <p:sldId id="836" r:id="rId34"/>
    <p:sldId id="885" r:id="rId35"/>
    <p:sldId id="939" r:id="rId36"/>
    <p:sldId id="861" r:id="rId37"/>
    <p:sldId id="856" r:id="rId38"/>
    <p:sldId id="841" r:id="rId39"/>
    <p:sldId id="842" r:id="rId40"/>
    <p:sldId id="940" r:id="rId41"/>
    <p:sldId id="859" r:id="rId42"/>
    <p:sldId id="862" r:id="rId43"/>
    <p:sldId id="941" r:id="rId44"/>
    <p:sldId id="888" r:id="rId45"/>
    <p:sldId id="887" r:id="rId46"/>
    <p:sldId id="890" r:id="rId47"/>
    <p:sldId id="874" r:id="rId48"/>
    <p:sldId id="816" r:id="rId49"/>
    <p:sldId id="854" r:id="rId50"/>
    <p:sldId id="947" r:id="rId51"/>
    <p:sldId id="891" r:id="rId52"/>
    <p:sldId id="938" r:id="rId53"/>
    <p:sldId id="817" r:id="rId54"/>
    <p:sldId id="907" r:id="rId55"/>
    <p:sldId id="895" r:id="rId56"/>
    <p:sldId id="896" r:id="rId57"/>
    <p:sldId id="753" r:id="rId58"/>
    <p:sldId id="752" r:id="rId59"/>
    <p:sldId id="924" r:id="rId60"/>
    <p:sldId id="923" r:id="rId61"/>
    <p:sldId id="893" r:id="rId62"/>
    <p:sldId id="878" r:id="rId63"/>
    <p:sldId id="898" r:id="rId64"/>
    <p:sldId id="892" r:id="rId65"/>
    <p:sldId id="934" r:id="rId66"/>
    <p:sldId id="897" r:id="rId67"/>
    <p:sldId id="757" r:id="rId68"/>
    <p:sldId id="758" r:id="rId69"/>
    <p:sldId id="875" r:id="rId70"/>
    <p:sldId id="791" r:id="rId71"/>
    <p:sldId id="943" r:id="rId72"/>
    <p:sldId id="925" r:id="rId73"/>
    <p:sldId id="932" r:id="rId74"/>
    <p:sldId id="944" r:id="rId75"/>
    <p:sldId id="917" r:id="rId76"/>
    <p:sldId id="871" r:id="rId77"/>
    <p:sldId id="918" r:id="rId78"/>
    <p:sldId id="903" r:id="rId79"/>
    <p:sldId id="873" r:id="rId80"/>
    <p:sldId id="946" r:id="rId81"/>
    <p:sldId id="863" r:id="rId82"/>
    <p:sldId id="865" r:id="rId83"/>
    <p:sldId id="866" r:id="rId84"/>
    <p:sldId id="906" r:id="rId85"/>
    <p:sldId id="945" r:id="rId86"/>
    <p:sldId id="805" r:id="rId87"/>
    <p:sldId id="908" r:id="rId88"/>
    <p:sldId id="935" r:id="rId89"/>
    <p:sldId id="909" r:id="rId90"/>
    <p:sldId id="910" r:id="rId91"/>
    <p:sldId id="911" r:id="rId92"/>
    <p:sldId id="912" r:id="rId93"/>
    <p:sldId id="914" r:id="rId94"/>
    <p:sldId id="913" r:id="rId95"/>
    <p:sldId id="915" r:id="rId96"/>
    <p:sldId id="916" r:id="rId97"/>
    <p:sldId id="919" r:id="rId98"/>
    <p:sldId id="937" r:id="rId99"/>
    <p:sldId id="936" r:id="rId100"/>
    <p:sldId id="926" r:id="rId101"/>
    <p:sldId id="920" r:id="rId102"/>
    <p:sldId id="436" r:id="rId103"/>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B8A07"/>
    <a:srgbClr val="6F2B15"/>
    <a:srgbClr val="7D4917"/>
    <a:srgbClr val="860000"/>
    <a:srgbClr val="C37815"/>
    <a:srgbClr val="F209E7"/>
    <a:srgbClr val="CBD312"/>
    <a:srgbClr val="F9C309"/>
    <a:srgbClr val="2700F8"/>
    <a:srgbClr val="6A77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725"/>
    <p:restoredTop sz="50000"/>
  </p:normalViewPr>
  <p:slideViewPr>
    <p:cSldViewPr>
      <p:cViewPr varScale="1">
        <p:scale>
          <a:sx n="97" d="100"/>
          <a:sy n="97" d="100"/>
        </p:scale>
        <p:origin x="456"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https://cdn.studenti.stbm.it/images/2022/02/08/satyricon-2_300x200.jpeg" TargetMode="External"/><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8.png"/></Relationships>
</file>

<file path=ppt/slides/_rels/slide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6">
                    <a:lumMod val="40000"/>
                    <a:lumOff val="60000"/>
                  </a:schemeClr>
                </a:solidFill>
                <a:latin typeface="+mn-lt"/>
              </a:rPr>
              <a:t>UTE – Cardinal Colombo - MILANO</a:t>
            </a:r>
            <a:br>
              <a:rPr lang="it-IT" altLang="it-IT" sz="2600" dirty="0">
                <a:solidFill>
                  <a:schemeClr val="accent6">
                    <a:lumMod val="40000"/>
                    <a:lumOff val="60000"/>
                  </a:schemeClr>
                </a:solidFill>
                <a:latin typeface="+mn-lt"/>
              </a:rPr>
            </a:br>
            <a:r>
              <a:rPr lang="it-IT" altLang="it-IT" sz="2200">
                <a:solidFill>
                  <a:schemeClr val="accent6">
                    <a:lumMod val="40000"/>
                    <a:lumOff val="60000"/>
                  </a:schemeClr>
                </a:solidFill>
                <a:latin typeface="+mn-lt"/>
              </a:rPr>
              <a:t>Giovedì, 10 ottobre </a:t>
            </a:r>
            <a:r>
              <a:rPr lang="it-IT" altLang="it-IT" sz="2200" dirty="0">
                <a:solidFill>
                  <a:schemeClr val="accent6">
                    <a:lumMod val="40000"/>
                    <a:lumOff val="60000"/>
                  </a:schemeClr>
                </a:solidFill>
                <a:latin typeface="+mn-lt"/>
              </a:rPr>
              <a:t>2024</a:t>
            </a: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1" y="1628800"/>
            <a:ext cx="5436097" cy="5229199"/>
          </a:xfrm>
        </p:spPr>
        <p:txBody>
          <a:bodyPr/>
          <a:lstStyle/>
          <a:p>
            <a:pPr algn="ctr"/>
            <a:r>
              <a:rPr lang="it-IT" sz="2400" dirty="0">
                <a:solidFill>
                  <a:srgbClr val="0070C0"/>
                </a:solidFill>
              </a:rPr>
              <a:t>Petronius </a:t>
            </a:r>
            <a:r>
              <a:rPr lang="it-IT" sz="2400" dirty="0" err="1">
                <a:solidFill>
                  <a:srgbClr val="0070C0"/>
                </a:solidFill>
              </a:rPr>
              <a:t>Arbiter</a:t>
            </a:r>
            <a:endParaRPr lang="it-IT" sz="2400" dirty="0">
              <a:solidFill>
                <a:srgbClr val="0070C0"/>
              </a:solidFill>
            </a:endParaRPr>
          </a:p>
          <a:p>
            <a:pPr lvl="0" algn="ctr">
              <a:lnSpc>
                <a:spcPct val="80000"/>
              </a:lnSpc>
            </a:pPr>
            <a:r>
              <a:rPr lang="it-IT" sz="5400" b="1" dirty="0">
                <a:solidFill>
                  <a:srgbClr val="002060"/>
                </a:solidFill>
              </a:rPr>
              <a:t>«SATYRICON»</a:t>
            </a:r>
          </a:p>
          <a:p>
            <a:pPr lvl="0" algn="ctr">
              <a:lnSpc>
                <a:spcPct val="80000"/>
              </a:lnSpc>
            </a:pPr>
            <a:endParaRPr lang="it-IT" sz="4800" i="1" dirty="0">
              <a:solidFill>
                <a:srgbClr val="FC5502"/>
              </a:solidFill>
            </a:endParaRPr>
          </a:p>
          <a:p>
            <a:pPr lvl="0" algn="ctr">
              <a:lnSpc>
                <a:spcPct val="80000"/>
              </a:lnSpc>
            </a:pPr>
            <a:r>
              <a:rPr lang="it-IT" sz="4400" i="1" dirty="0">
                <a:solidFill>
                  <a:srgbClr val="0070C0"/>
                </a:solidFill>
              </a:rPr>
              <a:t>Il romanzo </a:t>
            </a:r>
          </a:p>
          <a:p>
            <a:pPr lvl="0" algn="ctr">
              <a:lnSpc>
                <a:spcPct val="80000"/>
              </a:lnSpc>
            </a:pPr>
            <a:r>
              <a:rPr lang="it-IT" sz="4400" i="1" dirty="0">
                <a:solidFill>
                  <a:srgbClr val="0070C0"/>
                </a:solidFill>
              </a:rPr>
              <a:t>del I° sec. d. C. </a:t>
            </a:r>
          </a:p>
          <a:p>
            <a:pPr lvl="0" algn="ctr">
              <a:lnSpc>
                <a:spcPct val="80000"/>
              </a:lnSpc>
            </a:pPr>
            <a:r>
              <a:rPr lang="it-IT" sz="4400" i="1" dirty="0">
                <a:solidFill>
                  <a:srgbClr val="0070C0"/>
                </a:solidFill>
              </a:rPr>
              <a:t>e la rivisitazione moderna e onirica di Federico Fellini.</a:t>
            </a:r>
          </a:p>
        </p:txBody>
      </p:sp>
      <p:pic>
        <p:nvPicPr>
          <p:cNvPr id="3" name="Immagine 2">
            <a:extLst>
              <a:ext uri="{FF2B5EF4-FFF2-40B4-BE49-F238E27FC236}">
                <a16:creationId xmlns:a16="http://schemas.microsoft.com/office/drawing/2014/main" id="{80C06B51-D60F-FF73-1FA5-B0ADCA0A3EA4}"/>
              </a:ext>
            </a:extLst>
          </p:cNvPr>
          <p:cNvPicPr>
            <a:picLocks noChangeAspect="1"/>
          </p:cNvPicPr>
          <p:nvPr/>
        </p:nvPicPr>
        <p:blipFill>
          <a:blip r:embed="rId3"/>
          <a:stretch>
            <a:fillRect/>
          </a:stretch>
        </p:blipFill>
        <p:spPr>
          <a:xfrm>
            <a:off x="5436096" y="1988840"/>
            <a:ext cx="3707904" cy="4856935"/>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9C0169-A348-6B5F-20AC-02347F6EDA77}"/>
              </a:ext>
            </a:extLst>
          </p:cNvPr>
          <p:cNvSpPr>
            <a:spLocks noGrp="1"/>
          </p:cNvSpPr>
          <p:nvPr>
            <p:ph type="title"/>
          </p:nvPr>
        </p:nvSpPr>
        <p:spPr>
          <a:xfrm>
            <a:off x="1187624" y="4797152"/>
            <a:ext cx="2952328" cy="2060848"/>
          </a:xfrm>
        </p:spPr>
        <p:txBody>
          <a:bodyPr/>
          <a:lstStyle/>
          <a:p>
            <a:pPr algn="r"/>
            <a:r>
              <a:rPr lang="it-IT" sz="1600" dirty="0">
                <a:solidFill>
                  <a:srgbClr val="860000"/>
                </a:solidFill>
              </a:rPr>
              <a:t>Il protagonista del romanzo, Encolpio, nel film l’attore inglese Martin Potter, </a:t>
            </a:r>
            <a:br>
              <a:rPr lang="it-IT" sz="1600" dirty="0">
                <a:solidFill>
                  <a:srgbClr val="860000"/>
                </a:solidFill>
              </a:rPr>
            </a:br>
            <a:r>
              <a:rPr lang="it-IT" sz="1600" dirty="0">
                <a:solidFill>
                  <a:srgbClr val="860000"/>
                </a:solidFill>
              </a:rPr>
              <a:t>giovane studente di retorica colto, sfaccendato </a:t>
            </a:r>
            <a:br>
              <a:rPr lang="it-IT" sz="1600" dirty="0">
                <a:solidFill>
                  <a:srgbClr val="860000"/>
                </a:solidFill>
              </a:rPr>
            </a:br>
            <a:r>
              <a:rPr lang="it-IT" sz="1600" dirty="0">
                <a:solidFill>
                  <a:srgbClr val="860000"/>
                </a:solidFill>
              </a:rPr>
              <a:t>e "mitomane».</a:t>
            </a:r>
          </a:p>
        </p:txBody>
      </p:sp>
      <p:pic>
        <p:nvPicPr>
          <p:cNvPr id="5" name="Immagine 4">
            <a:extLst>
              <a:ext uri="{FF2B5EF4-FFF2-40B4-BE49-F238E27FC236}">
                <a16:creationId xmlns:a16="http://schemas.microsoft.com/office/drawing/2014/main" id="{5D5FC7EF-F0D3-E92B-DC8C-940329910A3D}"/>
              </a:ext>
            </a:extLst>
          </p:cNvPr>
          <p:cNvPicPr>
            <a:picLocks noChangeAspect="1"/>
          </p:cNvPicPr>
          <p:nvPr/>
        </p:nvPicPr>
        <p:blipFill>
          <a:blip r:embed="rId2"/>
          <a:stretch>
            <a:fillRect/>
          </a:stretch>
        </p:blipFill>
        <p:spPr>
          <a:xfrm>
            <a:off x="4355976" y="1268760"/>
            <a:ext cx="4788024" cy="5589240"/>
          </a:xfrm>
          <a:prstGeom prst="rect">
            <a:avLst/>
          </a:prstGeom>
        </p:spPr>
      </p:pic>
    </p:spTree>
    <p:extLst>
      <p:ext uri="{BB962C8B-B14F-4D97-AF65-F5344CB8AC3E}">
        <p14:creationId xmlns:p14="http://schemas.microsoft.com/office/powerpoint/2010/main" val="28296322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E104C0F-5BD5-DC71-B542-3EA84F801A28}"/>
              </a:ext>
            </a:extLst>
          </p:cNvPr>
          <p:cNvPicPr>
            <a:picLocks noChangeAspect="1"/>
          </p:cNvPicPr>
          <p:nvPr/>
        </p:nvPicPr>
        <p:blipFill>
          <a:blip r:embed="rId2"/>
          <a:stretch>
            <a:fillRect/>
          </a:stretch>
        </p:blipFill>
        <p:spPr>
          <a:xfrm>
            <a:off x="1907704" y="205188"/>
            <a:ext cx="4176464" cy="6652812"/>
          </a:xfrm>
          <a:prstGeom prst="rect">
            <a:avLst/>
          </a:prstGeom>
        </p:spPr>
      </p:pic>
    </p:spTree>
    <p:extLst>
      <p:ext uri="{BB962C8B-B14F-4D97-AF65-F5344CB8AC3E}">
        <p14:creationId xmlns:p14="http://schemas.microsoft.com/office/powerpoint/2010/main" val="3608544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512E09C-A3FF-4960-7503-2A88FD983BC0}"/>
              </a:ext>
            </a:extLst>
          </p:cNvPr>
          <p:cNvPicPr>
            <a:picLocks noChangeAspect="1"/>
          </p:cNvPicPr>
          <p:nvPr/>
        </p:nvPicPr>
        <p:blipFill>
          <a:blip r:embed="rId2"/>
          <a:stretch>
            <a:fillRect/>
          </a:stretch>
        </p:blipFill>
        <p:spPr>
          <a:xfrm>
            <a:off x="395536" y="440668"/>
            <a:ext cx="7968886" cy="5976664"/>
          </a:xfrm>
          <a:prstGeom prst="rect">
            <a:avLst/>
          </a:prstGeom>
        </p:spPr>
      </p:pic>
    </p:spTree>
    <p:extLst>
      <p:ext uri="{BB962C8B-B14F-4D97-AF65-F5344CB8AC3E}">
        <p14:creationId xmlns:p14="http://schemas.microsoft.com/office/powerpoint/2010/main" val="7048194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8000" dirty="0">
                <a:solidFill>
                  <a:srgbClr val="2700F8"/>
                </a:solidFill>
                <a:latin typeface="Arial" panose="020B0604020202020204" pitchFamily="34" charset="0"/>
                <a:cs typeface="Arial" panose="020B0604020202020204" pitchFamily="34" charset="0"/>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a:xfrm>
            <a:off x="457200" y="1600200"/>
            <a:ext cx="8291264" cy="4432300"/>
          </a:xfrm>
        </p:spPr>
        <p:txBody>
          <a:bodyPr/>
          <a:lstStyle/>
          <a:p>
            <a:pPr algn="ctr"/>
            <a:r>
              <a:rPr lang="it-IT" dirty="0">
                <a:solidFill>
                  <a:schemeClr val="accent6">
                    <a:lumMod val="40000"/>
                    <a:lumOff val="60000"/>
                  </a:schemeClr>
                </a:solidFill>
                <a:latin typeface="Arial" panose="020B0604020202020204" pitchFamily="34" charset="0"/>
                <a:cs typeface="Arial" panose="020B0604020202020204" pitchFamily="34" charset="0"/>
              </a:rPr>
              <a:t>Alla prossima</a:t>
            </a:r>
          </a:p>
          <a:p>
            <a:pPr algn="ctr"/>
            <a:r>
              <a:rPr lang="it-IT" dirty="0">
                <a:solidFill>
                  <a:schemeClr val="accent6">
                    <a:lumMod val="40000"/>
                    <a:lumOff val="60000"/>
                  </a:schemeClr>
                </a:solidFill>
                <a:latin typeface="Arial" panose="020B0604020202020204" pitchFamily="34" charset="0"/>
                <a:cs typeface="Arial" panose="020B0604020202020204" pitchFamily="34" charset="0"/>
              </a:rPr>
              <a:t>Giovedì, 17 ottobre 2024</a:t>
            </a:r>
          </a:p>
          <a:p>
            <a:pPr algn="ctr"/>
            <a:endParaRPr lang="it-IT" sz="1800" dirty="0">
              <a:effectLst/>
              <a:latin typeface="Geneva" panose="020B0503030404040204" pitchFamily="34" charset="0"/>
              <a:ea typeface="Calibri" panose="020F0502020204030204" pitchFamily="34" charset="0"/>
              <a:cs typeface="Times New Roman" panose="02020603050405020304" pitchFamily="18" charset="0"/>
            </a:endParaRPr>
          </a:p>
          <a:p>
            <a:pPr algn="ctr"/>
            <a:r>
              <a:rPr lang="it-IT" sz="6000" dirty="0">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"RAGIONE </a:t>
            </a:r>
          </a:p>
          <a:p>
            <a:pPr algn="ctr"/>
            <a:r>
              <a:rPr lang="it-IT" sz="6000" dirty="0">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E SENTIMENTO" </a:t>
            </a:r>
          </a:p>
          <a:p>
            <a:pPr algn="ctr"/>
            <a:r>
              <a:rPr lang="it-IT" sz="3600" i="1" dirty="0">
                <a:solidFill>
                  <a:srgbClr val="F209E7"/>
                </a:solidFill>
                <a:effectLst/>
                <a:latin typeface="Geneva" panose="020B0503030404040204" pitchFamily="34" charset="0"/>
                <a:ea typeface="Calibri" panose="020F0502020204030204" pitchFamily="34" charset="0"/>
                <a:cs typeface="Times New Roman" panose="02020603050405020304" pitchFamily="18" charset="0"/>
              </a:rPr>
              <a:t>di Jane Austin</a:t>
            </a:r>
            <a:r>
              <a:rPr lang="it-IT" sz="3600" i="1" dirty="0">
                <a:solidFill>
                  <a:srgbClr val="F209E7"/>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1156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1" descr="Un'altra scena del Satyricon di Fellini">
            <a:extLst>
              <a:ext uri="{FF2B5EF4-FFF2-40B4-BE49-F238E27FC236}">
                <a16:creationId xmlns:a16="http://schemas.microsoft.com/office/drawing/2014/main" id="{0633D399-6456-2CA6-8918-BA2FA3E35D3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95157" y="2204864"/>
            <a:ext cx="7128792" cy="4752528"/>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3">
            <a:extLst>
              <a:ext uri="{FF2B5EF4-FFF2-40B4-BE49-F238E27FC236}">
                <a16:creationId xmlns:a16="http://schemas.microsoft.com/office/drawing/2014/main" id="{D562BAE0-D17A-C08D-1FEA-F9B63C89163A}"/>
              </a:ext>
            </a:extLst>
          </p:cNvPr>
          <p:cNvSpPr>
            <a:spLocks noGrp="1"/>
          </p:cNvSpPr>
          <p:nvPr>
            <p:ph type="title"/>
          </p:nvPr>
        </p:nvSpPr>
        <p:spPr>
          <a:xfrm>
            <a:off x="179512" y="5373216"/>
            <a:ext cx="1728192" cy="1484784"/>
          </a:xfrm>
        </p:spPr>
        <p:txBody>
          <a:bodyPr/>
          <a:lstStyle/>
          <a:p>
            <a:pPr algn="r"/>
            <a:r>
              <a:rPr lang="it-IT" sz="1600" dirty="0">
                <a:solidFill>
                  <a:srgbClr val="002060"/>
                </a:solidFill>
              </a:rPr>
              <a:t>Encolpio colpisce a morte un vecchio.</a:t>
            </a:r>
          </a:p>
        </p:txBody>
      </p:sp>
    </p:spTree>
    <p:extLst>
      <p:ext uri="{BB962C8B-B14F-4D97-AF65-F5344CB8AC3E}">
        <p14:creationId xmlns:p14="http://schemas.microsoft.com/office/powerpoint/2010/main" val="2446864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BF38C1D-3D9E-ED4B-93AD-B3A05A6FB4A5}"/>
              </a:ext>
            </a:extLst>
          </p:cNvPr>
          <p:cNvSpPr>
            <a:spLocks noGrp="1"/>
          </p:cNvSpPr>
          <p:nvPr>
            <p:ph type="title"/>
          </p:nvPr>
        </p:nvSpPr>
        <p:spPr>
          <a:xfrm>
            <a:off x="-108520" y="5085184"/>
            <a:ext cx="1728192" cy="1761982"/>
          </a:xfrm>
        </p:spPr>
        <p:txBody>
          <a:bodyPr/>
          <a:lstStyle/>
          <a:p>
            <a:pPr algn="r"/>
            <a:r>
              <a:rPr lang="it-IT" sz="1600" dirty="0">
                <a:solidFill>
                  <a:srgbClr val="860000"/>
                </a:solidFill>
              </a:rPr>
              <a:t>Gitone, </a:t>
            </a:r>
            <a:br>
              <a:rPr lang="it-IT" sz="1600" dirty="0">
                <a:solidFill>
                  <a:srgbClr val="860000"/>
                </a:solidFill>
              </a:rPr>
            </a:br>
            <a:r>
              <a:rPr lang="it-IT" sz="1600" dirty="0">
                <a:solidFill>
                  <a:srgbClr val="860000"/>
                </a:solidFill>
              </a:rPr>
              <a:t>l’efebico servo </a:t>
            </a:r>
            <a:br>
              <a:rPr lang="it-IT" sz="1600" dirty="0">
                <a:solidFill>
                  <a:srgbClr val="860000"/>
                </a:solidFill>
              </a:rPr>
            </a:br>
            <a:r>
              <a:rPr lang="it-IT" sz="1600" dirty="0">
                <a:solidFill>
                  <a:srgbClr val="860000"/>
                </a:solidFill>
              </a:rPr>
              <a:t>di Encolpio, l’attore </a:t>
            </a:r>
            <a:br>
              <a:rPr lang="it-IT" sz="1600" dirty="0">
                <a:solidFill>
                  <a:srgbClr val="860000"/>
                </a:solidFill>
              </a:rPr>
            </a:br>
            <a:r>
              <a:rPr lang="it-IT" sz="1600" dirty="0">
                <a:solidFill>
                  <a:srgbClr val="860000"/>
                </a:solidFill>
              </a:rPr>
              <a:t>Max Born. </a:t>
            </a:r>
            <a:endParaRPr lang="it-IT" sz="1600" i="1" dirty="0">
              <a:solidFill>
                <a:srgbClr val="0070C0"/>
              </a:solidFill>
            </a:endParaRPr>
          </a:p>
        </p:txBody>
      </p:sp>
      <p:pic>
        <p:nvPicPr>
          <p:cNvPr id="7" name="Immagine 6">
            <a:extLst>
              <a:ext uri="{FF2B5EF4-FFF2-40B4-BE49-F238E27FC236}">
                <a16:creationId xmlns:a16="http://schemas.microsoft.com/office/drawing/2014/main" id="{36692305-B83D-5D0E-9932-57CD3B913FC2}"/>
              </a:ext>
            </a:extLst>
          </p:cNvPr>
          <p:cNvPicPr>
            <a:picLocks noChangeAspect="1"/>
          </p:cNvPicPr>
          <p:nvPr/>
        </p:nvPicPr>
        <p:blipFill>
          <a:blip r:embed="rId2"/>
          <a:stretch>
            <a:fillRect/>
          </a:stretch>
        </p:blipFill>
        <p:spPr>
          <a:xfrm>
            <a:off x="1619672" y="2486025"/>
            <a:ext cx="7772400" cy="4371975"/>
          </a:xfrm>
          <a:prstGeom prst="rect">
            <a:avLst/>
          </a:prstGeom>
        </p:spPr>
      </p:pic>
    </p:spTree>
    <p:extLst>
      <p:ext uri="{BB962C8B-B14F-4D97-AF65-F5344CB8AC3E}">
        <p14:creationId xmlns:p14="http://schemas.microsoft.com/office/powerpoint/2010/main" val="3572207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42F9659C-9453-DC8F-3EC2-FA5BB17B097D}"/>
              </a:ext>
            </a:extLst>
          </p:cNvPr>
          <p:cNvSpPr>
            <a:spLocks noGrp="1"/>
          </p:cNvSpPr>
          <p:nvPr>
            <p:ph type="title"/>
          </p:nvPr>
        </p:nvSpPr>
        <p:spPr>
          <a:xfrm>
            <a:off x="395536" y="5229200"/>
            <a:ext cx="8280920" cy="1618473"/>
          </a:xfrm>
        </p:spPr>
        <p:txBody>
          <a:bodyPr/>
          <a:lstStyle/>
          <a:p>
            <a:r>
              <a:rPr lang="it-IT" sz="1600" dirty="0">
                <a:solidFill>
                  <a:srgbClr val="002060"/>
                </a:solidFill>
              </a:rPr>
              <a:t>Encolpio e Gitone in una scena surreale del film di Fellini.</a:t>
            </a:r>
          </a:p>
        </p:txBody>
      </p:sp>
      <p:pic>
        <p:nvPicPr>
          <p:cNvPr id="4" name="Immagine 3">
            <a:extLst>
              <a:ext uri="{FF2B5EF4-FFF2-40B4-BE49-F238E27FC236}">
                <a16:creationId xmlns:a16="http://schemas.microsoft.com/office/drawing/2014/main" id="{0B762743-34B7-B4AB-2CE4-7B0F2EB409DB}"/>
              </a:ext>
            </a:extLst>
          </p:cNvPr>
          <p:cNvPicPr>
            <a:picLocks noChangeAspect="1"/>
          </p:cNvPicPr>
          <p:nvPr/>
        </p:nvPicPr>
        <p:blipFill>
          <a:blip r:embed="rId2"/>
          <a:stretch>
            <a:fillRect/>
          </a:stretch>
        </p:blipFill>
        <p:spPr>
          <a:xfrm>
            <a:off x="725996" y="-99392"/>
            <a:ext cx="7620000" cy="5689600"/>
          </a:xfrm>
          <a:prstGeom prst="rect">
            <a:avLst/>
          </a:prstGeom>
        </p:spPr>
      </p:pic>
    </p:spTree>
    <p:extLst>
      <p:ext uri="{BB962C8B-B14F-4D97-AF65-F5344CB8AC3E}">
        <p14:creationId xmlns:p14="http://schemas.microsoft.com/office/powerpoint/2010/main" val="3806323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6C19C8-7210-944F-AF47-E0AD9393F52B}"/>
              </a:ext>
            </a:extLst>
          </p:cNvPr>
          <p:cNvSpPr>
            <a:spLocks noGrp="1"/>
          </p:cNvSpPr>
          <p:nvPr>
            <p:ph type="title"/>
          </p:nvPr>
        </p:nvSpPr>
        <p:spPr>
          <a:xfrm>
            <a:off x="4716016" y="4581128"/>
            <a:ext cx="3877122" cy="2276872"/>
          </a:xfrm>
        </p:spPr>
        <p:txBody>
          <a:bodyPr/>
          <a:lstStyle/>
          <a:p>
            <a:pPr algn="l"/>
            <a:r>
              <a:rPr lang="it-IT" sz="1600" dirty="0">
                <a:solidFill>
                  <a:srgbClr val="6F2B15"/>
                </a:solidFill>
              </a:rPr>
              <a:t>Ascilto, l’attore </a:t>
            </a:r>
            <a:r>
              <a:rPr lang="it-IT" sz="1600" dirty="0" err="1">
                <a:solidFill>
                  <a:srgbClr val="6F2B15"/>
                </a:solidFill>
              </a:rPr>
              <a:t>Kiram</a:t>
            </a:r>
            <a:r>
              <a:rPr lang="it-IT" sz="1600" dirty="0">
                <a:solidFill>
                  <a:srgbClr val="6F2B15"/>
                </a:solidFill>
              </a:rPr>
              <a:t> Keller, </a:t>
            </a:r>
            <a:br>
              <a:rPr lang="it-IT" sz="1600" dirty="0">
                <a:solidFill>
                  <a:srgbClr val="6F2B15"/>
                </a:solidFill>
              </a:rPr>
            </a:br>
            <a:r>
              <a:rPr lang="it-IT" sz="1600" dirty="0">
                <a:solidFill>
                  <a:srgbClr val="6F2B15"/>
                </a:solidFill>
              </a:rPr>
              <a:t>l’amico-nemico di Encolpio</a:t>
            </a:r>
            <a:br>
              <a:rPr lang="it-IT" sz="1600" dirty="0">
                <a:solidFill>
                  <a:srgbClr val="6F2B15"/>
                </a:solidFill>
              </a:rPr>
            </a:br>
            <a:r>
              <a:rPr lang="it-IT" sz="1600" dirty="0">
                <a:solidFill>
                  <a:srgbClr val="6F2B15"/>
                </a:solidFill>
              </a:rPr>
              <a:t>in due diverse immagini del film.</a:t>
            </a:r>
          </a:p>
        </p:txBody>
      </p:sp>
      <p:pic>
        <p:nvPicPr>
          <p:cNvPr id="5" name="Immagine 4">
            <a:extLst>
              <a:ext uri="{FF2B5EF4-FFF2-40B4-BE49-F238E27FC236}">
                <a16:creationId xmlns:a16="http://schemas.microsoft.com/office/drawing/2014/main" id="{6B56ACED-DA9E-3556-60CF-BAA8B4712F76}"/>
              </a:ext>
            </a:extLst>
          </p:cNvPr>
          <p:cNvPicPr>
            <a:picLocks noChangeAspect="1"/>
          </p:cNvPicPr>
          <p:nvPr/>
        </p:nvPicPr>
        <p:blipFill>
          <a:blip r:embed="rId2"/>
          <a:stretch>
            <a:fillRect/>
          </a:stretch>
        </p:blipFill>
        <p:spPr>
          <a:xfrm>
            <a:off x="0" y="1700808"/>
            <a:ext cx="4572000" cy="5157192"/>
          </a:xfrm>
          <a:prstGeom prst="rect">
            <a:avLst/>
          </a:prstGeom>
        </p:spPr>
      </p:pic>
      <p:pic>
        <p:nvPicPr>
          <p:cNvPr id="7" name="Immagine 6">
            <a:extLst>
              <a:ext uri="{FF2B5EF4-FFF2-40B4-BE49-F238E27FC236}">
                <a16:creationId xmlns:a16="http://schemas.microsoft.com/office/drawing/2014/main" id="{F7BE9B3B-6A85-E4DC-2DD8-A42B52DF71AC}"/>
              </a:ext>
            </a:extLst>
          </p:cNvPr>
          <p:cNvPicPr>
            <a:picLocks noChangeAspect="1"/>
          </p:cNvPicPr>
          <p:nvPr/>
        </p:nvPicPr>
        <p:blipFill>
          <a:blip r:embed="rId3"/>
          <a:stretch>
            <a:fillRect/>
          </a:stretch>
        </p:blipFill>
        <p:spPr>
          <a:xfrm>
            <a:off x="4572000" y="3676"/>
            <a:ext cx="5401061" cy="4365857"/>
          </a:xfrm>
          <a:prstGeom prst="rect">
            <a:avLst/>
          </a:prstGeom>
        </p:spPr>
      </p:pic>
    </p:spTree>
    <p:extLst>
      <p:ext uri="{BB962C8B-B14F-4D97-AF65-F5344CB8AC3E}">
        <p14:creationId xmlns:p14="http://schemas.microsoft.com/office/powerpoint/2010/main" val="2440245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6FC87C2-C693-8948-91F8-A1E6FB6AE217}"/>
              </a:ext>
            </a:extLst>
          </p:cNvPr>
          <p:cNvSpPr>
            <a:spLocks noGrp="1"/>
          </p:cNvSpPr>
          <p:nvPr>
            <p:ph type="title"/>
          </p:nvPr>
        </p:nvSpPr>
        <p:spPr>
          <a:xfrm>
            <a:off x="1547664" y="5733256"/>
            <a:ext cx="6840760" cy="792088"/>
          </a:xfrm>
        </p:spPr>
        <p:txBody>
          <a:bodyPr/>
          <a:lstStyle/>
          <a:p>
            <a:r>
              <a:rPr lang="it-IT" sz="1600" dirty="0">
                <a:solidFill>
                  <a:schemeClr val="accent1">
                    <a:lumMod val="50000"/>
                  </a:schemeClr>
                </a:solidFill>
              </a:rPr>
              <a:t>Ascilto sulla Locandina con gli alti personaggi.</a:t>
            </a:r>
          </a:p>
        </p:txBody>
      </p:sp>
      <p:pic>
        <p:nvPicPr>
          <p:cNvPr id="5" name="Immagine 4">
            <a:extLst>
              <a:ext uri="{FF2B5EF4-FFF2-40B4-BE49-F238E27FC236}">
                <a16:creationId xmlns:a16="http://schemas.microsoft.com/office/drawing/2014/main" id="{AD0BE941-D450-887D-63DB-1608999E7C54}"/>
              </a:ext>
            </a:extLst>
          </p:cNvPr>
          <p:cNvPicPr>
            <a:picLocks noChangeAspect="1"/>
          </p:cNvPicPr>
          <p:nvPr/>
        </p:nvPicPr>
        <p:blipFill>
          <a:blip r:embed="rId2"/>
          <a:stretch>
            <a:fillRect/>
          </a:stretch>
        </p:blipFill>
        <p:spPr>
          <a:xfrm>
            <a:off x="2699792" y="387299"/>
            <a:ext cx="4392488" cy="5368032"/>
          </a:xfrm>
          <a:prstGeom prst="rect">
            <a:avLst/>
          </a:prstGeom>
        </p:spPr>
      </p:pic>
    </p:spTree>
    <p:extLst>
      <p:ext uri="{BB962C8B-B14F-4D97-AF65-F5344CB8AC3E}">
        <p14:creationId xmlns:p14="http://schemas.microsoft.com/office/powerpoint/2010/main" val="2134293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296200C-08A5-CD69-F4CF-F6C8EFFF64B6}"/>
              </a:ext>
            </a:extLst>
          </p:cNvPr>
          <p:cNvPicPr>
            <a:picLocks noChangeAspect="1"/>
          </p:cNvPicPr>
          <p:nvPr/>
        </p:nvPicPr>
        <p:blipFill>
          <a:blip r:embed="rId2"/>
          <a:stretch>
            <a:fillRect/>
          </a:stretch>
        </p:blipFill>
        <p:spPr>
          <a:xfrm>
            <a:off x="2411760" y="0"/>
            <a:ext cx="3644900" cy="3188866"/>
          </a:xfrm>
          <a:prstGeom prst="rect">
            <a:avLst/>
          </a:prstGeom>
        </p:spPr>
      </p:pic>
      <p:pic>
        <p:nvPicPr>
          <p:cNvPr id="5" name="Immagine 4">
            <a:extLst>
              <a:ext uri="{FF2B5EF4-FFF2-40B4-BE49-F238E27FC236}">
                <a16:creationId xmlns:a16="http://schemas.microsoft.com/office/drawing/2014/main" id="{03246B80-2E55-378A-319D-327068852065}"/>
              </a:ext>
            </a:extLst>
          </p:cNvPr>
          <p:cNvPicPr>
            <a:picLocks noChangeAspect="1"/>
          </p:cNvPicPr>
          <p:nvPr/>
        </p:nvPicPr>
        <p:blipFill>
          <a:blip r:embed="rId3"/>
          <a:stretch>
            <a:fillRect/>
          </a:stretch>
        </p:blipFill>
        <p:spPr>
          <a:xfrm>
            <a:off x="1115616" y="3188866"/>
            <a:ext cx="6048672" cy="3669134"/>
          </a:xfrm>
          <a:prstGeom prst="rect">
            <a:avLst/>
          </a:prstGeom>
        </p:spPr>
      </p:pic>
    </p:spTree>
    <p:extLst>
      <p:ext uri="{BB962C8B-B14F-4D97-AF65-F5344CB8AC3E}">
        <p14:creationId xmlns:p14="http://schemas.microsoft.com/office/powerpoint/2010/main" val="1392008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7FDC8E-62DC-9743-8910-C39F4980A792}"/>
              </a:ext>
            </a:extLst>
          </p:cNvPr>
          <p:cNvSpPr>
            <a:spLocks noGrp="1"/>
          </p:cNvSpPr>
          <p:nvPr>
            <p:ph type="title"/>
          </p:nvPr>
        </p:nvSpPr>
        <p:spPr>
          <a:xfrm>
            <a:off x="1403648" y="4797152"/>
            <a:ext cx="5760640" cy="2060848"/>
          </a:xfrm>
        </p:spPr>
        <p:txBody>
          <a:bodyPr/>
          <a:lstStyle/>
          <a:p>
            <a:r>
              <a:rPr lang="it-IT" sz="1600" dirty="0">
                <a:solidFill>
                  <a:srgbClr val="0070C0"/>
                </a:solidFill>
              </a:rPr>
              <a:t>Una carta della</a:t>
            </a:r>
            <a:r>
              <a:rPr lang="it-IT" sz="1600" b="1" dirty="0">
                <a:solidFill>
                  <a:srgbClr val="0070C0"/>
                </a:solidFill>
              </a:rPr>
              <a:t> Neapolis </a:t>
            </a:r>
            <a:r>
              <a:rPr lang="it-IT" sz="1600" dirty="0">
                <a:solidFill>
                  <a:srgbClr val="0070C0"/>
                </a:solidFill>
              </a:rPr>
              <a:t>romana.</a:t>
            </a:r>
          </a:p>
        </p:txBody>
      </p:sp>
      <p:pic>
        <p:nvPicPr>
          <p:cNvPr id="5" name="Immagine 4">
            <a:extLst>
              <a:ext uri="{FF2B5EF4-FFF2-40B4-BE49-F238E27FC236}">
                <a16:creationId xmlns:a16="http://schemas.microsoft.com/office/drawing/2014/main" id="{DD9C7CBB-A0CC-A922-FF1F-B7C1044BC320}"/>
              </a:ext>
            </a:extLst>
          </p:cNvPr>
          <p:cNvPicPr>
            <a:picLocks noChangeAspect="1"/>
          </p:cNvPicPr>
          <p:nvPr/>
        </p:nvPicPr>
        <p:blipFill>
          <a:blip r:embed="rId2"/>
          <a:stretch>
            <a:fillRect/>
          </a:stretch>
        </p:blipFill>
        <p:spPr>
          <a:xfrm>
            <a:off x="1403648" y="692696"/>
            <a:ext cx="6336704" cy="4545505"/>
          </a:xfrm>
          <a:prstGeom prst="rect">
            <a:avLst/>
          </a:prstGeom>
        </p:spPr>
      </p:pic>
    </p:spTree>
    <p:extLst>
      <p:ext uri="{BB962C8B-B14F-4D97-AF65-F5344CB8AC3E}">
        <p14:creationId xmlns:p14="http://schemas.microsoft.com/office/powerpoint/2010/main" val="2507252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038D72-C988-E44B-AA7C-59E03EC58EBE}"/>
              </a:ext>
            </a:extLst>
          </p:cNvPr>
          <p:cNvSpPr>
            <a:spLocks noGrp="1"/>
          </p:cNvSpPr>
          <p:nvPr>
            <p:ph type="title"/>
          </p:nvPr>
        </p:nvSpPr>
        <p:spPr>
          <a:xfrm>
            <a:off x="971600" y="4365104"/>
            <a:ext cx="7200800" cy="2520280"/>
          </a:xfrm>
        </p:spPr>
        <p:txBody>
          <a:bodyPr/>
          <a:lstStyle/>
          <a:p>
            <a:r>
              <a:rPr lang="it-IT" sz="1600" dirty="0">
                <a:solidFill>
                  <a:srgbClr val="7D4917"/>
                </a:solidFill>
              </a:rPr>
              <a:t>Pozzuoli. Resti romani.</a:t>
            </a:r>
          </a:p>
        </p:txBody>
      </p:sp>
      <p:pic>
        <p:nvPicPr>
          <p:cNvPr id="5" name="Immagine 4">
            <a:extLst>
              <a:ext uri="{FF2B5EF4-FFF2-40B4-BE49-F238E27FC236}">
                <a16:creationId xmlns:a16="http://schemas.microsoft.com/office/drawing/2014/main" id="{FED07F54-C946-1C4B-DDFA-82A885690F15}"/>
              </a:ext>
            </a:extLst>
          </p:cNvPr>
          <p:cNvPicPr>
            <a:picLocks noChangeAspect="1"/>
          </p:cNvPicPr>
          <p:nvPr/>
        </p:nvPicPr>
        <p:blipFill>
          <a:blip r:embed="rId2"/>
          <a:stretch>
            <a:fillRect/>
          </a:stretch>
        </p:blipFill>
        <p:spPr>
          <a:xfrm>
            <a:off x="685800" y="908720"/>
            <a:ext cx="7772400" cy="4371975"/>
          </a:xfrm>
          <a:prstGeom prst="rect">
            <a:avLst/>
          </a:prstGeom>
        </p:spPr>
      </p:pic>
    </p:spTree>
    <p:extLst>
      <p:ext uri="{BB962C8B-B14F-4D97-AF65-F5344CB8AC3E}">
        <p14:creationId xmlns:p14="http://schemas.microsoft.com/office/powerpoint/2010/main" val="3465047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A1E9FF-B010-8158-9855-94E689DC4A4A}"/>
              </a:ext>
            </a:extLst>
          </p:cNvPr>
          <p:cNvSpPr>
            <a:spLocks noGrp="1"/>
          </p:cNvSpPr>
          <p:nvPr>
            <p:ph type="title"/>
          </p:nvPr>
        </p:nvSpPr>
        <p:spPr>
          <a:xfrm>
            <a:off x="827584" y="4941168"/>
            <a:ext cx="7221836" cy="1916832"/>
          </a:xfrm>
        </p:spPr>
        <p:txBody>
          <a:bodyPr/>
          <a:lstStyle/>
          <a:p>
            <a:r>
              <a:rPr lang="it-IT" sz="1600" dirty="0">
                <a:solidFill>
                  <a:srgbClr val="C37815"/>
                </a:solidFill>
              </a:rPr>
              <a:t>Priapo, il dio mitologico greco, responsabile dei fallimenti amorosi di Encolpio.</a:t>
            </a:r>
            <a:br>
              <a:rPr lang="it-IT" sz="1600" dirty="0">
                <a:solidFill>
                  <a:srgbClr val="C37815"/>
                </a:solidFill>
              </a:rPr>
            </a:br>
            <a:r>
              <a:rPr lang="it-IT" sz="1600" dirty="0">
                <a:solidFill>
                  <a:srgbClr val="C37815"/>
                </a:solidFill>
              </a:rPr>
              <a:t>.</a:t>
            </a:r>
          </a:p>
        </p:txBody>
      </p:sp>
      <p:pic>
        <p:nvPicPr>
          <p:cNvPr id="5" name="Immagine 4">
            <a:extLst>
              <a:ext uri="{FF2B5EF4-FFF2-40B4-BE49-F238E27FC236}">
                <a16:creationId xmlns:a16="http://schemas.microsoft.com/office/drawing/2014/main" id="{6014646A-6346-8A0C-DB7C-A58E1625F6D0}"/>
              </a:ext>
            </a:extLst>
          </p:cNvPr>
          <p:cNvPicPr>
            <a:picLocks noChangeAspect="1"/>
          </p:cNvPicPr>
          <p:nvPr/>
        </p:nvPicPr>
        <p:blipFill>
          <a:blip r:embed="rId2"/>
          <a:stretch>
            <a:fillRect/>
          </a:stretch>
        </p:blipFill>
        <p:spPr>
          <a:xfrm>
            <a:off x="899592" y="1052736"/>
            <a:ext cx="7149828" cy="4088551"/>
          </a:xfrm>
          <a:prstGeom prst="rect">
            <a:avLst/>
          </a:prstGeom>
        </p:spPr>
      </p:pic>
    </p:spTree>
    <p:extLst>
      <p:ext uri="{BB962C8B-B14F-4D97-AF65-F5344CB8AC3E}">
        <p14:creationId xmlns:p14="http://schemas.microsoft.com/office/powerpoint/2010/main" val="240746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B80E2E6-E891-5852-1A17-5A13D8E35756}"/>
              </a:ext>
            </a:extLst>
          </p:cNvPr>
          <p:cNvPicPr>
            <a:picLocks noChangeAspect="1"/>
          </p:cNvPicPr>
          <p:nvPr/>
        </p:nvPicPr>
        <p:blipFill>
          <a:blip r:embed="rId2"/>
          <a:stretch>
            <a:fillRect/>
          </a:stretch>
        </p:blipFill>
        <p:spPr>
          <a:xfrm>
            <a:off x="719976" y="620688"/>
            <a:ext cx="3528392" cy="4968552"/>
          </a:xfrm>
          <a:prstGeom prst="rect">
            <a:avLst/>
          </a:prstGeom>
        </p:spPr>
      </p:pic>
      <p:sp>
        <p:nvSpPr>
          <p:cNvPr id="5" name="Titolo 4">
            <a:extLst>
              <a:ext uri="{FF2B5EF4-FFF2-40B4-BE49-F238E27FC236}">
                <a16:creationId xmlns:a16="http://schemas.microsoft.com/office/drawing/2014/main" id="{145373B4-5CD7-A085-34FC-C2A30D49E914}"/>
              </a:ext>
            </a:extLst>
          </p:cNvPr>
          <p:cNvSpPr>
            <a:spLocks noGrp="1"/>
          </p:cNvSpPr>
          <p:nvPr>
            <p:ph type="title"/>
          </p:nvPr>
        </p:nvSpPr>
        <p:spPr>
          <a:xfrm>
            <a:off x="719975" y="5157192"/>
            <a:ext cx="7524433" cy="1700808"/>
          </a:xfrm>
        </p:spPr>
        <p:txBody>
          <a:bodyPr/>
          <a:lstStyle/>
          <a:p>
            <a:r>
              <a:rPr lang="it-IT" sz="1600" dirty="0">
                <a:solidFill>
                  <a:srgbClr val="860000"/>
                </a:solidFill>
              </a:rPr>
              <a:t>Il romanzo di Petronius </a:t>
            </a:r>
            <a:r>
              <a:rPr lang="it-IT" sz="1600" dirty="0" err="1">
                <a:solidFill>
                  <a:srgbClr val="860000"/>
                </a:solidFill>
              </a:rPr>
              <a:t>Arbiter</a:t>
            </a:r>
            <a:r>
              <a:rPr lang="it-IT" sz="1600" dirty="0">
                <a:solidFill>
                  <a:srgbClr val="860000"/>
                </a:solidFill>
              </a:rPr>
              <a:t>, 1° secolo d. C</a:t>
            </a:r>
            <a:r>
              <a:rPr lang="it-IT" sz="1600" dirty="0">
                <a:solidFill>
                  <a:schemeClr val="tx1">
                    <a:lumMod val="85000"/>
                    <a:lumOff val="15000"/>
                  </a:schemeClr>
                </a:solidFill>
              </a:rPr>
              <a:t>.</a:t>
            </a:r>
          </a:p>
        </p:txBody>
      </p:sp>
      <p:pic>
        <p:nvPicPr>
          <p:cNvPr id="4" name="Immagine 3">
            <a:extLst>
              <a:ext uri="{FF2B5EF4-FFF2-40B4-BE49-F238E27FC236}">
                <a16:creationId xmlns:a16="http://schemas.microsoft.com/office/drawing/2014/main" id="{68FB5E52-E744-6C36-AE43-A14F1DC4A532}"/>
              </a:ext>
            </a:extLst>
          </p:cNvPr>
          <p:cNvPicPr>
            <a:picLocks noChangeAspect="1"/>
          </p:cNvPicPr>
          <p:nvPr/>
        </p:nvPicPr>
        <p:blipFill>
          <a:blip r:embed="rId3"/>
          <a:stretch>
            <a:fillRect/>
          </a:stretch>
        </p:blipFill>
        <p:spPr>
          <a:xfrm>
            <a:off x="4895634" y="620688"/>
            <a:ext cx="3348774" cy="4968552"/>
          </a:xfrm>
          <a:prstGeom prst="rect">
            <a:avLst/>
          </a:prstGeom>
        </p:spPr>
      </p:pic>
    </p:spTree>
    <p:extLst>
      <p:ext uri="{BB962C8B-B14F-4D97-AF65-F5344CB8AC3E}">
        <p14:creationId xmlns:p14="http://schemas.microsoft.com/office/powerpoint/2010/main" val="3505759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FA0245-C62F-74E9-BF13-EB5B16788462}"/>
              </a:ext>
            </a:extLst>
          </p:cNvPr>
          <p:cNvSpPr>
            <a:spLocks noGrp="1"/>
          </p:cNvSpPr>
          <p:nvPr>
            <p:ph type="title"/>
          </p:nvPr>
        </p:nvSpPr>
        <p:spPr>
          <a:xfrm>
            <a:off x="1079500" y="4509120"/>
            <a:ext cx="6985000" cy="2348880"/>
          </a:xfrm>
        </p:spPr>
        <p:txBody>
          <a:bodyPr/>
          <a:lstStyle/>
          <a:p>
            <a:r>
              <a:rPr lang="it-IT" sz="1600" dirty="0">
                <a:solidFill>
                  <a:srgbClr val="C37815"/>
                </a:solidFill>
              </a:rPr>
              <a:t>Encolpio in una scena amorosa.</a:t>
            </a:r>
          </a:p>
        </p:txBody>
      </p:sp>
      <p:pic>
        <p:nvPicPr>
          <p:cNvPr id="4" name="Immagine 3">
            <a:extLst>
              <a:ext uri="{FF2B5EF4-FFF2-40B4-BE49-F238E27FC236}">
                <a16:creationId xmlns:a16="http://schemas.microsoft.com/office/drawing/2014/main" id="{7E59A910-2829-4421-8072-7FED9CAA54BE}"/>
              </a:ext>
            </a:extLst>
          </p:cNvPr>
          <p:cNvPicPr>
            <a:picLocks noChangeAspect="1"/>
          </p:cNvPicPr>
          <p:nvPr/>
        </p:nvPicPr>
        <p:blipFill>
          <a:blip r:embed="rId2"/>
          <a:stretch>
            <a:fillRect/>
          </a:stretch>
        </p:blipFill>
        <p:spPr>
          <a:xfrm>
            <a:off x="1079500" y="1682750"/>
            <a:ext cx="6985000" cy="3492500"/>
          </a:xfrm>
          <a:prstGeom prst="rect">
            <a:avLst/>
          </a:prstGeom>
        </p:spPr>
      </p:pic>
    </p:spTree>
    <p:extLst>
      <p:ext uri="{BB962C8B-B14F-4D97-AF65-F5344CB8AC3E}">
        <p14:creationId xmlns:p14="http://schemas.microsoft.com/office/powerpoint/2010/main" val="3617592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CF9429F-FB85-F95D-7BF4-5576CFE6B404}"/>
              </a:ext>
            </a:extLst>
          </p:cNvPr>
          <p:cNvPicPr>
            <a:picLocks noChangeAspect="1"/>
          </p:cNvPicPr>
          <p:nvPr/>
        </p:nvPicPr>
        <p:blipFill>
          <a:blip r:embed="rId2"/>
          <a:stretch>
            <a:fillRect/>
          </a:stretch>
        </p:blipFill>
        <p:spPr>
          <a:xfrm>
            <a:off x="5796136" y="1844823"/>
            <a:ext cx="3347864" cy="4369171"/>
          </a:xfrm>
          <a:prstGeom prst="rect">
            <a:avLst/>
          </a:prstGeom>
        </p:spPr>
      </p:pic>
      <p:pic>
        <p:nvPicPr>
          <p:cNvPr id="6" name="Immagine 5">
            <a:extLst>
              <a:ext uri="{FF2B5EF4-FFF2-40B4-BE49-F238E27FC236}">
                <a16:creationId xmlns:a16="http://schemas.microsoft.com/office/drawing/2014/main" id="{8A9AE3FA-2618-3DC0-ADB7-277C83704582}"/>
              </a:ext>
            </a:extLst>
          </p:cNvPr>
          <p:cNvPicPr>
            <a:picLocks noChangeAspect="1"/>
          </p:cNvPicPr>
          <p:nvPr/>
        </p:nvPicPr>
        <p:blipFill>
          <a:blip r:embed="rId3"/>
          <a:stretch>
            <a:fillRect/>
          </a:stretch>
        </p:blipFill>
        <p:spPr>
          <a:xfrm>
            <a:off x="-468560" y="1412776"/>
            <a:ext cx="6264696" cy="4801219"/>
          </a:xfrm>
          <a:prstGeom prst="rect">
            <a:avLst/>
          </a:prstGeom>
        </p:spPr>
      </p:pic>
    </p:spTree>
    <p:extLst>
      <p:ext uri="{BB962C8B-B14F-4D97-AF65-F5344CB8AC3E}">
        <p14:creationId xmlns:p14="http://schemas.microsoft.com/office/powerpoint/2010/main" val="3675238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F20FA3FF-6B74-8030-DE31-B2C6E6599F66}"/>
              </a:ext>
            </a:extLst>
          </p:cNvPr>
          <p:cNvSpPr>
            <a:spLocks noGrp="1"/>
          </p:cNvSpPr>
          <p:nvPr>
            <p:ph type="title"/>
          </p:nvPr>
        </p:nvSpPr>
        <p:spPr>
          <a:xfrm>
            <a:off x="-442185" y="5517232"/>
            <a:ext cx="9443888" cy="1512168"/>
          </a:xfrm>
        </p:spPr>
        <p:txBody>
          <a:bodyPr/>
          <a:lstStyle/>
          <a:p>
            <a:r>
              <a:rPr lang="it-IT" sz="1600" dirty="0">
                <a:solidFill>
                  <a:srgbClr val="944D16"/>
                </a:solidFill>
              </a:rPr>
              <a:t>Ascilto, l’attore americano, Hiram Keller.                                </a:t>
            </a:r>
            <a:r>
              <a:rPr lang="it-IT" sz="1600" dirty="0">
                <a:solidFill>
                  <a:srgbClr val="860000"/>
                </a:solidFill>
              </a:rPr>
              <a:t>Gitone, l’attore Max Born.</a:t>
            </a:r>
          </a:p>
        </p:txBody>
      </p:sp>
      <p:pic>
        <p:nvPicPr>
          <p:cNvPr id="7" name="Immagine 6">
            <a:extLst>
              <a:ext uri="{FF2B5EF4-FFF2-40B4-BE49-F238E27FC236}">
                <a16:creationId xmlns:a16="http://schemas.microsoft.com/office/drawing/2014/main" id="{C37329E1-0BE6-0636-F33B-FF4CDC826154}"/>
              </a:ext>
            </a:extLst>
          </p:cNvPr>
          <p:cNvPicPr>
            <a:picLocks noChangeAspect="1"/>
          </p:cNvPicPr>
          <p:nvPr/>
        </p:nvPicPr>
        <p:blipFill>
          <a:blip r:embed="rId2"/>
          <a:stretch>
            <a:fillRect/>
          </a:stretch>
        </p:blipFill>
        <p:spPr>
          <a:xfrm>
            <a:off x="-314035" y="620688"/>
            <a:ext cx="9443888" cy="5328592"/>
          </a:xfrm>
          <a:prstGeom prst="rect">
            <a:avLst/>
          </a:prstGeom>
        </p:spPr>
      </p:pic>
      <p:pic>
        <p:nvPicPr>
          <p:cNvPr id="2" name="Immagine 1">
            <a:extLst>
              <a:ext uri="{FF2B5EF4-FFF2-40B4-BE49-F238E27FC236}">
                <a16:creationId xmlns:a16="http://schemas.microsoft.com/office/drawing/2014/main" id="{6037A307-F91E-C67D-998E-9685E0FFD227}"/>
              </a:ext>
            </a:extLst>
          </p:cNvPr>
          <p:cNvPicPr>
            <a:picLocks noChangeAspect="1"/>
          </p:cNvPicPr>
          <p:nvPr/>
        </p:nvPicPr>
        <p:blipFill>
          <a:blip r:embed="rId3"/>
          <a:stretch>
            <a:fillRect/>
          </a:stretch>
        </p:blipFill>
        <p:spPr>
          <a:xfrm>
            <a:off x="-314035" y="620688"/>
            <a:ext cx="4572000" cy="5277350"/>
          </a:xfrm>
          <a:prstGeom prst="rect">
            <a:avLst/>
          </a:prstGeom>
        </p:spPr>
      </p:pic>
    </p:spTree>
    <p:extLst>
      <p:ext uri="{BB962C8B-B14F-4D97-AF65-F5344CB8AC3E}">
        <p14:creationId xmlns:p14="http://schemas.microsoft.com/office/powerpoint/2010/main" val="2641909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9ED4C49-172A-ACD5-61EC-A213217831B4}"/>
              </a:ext>
            </a:extLst>
          </p:cNvPr>
          <p:cNvPicPr>
            <a:picLocks noChangeAspect="1"/>
          </p:cNvPicPr>
          <p:nvPr/>
        </p:nvPicPr>
        <p:blipFill>
          <a:blip r:embed="rId2"/>
          <a:stretch>
            <a:fillRect/>
          </a:stretch>
        </p:blipFill>
        <p:spPr>
          <a:xfrm>
            <a:off x="3599384" y="1402098"/>
            <a:ext cx="5544616" cy="5455902"/>
          </a:xfrm>
          <a:prstGeom prst="rect">
            <a:avLst/>
          </a:prstGeom>
        </p:spPr>
      </p:pic>
      <p:sp>
        <p:nvSpPr>
          <p:cNvPr id="2" name="Titolo 1">
            <a:extLst>
              <a:ext uri="{FF2B5EF4-FFF2-40B4-BE49-F238E27FC236}">
                <a16:creationId xmlns:a16="http://schemas.microsoft.com/office/drawing/2014/main" id="{A46A1415-B498-2856-44F3-E08C0FD21B06}"/>
              </a:ext>
            </a:extLst>
          </p:cNvPr>
          <p:cNvSpPr>
            <a:spLocks noGrp="1"/>
          </p:cNvSpPr>
          <p:nvPr>
            <p:ph type="title"/>
          </p:nvPr>
        </p:nvSpPr>
        <p:spPr>
          <a:xfrm>
            <a:off x="457200" y="5085184"/>
            <a:ext cx="2962672" cy="1772816"/>
          </a:xfrm>
        </p:spPr>
        <p:txBody>
          <a:bodyPr/>
          <a:lstStyle/>
          <a:p>
            <a:pPr algn="r"/>
            <a:r>
              <a:rPr lang="it-IT" sz="1600" dirty="0">
                <a:solidFill>
                  <a:srgbClr val="7D4917"/>
                </a:solidFill>
              </a:rPr>
              <a:t>…in giro per i bassifondi</a:t>
            </a:r>
            <a:br>
              <a:rPr lang="it-IT" sz="1600" dirty="0">
                <a:solidFill>
                  <a:srgbClr val="7D4917"/>
                </a:solidFill>
              </a:rPr>
            </a:br>
            <a:r>
              <a:rPr lang="it-IT" sz="1600" dirty="0">
                <a:solidFill>
                  <a:srgbClr val="7D4917"/>
                </a:solidFill>
              </a:rPr>
              <a:t>della città.</a:t>
            </a:r>
          </a:p>
        </p:txBody>
      </p:sp>
    </p:spTree>
    <p:extLst>
      <p:ext uri="{BB962C8B-B14F-4D97-AF65-F5344CB8AC3E}">
        <p14:creationId xmlns:p14="http://schemas.microsoft.com/office/powerpoint/2010/main" val="2502177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ACAFFF9-DDEE-C57F-1497-DC18249F0B84}"/>
              </a:ext>
            </a:extLst>
          </p:cNvPr>
          <p:cNvPicPr>
            <a:picLocks noChangeAspect="1"/>
          </p:cNvPicPr>
          <p:nvPr/>
        </p:nvPicPr>
        <p:blipFill>
          <a:blip r:embed="rId2"/>
          <a:stretch>
            <a:fillRect/>
          </a:stretch>
        </p:blipFill>
        <p:spPr>
          <a:xfrm>
            <a:off x="1763688" y="0"/>
            <a:ext cx="4851400" cy="6858000"/>
          </a:xfrm>
          <a:prstGeom prst="rect">
            <a:avLst/>
          </a:prstGeom>
        </p:spPr>
      </p:pic>
    </p:spTree>
    <p:extLst>
      <p:ext uri="{BB962C8B-B14F-4D97-AF65-F5344CB8AC3E}">
        <p14:creationId xmlns:p14="http://schemas.microsoft.com/office/powerpoint/2010/main" val="840332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 giro nei bassifondi di Napoli.mp4">
            <a:hlinkClick r:id="" action="ppaction://media"/>
            <a:extLst>
              <a:ext uri="{FF2B5EF4-FFF2-40B4-BE49-F238E27FC236}">
                <a16:creationId xmlns:a16="http://schemas.microsoft.com/office/drawing/2014/main" id="{EA4C274A-661C-10EC-77AD-208A050D9B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405290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F5458E2-0BD4-0537-4951-15024242BDBC}"/>
              </a:ext>
            </a:extLst>
          </p:cNvPr>
          <p:cNvPicPr>
            <a:picLocks noChangeAspect="1"/>
          </p:cNvPicPr>
          <p:nvPr/>
        </p:nvPicPr>
        <p:blipFill>
          <a:blip r:embed="rId2"/>
          <a:stretch>
            <a:fillRect/>
          </a:stretch>
        </p:blipFill>
        <p:spPr>
          <a:xfrm>
            <a:off x="611560" y="1196752"/>
            <a:ext cx="7645400" cy="5054600"/>
          </a:xfrm>
          <a:prstGeom prst="rect">
            <a:avLst/>
          </a:prstGeom>
        </p:spPr>
      </p:pic>
    </p:spTree>
    <p:extLst>
      <p:ext uri="{BB962C8B-B14F-4D97-AF65-F5344CB8AC3E}">
        <p14:creationId xmlns:p14="http://schemas.microsoft.com/office/powerpoint/2010/main" val="2682160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495700F-959A-9998-596A-01FE86A1B64C}"/>
              </a:ext>
            </a:extLst>
          </p:cNvPr>
          <p:cNvPicPr>
            <a:picLocks noChangeAspect="1"/>
          </p:cNvPicPr>
          <p:nvPr/>
        </p:nvPicPr>
        <p:blipFill>
          <a:blip r:embed="rId2"/>
          <a:stretch>
            <a:fillRect/>
          </a:stretch>
        </p:blipFill>
        <p:spPr>
          <a:xfrm>
            <a:off x="4463" y="1573190"/>
            <a:ext cx="5370742" cy="5284810"/>
          </a:xfrm>
          <a:prstGeom prst="rect">
            <a:avLst/>
          </a:prstGeom>
        </p:spPr>
      </p:pic>
      <p:sp>
        <p:nvSpPr>
          <p:cNvPr id="2" name="Titolo 1">
            <a:extLst>
              <a:ext uri="{FF2B5EF4-FFF2-40B4-BE49-F238E27FC236}">
                <a16:creationId xmlns:a16="http://schemas.microsoft.com/office/drawing/2014/main" id="{06C4920B-7FE7-8FAF-2F66-D5C1DECA812E}"/>
              </a:ext>
            </a:extLst>
          </p:cNvPr>
          <p:cNvSpPr>
            <a:spLocks noGrp="1"/>
          </p:cNvSpPr>
          <p:nvPr>
            <p:ph type="title"/>
          </p:nvPr>
        </p:nvSpPr>
        <p:spPr>
          <a:xfrm>
            <a:off x="5508104" y="5229200"/>
            <a:ext cx="3085034" cy="1628800"/>
          </a:xfrm>
        </p:spPr>
        <p:txBody>
          <a:bodyPr/>
          <a:lstStyle/>
          <a:p>
            <a:pPr algn="l"/>
            <a:r>
              <a:rPr lang="it-IT" sz="1800" kern="0" dirty="0">
                <a:solidFill>
                  <a:srgbClr val="860000"/>
                </a:solidFill>
                <a:effectLst/>
                <a:latin typeface="Geneva" panose="020B0503030404040204" pitchFamily="34" charset="0"/>
                <a:ea typeface="Times New Roman" panose="02020603050405020304" pitchFamily="18" charset="0"/>
                <a:cs typeface="Poppins" pitchFamily="2" charset="77"/>
              </a:rPr>
              <a:t>La sacerdotessa </a:t>
            </a:r>
            <a:br>
              <a:rPr lang="it-IT" sz="1800" kern="0" dirty="0">
                <a:solidFill>
                  <a:srgbClr val="860000"/>
                </a:solidFill>
                <a:effectLst/>
                <a:latin typeface="Geneva" panose="020B0503030404040204" pitchFamily="34" charset="0"/>
                <a:ea typeface="Times New Roman" panose="02020603050405020304" pitchFamily="18" charset="0"/>
                <a:cs typeface="Poppins" pitchFamily="2" charset="77"/>
              </a:rPr>
            </a:br>
            <a:r>
              <a:rPr lang="it-IT" sz="1800" kern="0" dirty="0">
                <a:solidFill>
                  <a:srgbClr val="860000"/>
                </a:solidFill>
                <a:effectLst/>
                <a:latin typeface="Geneva" panose="020B0503030404040204" pitchFamily="34" charset="0"/>
                <a:ea typeface="Times New Roman" panose="02020603050405020304" pitchFamily="18" charset="0"/>
                <a:cs typeface="Poppins" pitchFamily="2" charset="77"/>
              </a:rPr>
              <a:t>di Priapo, </a:t>
            </a:r>
            <a:r>
              <a:rPr lang="it-IT" sz="1800" kern="0" dirty="0" err="1">
                <a:solidFill>
                  <a:srgbClr val="860000"/>
                </a:solidFill>
                <a:effectLst/>
                <a:latin typeface="Geneva" panose="020B0503030404040204" pitchFamily="34" charset="0"/>
                <a:ea typeface="Times New Roman" panose="02020603050405020304" pitchFamily="18" charset="0"/>
                <a:cs typeface="Poppins" pitchFamily="2" charset="77"/>
              </a:rPr>
              <a:t>Quartilla</a:t>
            </a:r>
            <a:r>
              <a:rPr lang="it-IT" sz="1800" kern="0" dirty="0">
                <a:solidFill>
                  <a:srgbClr val="860000"/>
                </a:solidFill>
                <a:latin typeface="Geneva" panose="020B0503030404040204" pitchFamily="34" charset="0"/>
                <a:ea typeface="Times New Roman" panose="02020603050405020304" pitchFamily="18" charset="0"/>
                <a:cs typeface="Poppins" pitchFamily="2" charset="77"/>
              </a:rPr>
              <a:t>.</a:t>
            </a:r>
            <a:endParaRPr lang="it-IT" sz="1600" dirty="0">
              <a:solidFill>
                <a:srgbClr val="860000"/>
              </a:solidFill>
            </a:endParaRPr>
          </a:p>
        </p:txBody>
      </p:sp>
    </p:spTree>
    <p:extLst>
      <p:ext uri="{BB962C8B-B14F-4D97-AF65-F5344CB8AC3E}">
        <p14:creationId xmlns:p14="http://schemas.microsoft.com/office/powerpoint/2010/main" val="4116569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E9D288-DAF3-BD4D-B3A7-2B033406CE63}"/>
              </a:ext>
            </a:extLst>
          </p:cNvPr>
          <p:cNvSpPr>
            <a:spLocks noGrp="1"/>
          </p:cNvSpPr>
          <p:nvPr>
            <p:ph type="title"/>
          </p:nvPr>
        </p:nvSpPr>
        <p:spPr>
          <a:xfrm>
            <a:off x="323528" y="5085184"/>
            <a:ext cx="4134173" cy="1772816"/>
          </a:xfrm>
        </p:spPr>
        <p:txBody>
          <a:bodyPr/>
          <a:lstStyle/>
          <a:p>
            <a:pPr algn="r"/>
            <a:r>
              <a:rPr lang="it-IT" sz="1600" dirty="0">
                <a:solidFill>
                  <a:srgbClr val="002060"/>
                </a:solidFill>
              </a:rPr>
              <a:t>Francisco Goya</a:t>
            </a:r>
            <a:r>
              <a:rPr lang="it-IT" sz="1600" dirty="0">
                <a:solidFill>
                  <a:srgbClr val="860000"/>
                </a:solidFill>
              </a:rPr>
              <a:t>. </a:t>
            </a:r>
            <a:br>
              <a:rPr lang="it-IT" sz="1600" dirty="0">
                <a:solidFill>
                  <a:srgbClr val="860000"/>
                </a:solidFill>
              </a:rPr>
            </a:br>
            <a:r>
              <a:rPr lang="it-IT" sz="1600" dirty="0">
                <a:solidFill>
                  <a:srgbClr val="860000"/>
                </a:solidFill>
              </a:rPr>
              <a:t>Sacrificio al dio Priapo. </a:t>
            </a:r>
            <a:br>
              <a:rPr lang="it-IT" sz="1600" dirty="0">
                <a:solidFill>
                  <a:srgbClr val="860000"/>
                </a:solidFill>
              </a:rPr>
            </a:br>
            <a:r>
              <a:rPr lang="it-IT" sz="1600" dirty="0">
                <a:solidFill>
                  <a:srgbClr val="6A7715"/>
                </a:solidFill>
              </a:rPr>
              <a:t>Olio su tela, 33x24 cm, 1771,</a:t>
            </a:r>
            <a:br>
              <a:rPr lang="it-IT" sz="1600" dirty="0">
                <a:solidFill>
                  <a:srgbClr val="6A7715"/>
                </a:solidFill>
              </a:rPr>
            </a:br>
            <a:r>
              <a:rPr lang="it-IT" sz="1600" dirty="0">
                <a:solidFill>
                  <a:srgbClr val="6A7715"/>
                </a:solidFill>
              </a:rPr>
              <a:t>Collezione privata</a:t>
            </a:r>
            <a:r>
              <a:rPr lang="it-IT" sz="1600" dirty="0">
                <a:solidFill>
                  <a:srgbClr val="860000"/>
                </a:solidFill>
              </a:rPr>
              <a:t>.</a:t>
            </a:r>
          </a:p>
        </p:txBody>
      </p:sp>
      <p:pic>
        <p:nvPicPr>
          <p:cNvPr id="5" name="Immagine 4">
            <a:extLst>
              <a:ext uri="{FF2B5EF4-FFF2-40B4-BE49-F238E27FC236}">
                <a16:creationId xmlns:a16="http://schemas.microsoft.com/office/drawing/2014/main" id="{65101285-2530-324E-47D7-A9514B67715A}"/>
              </a:ext>
            </a:extLst>
          </p:cNvPr>
          <p:cNvPicPr>
            <a:picLocks noChangeAspect="1"/>
          </p:cNvPicPr>
          <p:nvPr/>
        </p:nvPicPr>
        <p:blipFill>
          <a:blip r:embed="rId2"/>
          <a:stretch>
            <a:fillRect/>
          </a:stretch>
        </p:blipFill>
        <p:spPr>
          <a:xfrm>
            <a:off x="4686300" y="762000"/>
            <a:ext cx="4457700" cy="6096000"/>
          </a:xfrm>
          <a:prstGeom prst="rect">
            <a:avLst/>
          </a:prstGeom>
        </p:spPr>
      </p:pic>
    </p:spTree>
    <p:extLst>
      <p:ext uri="{BB962C8B-B14F-4D97-AF65-F5344CB8AC3E}">
        <p14:creationId xmlns:p14="http://schemas.microsoft.com/office/powerpoint/2010/main" val="74095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B0AD31-2E56-ABDA-F44C-60E3F2B3316C}"/>
              </a:ext>
            </a:extLst>
          </p:cNvPr>
          <p:cNvSpPr>
            <a:spLocks noGrp="1"/>
          </p:cNvSpPr>
          <p:nvPr>
            <p:ph type="title"/>
          </p:nvPr>
        </p:nvSpPr>
        <p:spPr>
          <a:xfrm>
            <a:off x="1079500" y="4869160"/>
            <a:ext cx="6228804" cy="1988840"/>
          </a:xfrm>
        </p:spPr>
        <p:txBody>
          <a:bodyPr/>
          <a:lstStyle/>
          <a:p>
            <a:r>
              <a:rPr lang="it-IT" sz="1600" dirty="0">
                <a:solidFill>
                  <a:srgbClr val="860000"/>
                </a:solidFill>
              </a:rPr>
              <a:t>Encolpio e Ascilto in una scena amorosa a tre.</a:t>
            </a:r>
          </a:p>
        </p:txBody>
      </p:sp>
      <p:pic>
        <p:nvPicPr>
          <p:cNvPr id="6" name="Immagine 5">
            <a:extLst>
              <a:ext uri="{FF2B5EF4-FFF2-40B4-BE49-F238E27FC236}">
                <a16:creationId xmlns:a16="http://schemas.microsoft.com/office/drawing/2014/main" id="{E9BA1948-9B58-B65C-7728-FF5BFF741614}"/>
              </a:ext>
            </a:extLst>
          </p:cNvPr>
          <p:cNvPicPr>
            <a:picLocks noChangeAspect="1"/>
          </p:cNvPicPr>
          <p:nvPr/>
        </p:nvPicPr>
        <p:blipFill>
          <a:blip r:embed="rId2"/>
          <a:stretch>
            <a:fillRect/>
          </a:stretch>
        </p:blipFill>
        <p:spPr>
          <a:xfrm>
            <a:off x="683568" y="1249091"/>
            <a:ext cx="7543006" cy="4059509"/>
          </a:xfrm>
          <a:prstGeom prst="rect">
            <a:avLst/>
          </a:prstGeom>
        </p:spPr>
      </p:pic>
    </p:spTree>
    <p:extLst>
      <p:ext uri="{BB962C8B-B14F-4D97-AF65-F5344CB8AC3E}">
        <p14:creationId xmlns:p14="http://schemas.microsoft.com/office/powerpoint/2010/main" val="3031138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8037B2-967B-5F40-33A6-34EACC0C3B3D}"/>
              </a:ext>
            </a:extLst>
          </p:cNvPr>
          <p:cNvSpPr>
            <a:spLocks noGrp="1"/>
          </p:cNvSpPr>
          <p:nvPr>
            <p:ph type="title"/>
          </p:nvPr>
        </p:nvSpPr>
        <p:spPr>
          <a:xfrm>
            <a:off x="457200" y="4797152"/>
            <a:ext cx="3322712" cy="2060848"/>
          </a:xfrm>
        </p:spPr>
        <p:txBody>
          <a:bodyPr/>
          <a:lstStyle/>
          <a:p>
            <a:pPr algn="r"/>
            <a:r>
              <a:rPr lang="it-IT" sz="1600" dirty="0">
                <a:solidFill>
                  <a:srgbClr val="860000"/>
                </a:solidFill>
              </a:rPr>
              <a:t>.</a:t>
            </a:r>
            <a:br>
              <a:rPr lang="it-IT" sz="1600" dirty="0"/>
            </a:br>
            <a:br>
              <a:rPr lang="it-IT" sz="1600" dirty="0"/>
            </a:br>
            <a:r>
              <a:rPr lang="it-IT" sz="1600" dirty="0">
                <a:solidFill>
                  <a:srgbClr val="7030A0"/>
                </a:solidFill>
              </a:rPr>
              <a:t>Frontespizio di una edizione </a:t>
            </a:r>
            <a:br>
              <a:rPr lang="it-IT" sz="1600" dirty="0">
                <a:solidFill>
                  <a:srgbClr val="7030A0"/>
                </a:solidFill>
              </a:rPr>
            </a:br>
            <a:r>
              <a:rPr lang="it-IT" sz="1600" dirty="0">
                <a:solidFill>
                  <a:srgbClr val="7030A0"/>
                </a:solidFill>
              </a:rPr>
              <a:t>del Satyricon, datata 1709.</a:t>
            </a:r>
          </a:p>
        </p:txBody>
      </p:sp>
      <p:pic>
        <p:nvPicPr>
          <p:cNvPr id="4" name="Immagine 3">
            <a:extLst>
              <a:ext uri="{FF2B5EF4-FFF2-40B4-BE49-F238E27FC236}">
                <a16:creationId xmlns:a16="http://schemas.microsoft.com/office/drawing/2014/main" id="{5C08EEF5-654C-047E-7DE7-ED2DAD725E97}"/>
              </a:ext>
            </a:extLst>
          </p:cNvPr>
          <p:cNvPicPr>
            <a:picLocks noChangeAspect="1"/>
          </p:cNvPicPr>
          <p:nvPr/>
        </p:nvPicPr>
        <p:blipFill>
          <a:blip r:embed="rId2"/>
          <a:stretch>
            <a:fillRect/>
          </a:stretch>
        </p:blipFill>
        <p:spPr>
          <a:xfrm>
            <a:off x="3923928" y="278541"/>
            <a:ext cx="4572592" cy="6300918"/>
          </a:xfrm>
          <a:prstGeom prst="rect">
            <a:avLst/>
          </a:prstGeom>
        </p:spPr>
      </p:pic>
    </p:spTree>
    <p:extLst>
      <p:ext uri="{BB962C8B-B14F-4D97-AF65-F5344CB8AC3E}">
        <p14:creationId xmlns:p14="http://schemas.microsoft.com/office/powerpoint/2010/main" val="3251013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C281646-8F09-4C2E-C747-E76B48029908}"/>
              </a:ext>
            </a:extLst>
          </p:cNvPr>
          <p:cNvPicPr>
            <a:picLocks noChangeAspect="1"/>
          </p:cNvPicPr>
          <p:nvPr/>
        </p:nvPicPr>
        <p:blipFill>
          <a:blip r:embed="rId2"/>
          <a:stretch>
            <a:fillRect/>
          </a:stretch>
        </p:blipFill>
        <p:spPr>
          <a:xfrm>
            <a:off x="1866" y="0"/>
            <a:ext cx="4246835" cy="4293096"/>
          </a:xfrm>
          <a:prstGeom prst="rect">
            <a:avLst/>
          </a:prstGeom>
        </p:spPr>
      </p:pic>
      <p:pic>
        <p:nvPicPr>
          <p:cNvPr id="5" name="Immagine 4">
            <a:extLst>
              <a:ext uri="{FF2B5EF4-FFF2-40B4-BE49-F238E27FC236}">
                <a16:creationId xmlns:a16="http://schemas.microsoft.com/office/drawing/2014/main" id="{4707137D-3EDB-1510-3AC0-867D55203583}"/>
              </a:ext>
            </a:extLst>
          </p:cNvPr>
          <p:cNvPicPr>
            <a:picLocks noChangeAspect="1"/>
          </p:cNvPicPr>
          <p:nvPr/>
        </p:nvPicPr>
        <p:blipFill>
          <a:blip r:embed="rId3"/>
          <a:stretch>
            <a:fillRect/>
          </a:stretch>
        </p:blipFill>
        <p:spPr>
          <a:xfrm>
            <a:off x="4895302" y="2492896"/>
            <a:ext cx="4211880" cy="4365104"/>
          </a:xfrm>
          <a:prstGeom prst="rect">
            <a:avLst/>
          </a:prstGeom>
        </p:spPr>
      </p:pic>
      <p:sp>
        <p:nvSpPr>
          <p:cNvPr id="6" name="Titolo 5">
            <a:extLst>
              <a:ext uri="{FF2B5EF4-FFF2-40B4-BE49-F238E27FC236}">
                <a16:creationId xmlns:a16="http://schemas.microsoft.com/office/drawing/2014/main" id="{F42FCE7B-1274-EF6E-F540-78CDBEF3A286}"/>
              </a:ext>
            </a:extLst>
          </p:cNvPr>
          <p:cNvSpPr>
            <a:spLocks noGrp="1"/>
          </p:cNvSpPr>
          <p:nvPr>
            <p:ph type="title"/>
          </p:nvPr>
        </p:nvSpPr>
        <p:spPr>
          <a:xfrm>
            <a:off x="0" y="4437112"/>
            <a:ext cx="4355976" cy="1944216"/>
          </a:xfrm>
        </p:spPr>
        <p:txBody>
          <a:bodyPr/>
          <a:lstStyle/>
          <a:p>
            <a:r>
              <a:rPr lang="it-IT" sz="1600" dirty="0">
                <a:solidFill>
                  <a:srgbClr val="860000"/>
                </a:solidFill>
              </a:rPr>
              <a:t>Ascilto</a:t>
            </a:r>
            <a:br>
              <a:rPr lang="it-IT" sz="1600" dirty="0"/>
            </a:br>
            <a:br>
              <a:rPr lang="it-IT" sz="1600" dirty="0"/>
            </a:br>
            <a:br>
              <a:rPr lang="it-IT" sz="1600" dirty="0"/>
            </a:br>
            <a:r>
              <a:rPr lang="it-IT" sz="1600" dirty="0"/>
              <a:t>                                         </a:t>
            </a:r>
            <a:br>
              <a:rPr lang="it-IT" sz="1600" dirty="0"/>
            </a:br>
            <a:r>
              <a:rPr lang="it-IT" sz="1600" dirty="0"/>
              <a:t>                                                         </a:t>
            </a:r>
            <a:r>
              <a:rPr lang="it-IT" sz="1600" dirty="0">
                <a:solidFill>
                  <a:srgbClr val="7D4917"/>
                </a:solidFill>
              </a:rPr>
              <a:t>Encolpio</a:t>
            </a:r>
          </a:p>
        </p:txBody>
      </p:sp>
    </p:spTree>
    <p:extLst>
      <p:ext uri="{BB962C8B-B14F-4D97-AF65-F5344CB8AC3E}">
        <p14:creationId xmlns:p14="http://schemas.microsoft.com/office/powerpoint/2010/main" val="2511567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4E1FA2-B712-B04D-A6A7-5E44DC01F3E2}"/>
              </a:ext>
            </a:extLst>
          </p:cNvPr>
          <p:cNvSpPr>
            <a:spLocks noGrp="1"/>
          </p:cNvSpPr>
          <p:nvPr>
            <p:ph type="title"/>
          </p:nvPr>
        </p:nvSpPr>
        <p:spPr>
          <a:xfrm>
            <a:off x="2514600" y="5301208"/>
            <a:ext cx="4114800" cy="1541624"/>
          </a:xfrm>
        </p:spPr>
        <p:txBody>
          <a:bodyPr/>
          <a:lstStyle/>
          <a:p>
            <a:r>
              <a:rPr lang="it-IT" sz="1600" dirty="0">
                <a:solidFill>
                  <a:srgbClr val="860000"/>
                </a:solidFill>
              </a:rPr>
              <a:t>Una pagina del Satyricon </a:t>
            </a:r>
            <a:br>
              <a:rPr lang="it-IT" sz="1600" dirty="0">
                <a:solidFill>
                  <a:srgbClr val="860000"/>
                </a:solidFill>
              </a:rPr>
            </a:br>
            <a:r>
              <a:rPr lang="it-IT" sz="1600" dirty="0">
                <a:solidFill>
                  <a:srgbClr val="860000"/>
                </a:solidFill>
              </a:rPr>
              <a:t>disegnata e tradotta </a:t>
            </a:r>
            <a:br>
              <a:rPr lang="it-IT" sz="1600" dirty="0">
                <a:solidFill>
                  <a:srgbClr val="860000"/>
                </a:solidFill>
              </a:rPr>
            </a:br>
            <a:r>
              <a:rPr lang="it-IT" sz="1600" dirty="0">
                <a:solidFill>
                  <a:srgbClr val="860000"/>
                </a:solidFill>
              </a:rPr>
              <a:t>da Georges-Antoine </a:t>
            </a:r>
            <a:r>
              <a:rPr lang="it-IT" sz="1600" dirty="0" err="1">
                <a:solidFill>
                  <a:srgbClr val="860000"/>
                </a:solidFill>
              </a:rPr>
              <a:t>Rochegrosse</a:t>
            </a:r>
            <a:r>
              <a:rPr lang="it-IT" sz="1600" dirty="0">
                <a:solidFill>
                  <a:srgbClr val="0070C0"/>
                </a:solidFill>
              </a:rPr>
              <a:t>.</a:t>
            </a:r>
          </a:p>
        </p:txBody>
      </p:sp>
      <p:pic>
        <p:nvPicPr>
          <p:cNvPr id="3" name="Immagine 2">
            <a:extLst>
              <a:ext uri="{FF2B5EF4-FFF2-40B4-BE49-F238E27FC236}">
                <a16:creationId xmlns:a16="http://schemas.microsoft.com/office/drawing/2014/main" id="{AF48458B-E38E-8ADA-5A68-A545B2D6B701}"/>
              </a:ext>
            </a:extLst>
          </p:cNvPr>
          <p:cNvPicPr>
            <a:picLocks noChangeAspect="1"/>
          </p:cNvPicPr>
          <p:nvPr/>
        </p:nvPicPr>
        <p:blipFill>
          <a:blip r:embed="rId2"/>
          <a:stretch>
            <a:fillRect/>
          </a:stretch>
        </p:blipFill>
        <p:spPr>
          <a:xfrm>
            <a:off x="2514600" y="188640"/>
            <a:ext cx="4114800" cy="5400600"/>
          </a:xfrm>
          <a:prstGeom prst="rect">
            <a:avLst/>
          </a:prstGeom>
        </p:spPr>
      </p:pic>
    </p:spTree>
    <p:extLst>
      <p:ext uri="{BB962C8B-B14F-4D97-AF65-F5344CB8AC3E}">
        <p14:creationId xmlns:p14="http://schemas.microsoft.com/office/powerpoint/2010/main" val="683749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88EB94-C14F-13A1-7ACF-2A070D1A4D21}"/>
              </a:ext>
            </a:extLst>
          </p:cNvPr>
          <p:cNvSpPr>
            <a:spLocks noGrp="1"/>
          </p:cNvSpPr>
          <p:nvPr>
            <p:ph type="title"/>
          </p:nvPr>
        </p:nvSpPr>
        <p:spPr>
          <a:xfrm>
            <a:off x="457200" y="4077072"/>
            <a:ext cx="2098576" cy="2780928"/>
          </a:xfrm>
        </p:spPr>
        <p:txBody>
          <a:bodyPr/>
          <a:lstStyle/>
          <a:p>
            <a:pPr algn="r"/>
            <a:r>
              <a:rPr lang="it-IT" sz="1600" dirty="0" err="1">
                <a:solidFill>
                  <a:srgbClr val="2700F8"/>
                </a:solidFill>
              </a:rPr>
              <a:t>Trimalcione</a:t>
            </a:r>
            <a:r>
              <a:rPr lang="it-IT" sz="1600" dirty="0">
                <a:solidFill>
                  <a:srgbClr val="2700F8"/>
                </a:solidFill>
              </a:rPr>
              <a:t>, </a:t>
            </a:r>
            <a:br>
              <a:rPr lang="it-IT" sz="1600" dirty="0">
                <a:solidFill>
                  <a:srgbClr val="2700F8"/>
                </a:solidFill>
              </a:rPr>
            </a:br>
            <a:r>
              <a:rPr lang="it-IT" sz="1600" dirty="0">
                <a:solidFill>
                  <a:srgbClr val="2700F8"/>
                </a:solidFill>
              </a:rPr>
              <a:t>nel film l’attore </a:t>
            </a:r>
            <a:br>
              <a:rPr lang="it-IT" sz="1600" dirty="0">
                <a:solidFill>
                  <a:srgbClr val="2700F8"/>
                </a:solidFill>
              </a:rPr>
            </a:br>
            <a:r>
              <a:rPr lang="it-IT" sz="1600" dirty="0">
                <a:solidFill>
                  <a:srgbClr val="2700F8"/>
                </a:solidFill>
              </a:rPr>
              <a:t>Mario Romagnoli, </a:t>
            </a:r>
            <a:br>
              <a:rPr lang="it-IT" sz="1600" dirty="0">
                <a:solidFill>
                  <a:srgbClr val="2700F8"/>
                </a:solidFill>
              </a:rPr>
            </a:br>
            <a:r>
              <a:rPr lang="it-IT" sz="1600" dirty="0">
                <a:solidFill>
                  <a:srgbClr val="2700F8"/>
                </a:solidFill>
              </a:rPr>
              <a:t>un liberto di origini asiatiche che ha accumulato un’immensa fortuna nel settore </a:t>
            </a:r>
            <a:br>
              <a:rPr lang="it-IT" sz="1600" dirty="0">
                <a:solidFill>
                  <a:srgbClr val="2700F8"/>
                </a:solidFill>
              </a:rPr>
            </a:br>
            <a:r>
              <a:rPr lang="it-IT" sz="1600" dirty="0">
                <a:solidFill>
                  <a:srgbClr val="2700F8"/>
                </a:solidFill>
              </a:rPr>
              <a:t>del commercio. </a:t>
            </a:r>
          </a:p>
        </p:txBody>
      </p:sp>
      <p:pic>
        <p:nvPicPr>
          <p:cNvPr id="5" name="Immagine 4">
            <a:extLst>
              <a:ext uri="{FF2B5EF4-FFF2-40B4-BE49-F238E27FC236}">
                <a16:creationId xmlns:a16="http://schemas.microsoft.com/office/drawing/2014/main" id="{0804351E-75CF-7AD1-EE47-AADC7D327FBC}"/>
              </a:ext>
            </a:extLst>
          </p:cNvPr>
          <p:cNvPicPr>
            <a:picLocks noChangeAspect="1"/>
          </p:cNvPicPr>
          <p:nvPr/>
        </p:nvPicPr>
        <p:blipFill>
          <a:blip r:embed="rId2"/>
          <a:stretch>
            <a:fillRect/>
          </a:stretch>
        </p:blipFill>
        <p:spPr>
          <a:xfrm>
            <a:off x="2794000" y="546100"/>
            <a:ext cx="6350000" cy="6311900"/>
          </a:xfrm>
          <a:prstGeom prst="rect">
            <a:avLst/>
          </a:prstGeom>
        </p:spPr>
      </p:pic>
    </p:spTree>
    <p:extLst>
      <p:ext uri="{BB962C8B-B14F-4D97-AF65-F5344CB8AC3E}">
        <p14:creationId xmlns:p14="http://schemas.microsoft.com/office/powerpoint/2010/main" val="3413425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0A61AF6-4673-C6A7-CE31-D832501F9C2E}"/>
              </a:ext>
            </a:extLst>
          </p:cNvPr>
          <p:cNvPicPr>
            <a:picLocks noChangeAspect="1"/>
          </p:cNvPicPr>
          <p:nvPr/>
        </p:nvPicPr>
        <p:blipFill>
          <a:blip r:embed="rId2"/>
          <a:stretch>
            <a:fillRect/>
          </a:stretch>
        </p:blipFill>
        <p:spPr>
          <a:xfrm>
            <a:off x="685800" y="548680"/>
            <a:ext cx="7772400" cy="5497353"/>
          </a:xfrm>
          <a:prstGeom prst="rect">
            <a:avLst/>
          </a:prstGeom>
        </p:spPr>
      </p:pic>
    </p:spTree>
    <p:extLst>
      <p:ext uri="{BB962C8B-B14F-4D97-AF65-F5344CB8AC3E}">
        <p14:creationId xmlns:p14="http://schemas.microsoft.com/office/powerpoint/2010/main" val="1981220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7CB5E6-6F4B-6667-63CE-A7E71CB8E513}"/>
              </a:ext>
            </a:extLst>
          </p:cNvPr>
          <p:cNvSpPr>
            <a:spLocks noGrp="1"/>
          </p:cNvSpPr>
          <p:nvPr>
            <p:ph type="title"/>
          </p:nvPr>
        </p:nvSpPr>
        <p:spPr>
          <a:xfrm>
            <a:off x="1139754" y="5445224"/>
            <a:ext cx="6699668" cy="1008112"/>
          </a:xfrm>
        </p:spPr>
        <p:txBody>
          <a:bodyPr/>
          <a:lstStyle/>
          <a:p>
            <a:r>
              <a:rPr lang="it-IT" sz="1600" dirty="0">
                <a:solidFill>
                  <a:srgbClr val="002060"/>
                </a:solidFill>
              </a:rPr>
              <a:t>L’intellettuale poeta Eumolpo, l’attore Salvo Randone, con Encolpio.</a:t>
            </a:r>
          </a:p>
        </p:txBody>
      </p:sp>
      <p:pic>
        <p:nvPicPr>
          <p:cNvPr id="3" name="Immagine 2">
            <a:extLst>
              <a:ext uri="{FF2B5EF4-FFF2-40B4-BE49-F238E27FC236}">
                <a16:creationId xmlns:a16="http://schemas.microsoft.com/office/drawing/2014/main" id="{18C93C1B-6314-DDAD-1CA6-138614B826A8}"/>
              </a:ext>
            </a:extLst>
          </p:cNvPr>
          <p:cNvPicPr>
            <a:picLocks noChangeAspect="1"/>
          </p:cNvPicPr>
          <p:nvPr/>
        </p:nvPicPr>
        <p:blipFill>
          <a:blip r:embed="rId2"/>
          <a:stretch>
            <a:fillRect/>
          </a:stretch>
        </p:blipFill>
        <p:spPr>
          <a:xfrm>
            <a:off x="1139754" y="1046925"/>
            <a:ext cx="6699668" cy="4399449"/>
          </a:xfrm>
          <a:prstGeom prst="rect">
            <a:avLst/>
          </a:prstGeom>
        </p:spPr>
      </p:pic>
    </p:spTree>
    <p:extLst>
      <p:ext uri="{BB962C8B-B14F-4D97-AF65-F5344CB8AC3E}">
        <p14:creationId xmlns:p14="http://schemas.microsoft.com/office/powerpoint/2010/main" val="424684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3C0122B-1D5E-EF35-25C3-7AE84E860514}"/>
              </a:ext>
            </a:extLst>
          </p:cNvPr>
          <p:cNvPicPr>
            <a:picLocks noChangeAspect="1"/>
          </p:cNvPicPr>
          <p:nvPr/>
        </p:nvPicPr>
        <p:blipFill>
          <a:blip r:embed="rId2"/>
          <a:stretch>
            <a:fillRect/>
          </a:stretch>
        </p:blipFill>
        <p:spPr>
          <a:xfrm>
            <a:off x="1691680" y="692696"/>
            <a:ext cx="6048672" cy="6048672"/>
          </a:xfrm>
          <a:prstGeom prst="rect">
            <a:avLst/>
          </a:prstGeom>
        </p:spPr>
      </p:pic>
    </p:spTree>
    <p:extLst>
      <p:ext uri="{BB962C8B-B14F-4D97-AF65-F5344CB8AC3E}">
        <p14:creationId xmlns:p14="http://schemas.microsoft.com/office/powerpoint/2010/main" val="1701323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5238BC2-DFF2-F85A-3B50-B3FA80AA72A5}"/>
              </a:ext>
            </a:extLst>
          </p:cNvPr>
          <p:cNvPicPr>
            <a:picLocks noChangeAspect="1"/>
          </p:cNvPicPr>
          <p:nvPr/>
        </p:nvPicPr>
        <p:blipFill>
          <a:blip r:embed="rId2"/>
          <a:stretch>
            <a:fillRect/>
          </a:stretch>
        </p:blipFill>
        <p:spPr>
          <a:xfrm>
            <a:off x="2267744" y="1268760"/>
            <a:ext cx="4968552" cy="4968552"/>
          </a:xfrm>
          <a:prstGeom prst="rect">
            <a:avLst/>
          </a:prstGeom>
        </p:spPr>
      </p:pic>
    </p:spTree>
    <p:extLst>
      <p:ext uri="{BB962C8B-B14F-4D97-AF65-F5344CB8AC3E}">
        <p14:creationId xmlns:p14="http://schemas.microsoft.com/office/powerpoint/2010/main" val="3394181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CC1452B-A9CC-0644-B070-C9AA73383AEB}"/>
              </a:ext>
            </a:extLst>
          </p:cNvPr>
          <p:cNvSpPr>
            <a:spLocks noGrp="1"/>
          </p:cNvSpPr>
          <p:nvPr>
            <p:ph type="title"/>
          </p:nvPr>
        </p:nvSpPr>
        <p:spPr>
          <a:xfrm>
            <a:off x="457200" y="4941169"/>
            <a:ext cx="8135938" cy="1584176"/>
          </a:xfrm>
        </p:spPr>
        <p:txBody>
          <a:bodyPr/>
          <a:lstStyle/>
          <a:p>
            <a:r>
              <a:rPr lang="it-IT" sz="1600" dirty="0">
                <a:solidFill>
                  <a:srgbClr val="860000"/>
                </a:solidFill>
              </a:rPr>
              <a:t>Commensali a tavola a cui viene servito ogni ben di dio.</a:t>
            </a:r>
          </a:p>
        </p:txBody>
      </p:sp>
      <p:pic>
        <p:nvPicPr>
          <p:cNvPr id="5" name="Immagine 4">
            <a:extLst>
              <a:ext uri="{FF2B5EF4-FFF2-40B4-BE49-F238E27FC236}">
                <a16:creationId xmlns:a16="http://schemas.microsoft.com/office/drawing/2014/main" id="{4BC17DAB-EE14-A77B-AB5F-D7CC54271556}"/>
              </a:ext>
            </a:extLst>
          </p:cNvPr>
          <p:cNvPicPr>
            <a:picLocks noChangeAspect="1"/>
          </p:cNvPicPr>
          <p:nvPr/>
        </p:nvPicPr>
        <p:blipFill>
          <a:blip r:embed="rId2"/>
          <a:stretch>
            <a:fillRect/>
          </a:stretch>
        </p:blipFill>
        <p:spPr>
          <a:xfrm>
            <a:off x="685800" y="901624"/>
            <a:ext cx="7772400" cy="4369205"/>
          </a:xfrm>
          <a:prstGeom prst="rect">
            <a:avLst/>
          </a:prstGeom>
        </p:spPr>
      </p:pic>
    </p:spTree>
    <p:extLst>
      <p:ext uri="{BB962C8B-B14F-4D97-AF65-F5344CB8AC3E}">
        <p14:creationId xmlns:p14="http://schemas.microsoft.com/office/powerpoint/2010/main" val="1680931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1F475E6-FD80-24B2-6D2E-0173C5C23DC9}"/>
              </a:ext>
            </a:extLst>
          </p:cNvPr>
          <p:cNvPicPr>
            <a:picLocks noChangeAspect="1"/>
          </p:cNvPicPr>
          <p:nvPr/>
        </p:nvPicPr>
        <p:blipFill>
          <a:blip r:embed="rId2"/>
          <a:stretch>
            <a:fillRect/>
          </a:stretch>
        </p:blipFill>
        <p:spPr>
          <a:xfrm>
            <a:off x="755576" y="476672"/>
            <a:ext cx="7772400" cy="5720486"/>
          </a:xfrm>
          <a:prstGeom prst="rect">
            <a:avLst/>
          </a:prstGeom>
        </p:spPr>
      </p:pic>
    </p:spTree>
    <p:extLst>
      <p:ext uri="{BB962C8B-B14F-4D97-AF65-F5344CB8AC3E}">
        <p14:creationId xmlns:p14="http://schemas.microsoft.com/office/powerpoint/2010/main" val="628396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6EE68-FF4D-CB4A-BE68-792FD2932AF6}"/>
              </a:ext>
            </a:extLst>
          </p:cNvPr>
          <p:cNvSpPr>
            <a:spLocks noGrp="1"/>
          </p:cNvSpPr>
          <p:nvPr>
            <p:ph type="title"/>
          </p:nvPr>
        </p:nvSpPr>
        <p:spPr>
          <a:xfrm>
            <a:off x="971600" y="5229200"/>
            <a:ext cx="6936870" cy="1628800"/>
          </a:xfrm>
        </p:spPr>
        <p:txBody>
          <a:bodyPr/>
          <a:lstStyle/>
          <a:p>
            <a:r>
              <a:rPr lang="it-IT" sz="1600" dirty="0">
                <a:solidFill>
                  <a:srgbClr val="C00000"/>
                </a:solidFill>
              </a:rPr>
              <a:t>Maiali vivi davanti a commensali per la scelta di uno da arrostire.</a:t>
            </a:r>
          </a:p>
        </p:txBody>
      </p:sp>
      <p:pic>
        <p:nvPicPr>
          <p:cNvPr id="5" name="Immagine 4">
            <a:extLst>
              <a:ext uri="{FF2B5EF4-FFF2-40B4-BE49-F238E27FC236}">
                <a16:creationId xmlns:a16="http://schemas.microsoft.com/office/drawing/2014/main" id="{BD406315-C1B5-0E3E-3929-A25359C8AAAF}"/>
              </a:ext>
            </a:extLst>
          </p:cNvPr>
          <p:cNvPicPr>
            <a:picLocks noChangeAspect="1"/>
          </p:cNvPicPr>
          <p:nvPr/>
        </p:nvPicPr>
        <p:blipFill>
          <a:blip r:embed="rId2"/>
          <a:stretch>
            <a:fillRect/>
          </a:stretch>
        </p:blipFill>
        <p:spPr>
          <a:xfrm>
            <a:off x="971600" y="1029341"/>
            <a:ext cx="6936870" cy="4592554"/>
          </a:xfrm>
          <a:prstGeom prst="rect">
            <a:avLst/>
          </a:prstGeom>
        </p:spPr>
      </p:pic>
    </p:spTree>
    <p:extLst>
      <p:ext uri="{BB962C8B-B14F-4D97-AF65-F5344CB8AC3E}">
        <p14:creationId xmlns:p14="http://schemas.microsoft.com/office/powerpoint/2010/main" val="125178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6931DE2-3A03-421C-B616-AB58808FA739}"/>
              </a:ext>
            </a:extLst>
          </p:cNvPr>
          <p:cNvPicPr>
            <a:picLocks noChangeAspect="1"/>
          </p:cNvPicPr>
          <p:nvPr/>
        </p:nvPicPr>
        <p:blipFill>
          <a:blip r:embed="rId2"/>
          <a:stretch>
            <a:fillRect/>
          </a:stretch>
        </p:blipFill>
        <p:spPr>
          <a:xfrm>
            <a:off x="394350" y="1556876"/>
            <a:ext cx="4267218" cy="5683323"/>
          </a:xfrm>
          <a:prstGeom prst="rect">
            <a:avLst/>
          </a:prstGeom>
        </p:spPr>
      </p:pic>
      <p:pic>
        <p:nvPicPr>
          <p:cNvPr id="6" name="Immagine 5">
            <a:extLst>
              <a:ext uri="{FF2B5EF4-FFF2-40B4-BE49-F238E27FC236}">
                <a16:creationId xmlns:a16="http://schemas.microsoft.com/office/drawing/2014/main" id="{35344797-B845-046E-BF2C-A38D1F969C4C}"/>
              </a:ext>
            </a:extLst>
          </p:cNvPr>
          <p:cNvPicPr>
            <a:picLocks noChangeAspect="1"/>
          </p:cNvPicPr>
          <p:nvPr/>
        </p:nvPicPr>
        <p:blipFill>
          <a:blip r:embed="rId3"/>
          <a:stretch>
            <a:fillRect/>
          </a:stretch>
        </p:blipFill>
        <p:spPr>
          <a:xfrm>
            <a:off x="4932040" y="1562100"/>
            <a:ext cx="3931570" cy="5295900"/>
          </a:xfrm>
          <a:prstGeom prst="rect">
            <a:avLst/>
          </a:prstGeom>
        </p:spPr>
      </p:pic>
    </p:spTree>
    <p:extLst>
      <p:ext uri="{BB962C8B-B14F-4D97-AF65-F5344CB8AC3E}">
        <p14:creationId xmlns:p14="http://schemas.microsoft.com/office/powerpoint/2010/main" val="565526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E8F76CE-F815-A848-3F66-ACAB5D0D06FB}"/>
              </a:ext>
            </a:extLst>
          </p:cNvPr>
          <p:cNvPicPr>
            <a:picLocks noChangeAspect="1"/>
          </p:cNvPicPr>
          <p:nvPr/>
        </p:nvPicPr>
        <p:blipFill>
          <a:blip r:embed="rId2"/>
          <a:stretch>
            <a:fillRect/>
          </a:stretch>
        </p:blipFill>
        <p:spPr>
          <a:xfrm>
            <a:off x="1403648" y="692696"/>
            <a:ext cx="6552728" cy="4909411"/>
          </a:xfrm>
          <a:prstGeom prst="rect">
            <a:avLst/>
          </a:prstGeom>
        </p:spPr>
      </p:pic>
      <p:sp>
        <p:nvSpPr>
          <p:cNvPr id="4" name="Titolo 3">
            <a:extLst>
              <a:ext uri="{FF2B5EF4-FFF2-40B4-BE49-F238E27FC236}">
                <a16:creationId xmlns:a16="http://schemas.microsoft.com/office/drawing/2014/main" id="{9737C597-2BD4-3C49-565E-6A10F0C9E5E6}"/>
              </a:ext>
            </a:extLst>
          </p:cNvPr>
          <p:cNvSpPr>
            <a:spLocks noGrp="1"/>
          </p:cNvSpPr>
          <p:nvPr>
            <p:ph type="title"/>
          </p:nvPr>
        </p:nvSpPr>
        <p:spPr>
          <a:xfrm>
            <a:off x="1403648" y="5602106"/>
            <a:ext cx="6552728" cy="851229"/>
          </a:xfrm>
        </p:spPr>
        <p:txBody>
          <a:bodyPr/>
          <a:lstStyle/>
          <a:p>
            <a:r>
              <a:rPr lang="it-IT" sz="1800" dirty="0">
                <a:solidFill>
                  <a:srgbClr val="6F2B15"/>
                </a:solidFill>
              </a:rPr>
              <a:t>L’antipasto…</a:t>
            </a:r>
          </a:p>
        </p:txBody>
      </p:sp>
    </p:spTree>
    <p:extLst>
      <p:ext uri="{BB962C8B-B14F-4D97-AF65-F5344CB8AC3E}">
        <p14:creationId xmlns:p14="http://schemas.microsoft.com/office/powerpoint/2010/main" val="3135601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1D53BD-5A79-4942-B741-C81C45292C3B}"/>
              </a:ext>
            </a:extLst>
          </p:cNvPr>
          <p:cNvSpPr>
            <a:spLocks noGrp="1"/>
          </p:cNvSpPr>
          <p:nvPr>
            <p:ph type="title"/>
          </p:nvPr>
        </p:nvSpPr>
        <p:spPr>
          <a:xfrm>
            <a:off x="6732240" y="2821494"/>
            <a:ext cx="1860898" cy="1111562"/>
          </a:xfrm>
        </p:spPr>
        <p:txBody>
          <a:bodyPr/>
          <a:lstStyle/>
          <a:p>
            <a:pPr algn="l"/>
            <a:r>
              <a:rPr lang="it-IT" sz="1600" dirty="0">
                <a:solidFill>
                  <a:srgbClr val="002060"/>
                </a:solidFill>
              </a:rPr>
              <a:t>Bacco, </a:t>
            </a:r>
            <a:br>
              <a:rPr lang="it-IT" sz="1600" dirty="0">
                <a:solidFill>
                  <a:srgbClr val="002060"/>
                </a:solidFill>
              </a:rPr>
            </a:br>
            <a:r>
              <a:rPr lang="it-IT" sz="1600" dirty="0">
                <a:solidFill>
                  <a:srgbClr val="002060"/>
                </a:solidFill>
              </a:rPr>
              <a:t>il dio del vino.</a:t>
            </a:r>
          </a:p>
        </p:txBody>
      </p:sp>
      <p:sp>
        <p:nvSpPr>
          <p:cNvPr id="8" name="Segnaposto contenuto 7">
            <a:extLst>
              <a:ext uri="{FF2B5EF4-FFF2-40B4-BE49-F238E27FC236}">
                <a16:creationId xmlns:a16="http://schemas.microsoft.com/office/drawing/2014/main" id="{90CBFBB6-493A-82CE-3C2B-A45F73622DFB}"/>
              </a:ext>
            </a:extLst>
          </p:cNvPr>
          <p:cNvSpPr>
            <a:spLocks noGrp="1"/>
          </p:cNvSpPr>
          <p:nvPr>
            <p:ph idx="1"/>
          </p:nvPr>
        </p:nvSpPr>
        <p:spPr>
          <a:xfrm>
            <a:off x="457200" y="5517232"/>
            <a:ext cx="2702850" cy="1152128"/>
          </a:xfrm>
        </p:spPr>
        <p:txBody>
          <a:bodyPr/>
          <a:lstStyle/>
          <a:p>
            <a:pPr algn="r"/>
            <a:r>
              <a:rPr lang="it-IT" sz="1600" dirty="0">
                <a:solidFill>
                  <a:srgbClr val="860000"/>
                </a:solidFill>
              </a:rPr>
              <a:t>Anfore col Falerno, </a:t>
            </a:r>
            <a:br>
              <a:rPr lang="it-IT" sz="1600" dirty="0">
                <a:solidFill>
                  <a:srgbClr val="860000"/>
                </a:solidFill>
              </a:rPr>
            </a:br>
            <a:r>
              <a:rPr lang="it-IT" sz="1600" dirty="0">
                <a:solidFill>
                  <a:srgbClr val="860000"/>
                </a:solidFill>
              </a:rPr>
              <a:t>il vino preferito         dagli imperatori</a:t>
            </a:r>
            <a:br>
              <a:rPr lang="it-IT" sz="1600" dirty="0">
                <a:solidFill>
                  <a:srgbClr val="860000"/>
                </a:solidFill>
              </a:rPr>
            </a:br>
            <a:r>
              <a:rPr lang="it-IT" sz="1600" dirty="0">
                <a:solidFill>
                  <a:srgbClr val="860000"/>
                </a:solidFill>
              </a:rPr>
              <a:t>romani. </a:t>
            </a:r>
          </a:p>
        </p:txBody>
      </p:sp>
      <p:pic>
        <p:nvPicPr>
          <p:cNvPr id="5" name="Immagine 4">
            <a:extLst>
              <a:ext uri="{FF2B5EF4-FFF2-40B4-BE49-F238E27FC236}">
                <a16:creationId xmlns:a16="http://schemas.microsoft.com/office/drawing/2014/main" id="{2209155C-3F6F-6CEF-2824-21FFF5C0F35E}"/>
              </a:ext>
            </a:extLst>
          </p:cNvPr>
          <p:cNvPicPr>
            <a:picLocks noChangeAspect="1"/>
          </p:cNvPicPr>
          <p:nvPr/>
        </p:nvPicPr>
        <p:blipFill>
          <a:blip r:embed="rId2"/>
          <a:stretch>
            <a:fillRect/>
          </a:stretch>
        </p:blipFill>
        <p:spPr>
          <a:xfrm>
            <a:off x="0" y="-21230"/>
            <a:ext cx="6544426" cy="4057736"/>
          </a:xfrm>
          <a:prstGeom prst="rect">
            <a:avLst/>
          </a:prstGeom>
        </p:spPr>
      </p:pic>
      <p:pic>
        <p:nvPicPr>
          <p:cNvPr id="7" name="Immagine 6">
            <a:extLst>
              <a:ext uri="{FF2B5EF4-FFF2-40B4-BE49-F238E27FC236}">
                <a16:creationId xmlns:a16="http://schemas.microsoft.com/office/drawing/2014/main" id="{DF1633CA-21CA-71EF-144C-428009007B97}"/>
              </a:ext>
            </a:extLst>
          </p:cNvPr>
          <p:cNvPicPr>
            <a:picLocks noChangeAspect="1"/>
          </p:cNvPicPr>
          <p:nvPr/>
        </p:nvPicPr>
        <p:blipFill>
          <a:blip r:embed="rId3"/>
          <a:stretch>
            <a:fillRect/>
          </a:stretch>
        </p:blipFill>
        <p:spPr>
          <a:xfrm>
            <a:off x="3347864" y="4036506"/>
            <a:ext cx="5796135" cy="3208918"/>
          </a:xfrm>
          <a:prstGeom prst="rect">
            <a:avLst/>
          </a:prstGeom>
        </p:spPr>
      </p:pic>
    </p:spTree>
    <p:extLst>
      <p:ext uri="{BB962C8B-B14F-4D97-AF65-F5344CB8AC3E}">
        <p14:creationId xmlns:p14="http://schemas.microsoft.com/office/powerpoint/2010/main" val="3064550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90C9F7E-C6D5-183F-4E09-69C5BE05D3B6}"/>
              </a:ext>
            </a:extLst>
          </p:cNvPr>
          <p:cNvPicPr>
            <a:picLocks noChangeAspect="1"/>
          </p:cNvPicPr>
          <p:nvPr/>
        </p:nvPicPr>
        <p:blipFill>
          <a:blip r:embed="rId2"/>
          <a:stretch>
            <a:fillRect/>
          </a:stretch>
        </p:blipFill>
        <p:spPr>
          <a:xfrm>
            <a:off x="1019605" y="908720"/>
            <a:ext cx="7104790" cy="5328592"/>
          </a:xfrm>
          <a:prstGeom prst="rect">
            <a:avLst/>
          </a:prstGeom>
        </p:spPr>
      </p:pic>
    </p:spTree>
    <p:extLst>
      <p:ext uri="{BB962C8B-B14F-4D97-AF65-F5344CB8AC3E}">
        <p14:creationId xmlns:p14="http://schemas.microsoft.com/office/powerpoint/2010/main" val="3315309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ellini Satyricon. Commenti vari dei commensali alla cena. mp4.mp4">
            <a:hlinkClick r:id="" action="ppaction://media"/>
            <a:extLst>
              <a:ext uri="{FF2B5EF4-FFF2-40B4-BE49-F238E27FC236}">
                <a16:creationId xmlns:a16="http://schemas.microsoft.com/office/drawing/2014/main" id="{D3324A76-2A55-1B98-AC80-1E13EF80F6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60759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02DFE1-5957-5D91-8BCC-0C7CC18EB4FD}"/>
              </a:ext>
            </a:extLst>
          </p:cNvPr>
          <p:cNvSpPr>
            <a:spLocks noGrp="1"/>
          </p:cNvSpPr>
          <p:nvPr>
            <p:ph type="title"/>
          </p:nvPr>
        </p:nvSpPr>
        <p:spPr>
          <a:xfrm>
            <a:off x="541784" y="3861048"/>
            <a:ext cx="7772400" cy="2996952"/>
          </a:xfrm>
        </p:spPr>
        <p:txBody>
          <a:bodyPr/>
          <a:lstStyle/>
          <a:p>
            <a:r>
              <a:rPr lang="it-IT" sz="1600" kern="0" dirty="0">
                <a:solidFill>
                  <a:srgbClr val="860000"/>
                </a:solidFill>
                <a:effectLst/>
                <a:latin typeface="Geneva" panose="020B0503030404040204" pitchFamily="34" charset="0"/>
                <a:ea typeface="Times New Roman" panose="02020603050405020304" pitchFamily="18" charset="0"/>
                <a:cs typeface="Poppins" pitchFamily="2" charset="77"/>
              </a:rPr>
              <a:t>Il primo attore </a:t>
            </a:r>
            <a:r>
              <a:rPr lang="it-IT" sz="1600" kern="0" dirty="0" err="1">
                <a:solidFill>
                  <a:srgbClr val="860000"/>
                </a:solidFill>
                <a:effectLst/>
                <a:latin typeface="Geneva" panose="020B0503030404040204" pitchFamily="34" charset="0"/>
                <a:ea typeface="Times New Roman" panose="02020603050405020304" pitchFamily="18" charset="0"/>
                <a:cs typeface="Poppins" pitchFamily="2" charset="77"/>
              </a:rPr>
              <a:t>Vernacchio</a:t>
            </a:r>
            <a:r>
              <a:rPr lang="it-IT" sz="1600" kern="0" dirty="0">
                <a:solidFill>
                  <a:srgbClr val="860000"/>
                </a:solidFill>
                <a:effectLst/>
                <a:latin typeface="Geneva" panose="020B0503030404040204" pitchFamily="34" charset="0"/>
                <a:ea typeface="Times New Roman" panose="02020603050405020304" pitchFamily="18" charset="0"/>
                <a:cs typeface="Poppins" pitchFamily="2" charset="77"/>
              </a:rPr>
              <a:t>, l’attore Luigi Fanfulla</a:t>
            </a:r>
            <a:r>
              <a:rPr lang="it-IT" sz="1600" kern="0" dirty="0">
                <a:solidFill>
                  <a:srgbClr val="860000"/>
                </a:solidFill>
                <a:latin typeface="Geneva" panose="020B0503030404040204" pitchFamily="34" charset="0"/>
                <a:ea typeface="Times New Roman" panose="02020603050405020304" pitchFamily="18" charset="0"/>
                <a:cs typeface="Poppins" pitchFamily="2" charset="77"/>
              </a:rPr>
              <a:t> in una sua performance.</a:t>
            </a:r>
            <a:endParaRPr lang="it-IT" sz="1600" dirty="0">
              <a:solidFill>
                <a:srgbClr val="860000"/>
              </a:solidFill>
            </a:endParaRPr>
          </a:p>
        </p:txBody>
      </p:sp>
      <p:pic>
        <p:nvPicPr>
          <p:cNvPr id="4" name="Immagine 3">
            <a:extLst>
              <a:ext uri="{FF2B5EF4-FFF2-40B4-BE49-F238E27FC236}">
                <a16:creationId xmlns:a16="http://schemas.microsoft.com/office/drawing/2014/main" id="{9D855839-7D5E-81BC-5203-ED0CDBF2F310}"/>
              </a:ext>
            </a:extLst>
          </p:cNvPr>
          <p:cNvPicPr>
            <a:picLocks noChangeAspect="1"/>
          </p:cNvPicPr>
          <p:nvPr/>
        </p:nvPicPr>
        <p:blipFill>
          <a:blip r:embed="rId2"/>
          <a:stretch>
            <a:fillRect/>
          </a:stretch>
        </p:blipFill>
        <p:spPr>
          <a:xfrm>
            <a:off x="541784" y="1484784"/>
            <a:ext cx="7772400" cy="3247521"/>
          </a:xfrm>
          <a:prstGeom prst="rect">
            <a:avLst/>
          </a:prstGeom>
        </p:spPr>
      </p:pic>
    </p:spTree>
    <p:extLst>
      <p:ext uri="{BB962C8B-B14F-4D97-AF65-F5344CB8AC3E}">
        <p14:creationId xmlns:p14="http://schemas.microsoft.com/office/powerpoint/2010/main" val="2267818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BBEE79C-537A-CB46-EEFF-67812BFF059D}"/>
              </a:ext>
            </a:extLst>
          </p:cNvPr>
          <p:cNvPicPr>
            <a:picLocks noChangeAspect="1"/>
          </p:cNvPicPr>
          <p:nvPr/>
        </p:nvPicPr>
        <p:blipFill>
          <a:blip r:embed="rId2"/>
          <a:stretch>
            <a:fillRect/>
          </a:stretch>
        </p:blipFill>
        <p:spPr>
          <a:xfrm>
            <a:off x="0" y="393700"/>
            <a:ext cx="6350000" cy="6464300"/>
          </a:xfrm>
          <a:prstGeom prst="rect">
            <a:avLst/>
          </a:prstGeom>
        </p:spPr>
      </p:pic>
      <p:sp>
        <p:nvSpPr>
          <p:cNvPr id="2" name="Titolo 1">
            <a:extLst>
              <a:ext uri="{FF2B5EF4-FFF2-40B4-BE49-F238E27FC236}">
                <a16:creationId xmlns:a16="http://schemas.microsoft.com/office/drawing/2014/main" id="{AE3154AB-4C56-8714-3B28-D8071048E372}"/>
              </a:ext>
            </a:extLst>
          </p:cNvPr>
          <p:cNvSpPr>
            <a:spLocks noGrp="1"/>
          </p:cNvSpPr>
          <p:nvPr>
            <p:ph type="title"/>
          </p:nvPr>
        </p:nvSpPr>
        <p:spPr>
          <a:xfrm>
            <a:off x="6588224" y="5445224"/>
            <a:ext cx="2004914" cy="1412776"/>
          </a:xfrm>
        </p:spPr>
        <p:txBody>
          <a:bodyPr/>
          <a:lstStyle/>
          <a:p>
            <a:pPr algn="l"/>
            <a:r>
              <a:rPr lang="it-IT" sz="1600" dirty="0">
                <a:solidFill>
                  <a:srgbClr val="C37815"/>
                </a:solidFill>
              </a:rPr>
              <a:t>..in una scena.</a:t>
            </a:r>
          </a:p>
        </p:txBody>
      </p:sp>
    </p:spTree>
    <p:extLst>
      <p:ext uri="{BB962C8B-B14F-4D97-AF65-F5344CB8AC3E}">
        <p14:creationId xmlns:p14="http://schemas.microsoft.com/office/powerpoint/2010/main" val="412632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31DFA5-3D62-00E0-5ED4-3B09B9B2C3C4}"/>
              </a:ext>
            </a:extLst>
          </p:cNvPr>
          <p:cNvSpPr>
            <a:spLocks noGrp="1"/>
          </p:cNvSpPr>
          <p:nvPr>
            <p:ph type="title"/>
          </p:nvPr>
        </p:nvSpPr>
        <p:spPr>
          <a:xfrm>
            <a:off x="457200" y="5013176"/>
            <a:ext cx="8135938" cy="1844824"/>
          </a:xfrm>
        </p:spPr>
        <p:txBody>
          <a:bodyPr/>
          <a:lstStyle/>
          <a:p>
            <a:r>
              <a:rPr lang="it-IT" sz="1600" dirty="0">
                <a:solidFill>
                  <a:srgbClr val="6F2B15"/>
                </a:solidFill>
              </a:rPr>
              <a:t>…in un primo piano con l’efebico Gitone.</a:t>
            </a:r>
          </a:p>
        </p:txBody>
      </p:sp>
      <p:pic>
        <p:nvPicPr>
          <p:cNvPr id="4" name="Immagine 3">
            <a:extLst>
              <a:ext uri="{FF2B5EF4-FFF2-40B4-BE49-F238E27FC236}">
                <a16:creationId xmlns:a16="http://schemas.microsoft.com/office/drawing/2014/main" id="{5ED162EE-2C32-A9DA-EFE6-4A50098E9665}"/>
              </a:ext>
            </a:extLst>
          </p:cNvPr>
          <p:cNvPicPr>
            <a:picLocks noChangeAspect="1"/>
          </p:cNvPicPr>
          <p:nvPr/>
        </p:nvPicPr>
        <p:blipFill>
          <a:blip r:embed="rId2"/>
          <a:stretch>
            <a:fillRect/>
          </a:stretch>
        </p:blipFill>
        <p:spPr>
          <a:xfrm>
            <a:off x="508000" y="1143000"/>
            <a:ext cx="7772400" cy="4371975"/>
          </a:xfrm>
          <a:prstGeom prst="rect">
            <a:avLst/>
          </a:prstGeom>
        </p:spPr>
      </p:pic>
    </p:spTree>
    <p:extLst>
      <p:ext uri="{BB962C8B-B14F-4D97-AF65-F5344CB8AC3E}">
        <p14:creationId xmlns:p14="http://schemas.microsoft.com/office/powerpoint/2010/main" val="4060556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C5494C1-A76A-13B3-0C4D-960886D5500A}"/>
              </a:ext>
            </a:extLst>
          </p:cNvPr>
          <p:cNvPicPr>
            <a:picLocks noChangeAspect="1"/>
          </p:cNvPicPr>
          <p:nvPr/>
        </p:nvPicPr>
        <p:blipFill>
          <a:blip r:embed="rId2"/>
          <a:stretch>
            <a:fillRect/>
          </a:stretch>
        </p:blipFill>
        <p:spPr>
          <a:xfrm>
            <a:off x="1397000" y="1282700"/>
            <a:ext cx="6350000" cy="4292600"/>
          </a:xfrm>
          <a:prstGeom prst="rect">
            <a:avLst/>
          </a:prstGeom>
        </p:spPr>
      </p:pic>
    </p:spTree>
    <p:extLst>
      <p:ext uri="{BB962C8B-B14F-4D97-AF65-F5344CB8AC3E}">
        <p14:creationId xmlns:p14="http://schemas.microsoft.com/office/powerpoint/2010/main" val="2284280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B60963-6B25-974C-B7BF-B15C15BAE293}"/>
              </a:ext>
            </a:extLst>
          </p:cNvPr>
          <p:cNvSpPr>
            <a:spLocks noGrp="1"/>
          </p:cNvSpPr>
          <p:nvPr>
            <p:ph type="title"/>
          </p:nvPr>
        </p:nvSpPr>
        <p:spPr>
          <a:xfrm>
            <a:off x="6588224" y="4797152"/>
            <a:ext cx="1944216" cy="2060848"/>
          </a:xfrm>
        </p:spPr>
        <p:txBody>
          <a:bodyPr/>
          <a:lstStyle/>
          <a:p>
            <a:pPr algn="l"/>
            <a:r>
              <a:rPr lang="it-IT" sz="1600" dirty="0">
                <a:solidFill>
                  <a:srgbClr val="002060"/>
                </a:solidFill>
              </a:rPr>
              <a:t>La ballerina mulatta </a:t>
            </a:r>
            <a:br>
              <a:rPr lang="it-IT" sz="1600" dirty="0">
                <a:solidFill>
                  <a:srgbClr val="002060"/>
                </a:solidFill>
              </a:rPr>
            </a:br>
            <a:r>
              <a:rPr lang="it-IT" sz="1600" dirty="0">
                <a:solidFill>
                  <a:srgbClr val="002060"/>
                </a:solidFill>
              </a:rPr>
              <a:t>Beryl Cunningham </a:t>
            </a:r>
            <a:br>
              <a:rPr lang="it-IT" sz="1600" dirty="0">
                <a:solidFill>
                  <a:srgbClr val="002060"/>
                </a:solidFill>
              </a:rPr>
            </a:br>
            <a:r>
              <a:rPr lang="it-IT" sz="1600" dirty="0">
                <a:solidFill>
                  <a:srgbClr val="002060"/>
                </a:solidFill>
              </a:rPr>
              <a:t>nella vasca </a:t>
            </a:r>
            <a:br>
              <a:rPr lang="it-IT" sz="1600" dirty="0">
                <a:solidFill>
                  <a:srgbClr val="002060"/>
                </a:solidFill>
              </a:rPr>
            </a:br>
            <a:r>
              <a:rPr lang="it-IT" sz="1600" dirty="0">
                <a:solidFill>
                  <a:srgbClr val="002060"/>
                </a:solidFill>
              </a:rPr>
              <a:t>da bagno.</a:t>
            </a:r>
          </a:p>
        </p:txBody>
      </p:sp>
      <p:pic>
        <p:nvPicPr>
          <p:cNvPr id="5" name="Immagine 4">
            <a:extLst>
              <a:ext uri="{FF2B5EF4-FFF2-40B4-BE49-F238E27FC236}">
                <a16:creationId xmlns:a16="http://schemas.microsoft.com/office/drawing/2014/main" id="{ED8CF85A-1582-ED33-9B6A-978144F9C271}"/>
              </a:ext>
            </a:extLst>
          </p:cNvPr>
          <p:cNvPicPr>
            <a:picLocks noChangeAspect="1"/>
          </p:cNvPicPr>
          <p:nvPr/>
        </p:nvPicPr>
        <p:blipFill>
          <a:blip r:embed="rId2"/>
          <a:stretch>
            <a:fillRect/>
          </a:stretch>
        </p:blipFill>
        <p:spPr>
          <a:xfrm>
            <a:off x="39649" y="495300"/>
            <a:ext cx="6350000" cy="6362700"/>
          </a:xfrm>
          <a:prstGeom prst="rect">
            <a:avLst/>
          </a:prstGeom>
        </p:spPr>
      </p:pic>
    </p:spTree>
    <p:extLst>
      <p:ext uri="{BB962C8B-B14F-4D97-AF65-F5344CB8AC3E}">
        <p14:creationId xmlns:p14="http://schemas.microsoft.com/office/powerpoint/2010/main" val="3371079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43EE915-FAAE-3B71-A303-41A3B3F601BA}"/>
              </a:ext>
            </a:extLst>
          </p:cNvPr>
          <p:cNvPicPr>
            <a:picLocks noChangeAspect="1"/>
          </p:cNvPicPr>
          <p:nvPr/>
        </p:nvPicPr>
        <p:blipFill>
          <a:blip r:embed="rId2"/>
          <a:stretch>
            <a:fillRect/>
          </a:stretch>
        </p:blipFill>
        <p:spPr>
          <a:xfrm>
            <a:off x="685800" y="1196752"/>
            <a:ext cx="7772400" cy="5036515"/>
          </a:xfrm>
          <a:prstGeom prst="rect">
            <a:avLst/>
          </a:prstGeom>
        </p:spPr>
      </p:pic>
    </p:spTree>
    <p:extLst>
      <p:ext uri="{BB962C8B-B14F-4D97-AF65-F5344CB8AC3E}">
        <p14:creationId xmlns:p14="http://schemas.microsoft.com/office/powerpoint/2010/main" val="3318063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ACFB9B0-827A-CF2F-FF7E-A1A7139BDB0A}"/>
              </a:ext>
            </a:extLst>
          </p:cNvPr>
          <p:cNvPicPr>
            <a:picLocks noChangeAspect="1"/>
          </p:cNvPicPr>
          <p:nvPr/>
        </p:nvPicPr>
        <p:blipFill>
          <a:blip r:embed="rId2"/>
          <a:stretch>
            <a:fillRect/>
          </a:stretch>
        </p:blipFill>
        <p:spPr>
          <a:xfrm>
            <a:off x="1259632" y="898052"/>
            <a:ext cx="6741506" cy="4619180"/>
          </a:xfrm>
          <a:prstGeom prst="rect">
            <a:avLst/>
          </a:prstGeom>
        </p:spPr>
      </p:pic>
      <p:sp>
        <p:nvSpPr>
          <p:cNvPr id="5" name="Titolo 4">
            <a:extLst>
              <a:ext uri="{FF2B5EF4-FFF2-40B4-BE49-F238E27FC236}">
                <a16:creationId xmlns:a16="http://schemas.microsoft.com/office/drawing/2014/main" id="{0AF3CF80-7F7B-BF21-D127-9A77D707E378}"/>
              </a:ext>
            </a:extLst>
          </p:cNvPr>
          <p:cNvSpPr>
            <a:spLocks noGrp="1"/>
          </p:cNvSpPr>
          <p:nvPr>
            <p:ph type="title"/>
          </p:nvPr>
        </p:nvSpPr>
        <p:spPr>
          <a:xfrm>
            <a:off x="1259632" y="5373216"/>
            <a:ext cx="6741506" cy="1152128"/>
          </a:xfrm>
        </p:spPr>
        <p:txBody>
          <a:bodyPr/>
          <a:lstStyle/>
          <a:p>
            <a:r>
              <a:rPr lang="it-IT" sz="1600" dirty="0">
                <a:solidFill>
                  <a:srgbClr val="002060"/>
                </a:solidFill>
              </a:rPr>
              <a:t>Il regista Federico Fellini mentre prepara una scena.</a:t>
            </a:r>
          </a:p>
        </p:txBody>
      </p:sp>
    </p:spTree>
    <p:extLst>
      <p:ext uri="{BB962C8B-B14F-4D97-AF65-F5344CB8AC3E}">
        <p14:creationId xmlns:p14="http://schemas.microsoft.com/office/powerpoint/2010/main" val="23194629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0309958-7A66-01E8-CE74-6D815CEA2991}"/>
              </a:ext>
            </a:extLst>
          </p:cNvPr>
          <p:cNvPicPr>
            <a:picLocks noChangeAspect="1"/>
          </p:cNvPicPr>
          <p:nvPr/>
        </p:nvPicPr>
        <p:blipFill>
          <a:blip r:embed="rId2"/>
          <a:stretch>
            <a:fillRect/>
          </a:stretch>
        </p:blipFill>
        <p:spPr>
          <a:xfrm>
            <a:off x="1549190" y="0"/>
            <a:ext cx="6045620" cy="6858000"/>
          </a:xfrm>
          <a:prstGeom prst="rect">
            <a:avLst/>
          </a:prstGeom>
        </p:spPr>
      </p:pic>
    </p:spTree>
    <p:extLst>
      <p:ext uri="{BB962C8B-B14F-4D97-AF65-F5344CB8AC3E}">
        <p14:creationId xmlns:p14="http://schemas.microsoft.com/office/powerpoint/2010/main" val="3708863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543E216-BF28-CAFD-CC1E-30D0C2806AFD}"/>
              </a:ext>
            </a:extLst>
          </p:cNvPr>
          <p:cNvPicPr>
            <a:picLocks noChangeAspect="1"/>
          </p:cNvPicPr>
          <p:nvPr/>
        </p:nvPicPr>
        <p:blipFill>
          <a:blip r:embed="rId2"/>
          <a:stretch>
            <a:fillRect/>
          </a:stretch>
        </p:blipFill>
        <p:spPr>
          <a:xfrm>
            <a:off x="539552" y="877062"/>
            <a:ext cx="7772400" cy="5103876"/>
          </a:xfrm>
          <a:prstGeom prst="rect">
            <a:avLst/>
          </a:prstGeom>
        </p:spPr>
      </p:pic>
    </p:spTree>
    <p:extLst>
      <p:ext uri="{BB962C8B-B14F-4D97-AF65-F5344CB8AC3E}">
        <p14:creationId xmlns:p14="http://schemas.microsoft.com/office/powerpoint/2010/main" val="217910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9A44DEB-4640-99E8-EBCC-977E793987CC}"/>
              </a:ext>
            </a:extLst>
          </p:cNvPr>
          <p:cNvPicPr>
            <a:picLocks noChangeAspect="1"/>
          </p:cNvPicPr>
          <p:nvPr/>
        </p:nvPicPr>
        <p:blipFill>
          <a:blip r:embed="rId2"/>
          <a:stretch>
            <a:fillRect/>
          </a:stretch>
        </p:blipFill>
        <p:spPr>
          <a:xfrm>
            <a:off x="755576" y="569516"/>
            <a:ext cx="7377468" cy="5718967"/>
          </a:xfrm>
          <a:prstGeom prst="rect">
            <a:avLst/>
          </a:prstGeom>
        </p:spPr>
      </p:pic>
    </p:spTree>
    <p:extLst>
      <p:ext uri="{BB962C8B-B14F-4D97-AF65-F5344CB8AC3E}">
        <p14:creationId xmlns:p14="http://schemas.microsoft.com/office/powerpoint/2010/main" val="13360717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0A9B5FC-DDF2-C1F9-1ADC-DF2711B47536}"/>
              </a:ext>
            </a:extLst>
          </p:cNvPr>
          <p:cNvPicPr>
            <a:picLocks noChangeAspect="1"/>
          </p:cNvPicPr>
          <p:nvPr/>
        </p:nvPicPr>
        <p:blipFill>
          <a:blip r:embed="rId2"/>
          <a:stretch>
            <a:fillRect/>
          </a:stretch>
        </p:blipFill>
        <p:spPr>
          <a:xfrm>
            <a:off x="1043608" y="404664"/>
            <a:ext cx="7056784" cy="5204379"/>
          </a:xfrm>
          <a:prstGeom prst="rect">
            <a:avLst/>
          </a:prstGeom>
        </p:spPr>
      </p:pic>
      <p:sp>
        <p:nvSpPr>
          <p:cNvPr id="2" name="Titolo 1">
            <a:extLst>
              <a:ext uri="{FF2B5EF4-FFF2-40B4-BE49-F238E27FC236}">
                <a16:creationId xmlns:a16="http://schemas.microsoft.com/office/drawing/2014/main" id="{F4BC65B4-148F-61F7-71A8-0F633108E1EB}"/>
              </a:ext>
            </a:extLst>
          </p:cNvPr>
          <p:cNvSpPr>
            <a:spLocks noGrp="1"/>
          </p:cNvSpPr>
          <p:nvPr>
            <p:ph type="title"/>
          </p:nvPr>
        </p:nvSpPr>
        <p:spPr>
          <a:xfrm>
            <a:off x="1043608" y="5373216"/>
            <a:ext cx="7056784" cy="1080119"/>
          </a:xfrm>
        </p:spPr>
        <p:txBody>
          <a:bodyPr/>
          <a:lstStyle/>
          <a:p>
            <a:r>
              <a:rPr lang="it-IT" sz="1600" dirty="0">
                <a:solidFill>
                  <a:srgbClr val="860000"/>
                </a:solidFill>
              </a:rPr>
              <a:t>Una scena orgiastica.</a:t>
            </a:r>
          </a:p>
        </p:txBody>
      </p:sp>
    </p:spTree>
    <p:extLst>
      <p:ext uri="{BB962C8B-B14F-4D97-AF65-F5344CB8AC3E}">
        <p14:creationId xmlns:p14="http://schemas.microsoft.com/office/powerpoint/2010/main" val="503043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2ED8CD-E286-7F93-4FD8-EA6340A481E7}"/>
              </a:ext>
            </a:extLst>
          </p:cNvPr>
          <p:cNvSpPr>
            <a:spLocks noGrp="1"/>
          </p:cNvSpPr>
          <p:nvPr>
            <p:ph type="title"/>
          </p:nvPr>
        </p:nvSpPr>
        <p:spPr>
          <a:xfrm>
            <a:off x="457200" y="5517232"/>
            <a:ext cx="8135938" cy="1224136"/>
          </a:xfrm>
        </p:spPr>
        <p:txBody>
          <a:bodyPr/>
          <a:lstStyle/>
          <a:p>
            <a:r>
              <a:rPr lang="it-IT" sz="1600" dirty="0">
                <a:solidFill>
                  <a:srgbClr val="C37815"/>
                </a:solidFill>
              </a:rPr>
              <a:t>L’efebico Gitone corteggiato dai commensali alla cena.</a:t>
            </a:r>
          </a:p>
        </p:txBody>
      </p:sp>
      <p:pic>
        <p:nvPicPr>
          <p:cNvPr id="3" name="Immagine 2">
            <a:extLst>
              <a:ext uri="{FF2B5EF4-FFF2-40B4-BE49-F238E27FC236}">
                <a16:creationId xmlns:a16="http://schemas.microsoft.com/office/drawing/2014/main" id="{3BE5C60A-AC61-A5B7-740C-9306DFF11435}"/>
              </a:ext>
            </a:extLst>
          </p:cNvPr>
          <p:cNvPicPr>
            <a:picLocks noChangeAspect="1"/>
          </p:cNvPicPr>
          <p:nvPr/>
        </p:nvPicPr>
        <p:blipFill>
          <a:blip r:embed="rId2"/>
          <a:stretch>
            <a:fillRect/>
          </a:stretch>
        </p:blipFill>
        <p:spPr>
          <a:xfrm>
            <a:off x="457200" y="405163"/>
            <a:ext cx="7772400" cy="5256085"/>
          </a:xfrm>
          <a:prstGeom prst="rect">
            <a:avLst/>
          </a:prstGeom>
        </p:spPr>
      </p:pic>
    </p:spTree>
    <p:extLst>
      <p:ext uri="{BB962C8B-B14F-4D97-AF65-F5344CB8AC3E}">
        <p14:creationId xmlns:p14="http://schemas.microsoft.com/office/powerpoint/2010/main" val="3133656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DA8BC88-F80A-0B9D-C55C-B0F7AB16BB1F}"/>
              </a:ext>
            </a:extLst>
          </p:cNvPr>
          <p:cNvSpPr>
            <a:spLocks noGrp="1"/>
          </p:cNvSpPr>
          <p:nvPr>
            <p:ph type="title"/>
          </p:nvPr>
        </p:nvSpPr>
        <p:spPr>
          <a:xfrm>
            <a:off x="457200" y="5491616"/>
            <a:ext cx="8135938" cy="1366384"/>
          </a:xfrm>
        </p:spPr>
        <p:txBody>
          <a:bodyPr/>
          <a:lstStyle/>
          <a:p>
            <a:r>
              <a:rPr lang="it-IT" sz="1600" dirty="0"/>
              <a:t>Fortunata, la moglie di </a:t>
            </a:r>
            <a:r>
              <a:rPr lang="it-IT" sz="1600" dirty="0" err="1"/>
              <a:t>Trimalcione</a:t>
            </a:r>
            <a:r>
              <a:rPr lang="it-IT" sz="1600" dirty="0"/>
              <a:t>, l’attrice francese Magali </a:t>
            </a:r>
            <a:r>
              <a:rPr lang="it-IT" sz="1600" dirty="0" err="1"/>
              <a:t>Noël</a:t>
            </a:r>
            <a:r>
              <a:rPr lang="it-IT" sz="1600" dirty="0"/>
              <a:t>.</a:t>
            </a:r>
            <a:br>
              <a:rPr lang="it-IT" sz="1600" dirty="0"/>
            </a:br>
            <a:endParaRPr lang="it-IT" sz="1600" dirty="0"/>
          </a:p>
        </p:txBody>
      </p:sp>
      <p:pic>
        <p:nvPicPr>
          <p:cNvPr id="6" name="Immagine 5">
            <a:extLst>
              <a:ext uri="{FF2B5EF4-FFF2-40B4-BE49-F238E27FC236}">
                <a16:creationId xmlns:a16="http://schemas.microsoft.com/office/drawing/2014/main" id="{A957A565-423D-6AFB-8587-74DF378AE0DC}"/>
              </a:ext>
            </a:extLst>
          </p:cNvPr>
          <p:cNvPicPr>
            <a:picLocks noChangeAspect="1"/>
          </p:cNvPicPr>
          <p:nvPr/>
        </p:nvPicPr>
        <p:blipFill>
          <a:blip r:embed="rId2"/>
          <a:stretch>
            <a:fillRect/>
          </a:stretch>
        </p:blipFill>
        <p:spPr>
          <a:xfrm>
            <a:off x="1536837" y="764704"/>
            <a:ext cx="5976664" cy="4868153"/>
          </a:xfrm>
          <a:prstGeom prst="rect">
            <a:avLst/>
          </a:prstGeom>
        </p:spPr>
      </p:pic>
    </p:spTree>
    <p:extLst>
      <p:ext uri="{BB962C8B-B14F-4D97-AF65-F5344CB8AC3E}">
        <p14:creationId xmlns:p14="http://schemas.microsoft.com/office/powerpoint/2010/main" val="2244280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E6A1BF-CB1D-FDF8-4639-6996B08B3785}"/>
              </a:ext>
            </a:extLst>
          </p:cNvPr>
          <p:cNvSpPr>
            <a:spLocks noGrp="1"/>
          </p:cNvSpPr>
          <p:nvPr>
            <p:ph type="title"/>
          </p:nvPr>
        </p:nvSpPr>
        <p:spPr>
          <a:xfrm>
            <a:off x="457200" y="5445224"/>
            <a:ext cx="8135938" cy="1412776"/>
          </a:xfrm>
        </p:spPr>
        <p:txBody>
          <a:bodyPr/>
          <a:lstStyle/>
          <a:p>
            <a:r>
              <a:rPr lang="it-IT" sz="1600" dirty="0">
                <a:solidFill>
                  <a:schemeClr val="accent1">
                    <a:lumMod val="50000"/>
                  </a:schemeClr>
                </a:solidFill>
              </a:rPr>
              <a:t>«</a:t>
            </a:r>
            <a:r>
              <a:rPr lang="it-IT" sz="1600" dirty="0" err="1">
                <a:solidFill>
                  <a:schemeClr val="accent1">
                    <a:lumMod val="50000"/>
                  </a:schemeClr>
                </a:solidFill>
              </a:rPr>
              <a:t>Pallium</a:t>
            </a:r>
            <a:r>
              <a:rPr lang="it-IT" sz="1600" dirty="0">
                <a:solidFill>
                  <a:schemeClr val="accent1">
                    <a:lumMod val="50000"/>
                  </a:schemeClr>
                </a:solidFill>
              </a:rPr>
              <a:t>» colorati nelle varie toilette al banchetto attorno a Fortunata.</a:t>
            </a:r>
          </a:p>
        </p:txBody>
      </p:sp>
      <p:pic>
        <p:nvPicPr>
          <p:cNvPr id="4" name="Immagine 3">
            <a:extLst>
              <a:ext uri="{FF2B5EF4-FFF2-40B4-BE49-F238E27FC236}">
                <a16:creationId xmlns:a16="http://schemas.microsoft.com/office/drawing/2014/main" id="{227A0376-061A-F3BF-3C0C-55959DE796A9}"/>
              </a:ext>
            </a:extLst>
          </p:cNvPr>
          <p:cNvPicPr>
            <a:picLocks noChangeAspect="1"/>
          </p:cNvPicPr>
          <p:nvPr/>
        </p:nvPicPr>
        <p:blipFill>
          <a:blip r:embed="rId2"/>
          <a:stretch>
            <a:fillRect/>
          </a:stretch>
        </p:blipFill>
        <p:spPr>
          <a:xfrm>
            <a:off x="638969" y="332656"/>
            <a:ext cx="7772400" cy="5397939"/>
          </a:xfrm>
          <a:prstGeom prst="rect">
            <a:avLst/>
          </a:prstGeom>
        </p:spPr>
      </p:pic>
    </p:spTree>
    <p:extLst>
      <p:ext uri="{BB962C8B-B14F-4D97-AF65-F5344CB8AC3E}">
        <p14:creationId xmlns:p14="http://schemas.microsoft.com/office/powerpoint/2010/main" val="17410109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80BA4A6-B730-6E06-59A0-55CF9BE5CBFE}"/>
              </a:ext>
            </a:extLst>
          </p:cNvPr>
          <p:cNvPicPr>
            <a:picLocks noChangeAspect="1"/>
          </p:cNvPicPr>
          <p:nvPr/>
        </p:nvPicPr>
        <p:blipFill>
          <a:blip r:embed="rId2"/>
          <a:stretch>
            <a:fillRect/>
          </a:stretch>
        </p:blipFill>
        <p:spPr>
          <a:xfrm>
            <a:off x="1117909" y="1124744"/>
            <a:ext cx="6908182" cy="4896544"/>
          </a:xfrm>
          <a:prstGeom prst="rect">
            <a:avLst/>
          </a:prstGeom>
        </p:spPr>
      </p:pic>
    </p:spTree>
    <p:extLst>
      <p:ext uri="{BB962C8B-B14F-4D97-AF65-F5344CB8AC3E}">
        <p14:creationId xmlns:p14="http://schemas.microsoft.com/office/powerpoint/2010/main" val="3031726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57FC1-391A-8D46-BD17-BA7D79E6AE55}"/>
              </a:ext>
            </a:extLst>
          </p:cNvPr>
          <p:cNvSpPr>
            <a:spLocks noGrp="1"/>
          </p:cNvSpPr>
          <p:nvPr>
            <p:ph type="title"/>
          </p:nvPr>
        </p:nvSpPr>
        <p:spPr>
          <a:xfrm>
            <a:off x="457199" y="5229200"/>
            <a:ext cx="8363273" cy="1628800"/>
          </a:xfrm>
        </p:spPr>
        <p:txBody>
          <a:bodyPr/>
          <a:lstStyle/>
          <a:p>
            <a:r>
              <a:rPr lang="it-IT" sz="1600" dirty="0">
                <a:solidFill>
                  <a:srgbClr val="7D4917"/>
                </a:solidFill>
              </a:rPr>
              <a:t>La donna suicida, l’attrice Lucia </a:t>
            </a:r>
            <a:r>
              <a:rPr lang="it-IT" sz="1600" dirty="0" err="1">
                <a:solidFill>
                  <a:srgbClr val="7D4917"/>
                </a:solidFill>
              </a:rPr>
              <a:t>Bosé</a:t>
            </a:r>
            <a:r>
              <a:rPr lang="it-IT" sz="1600" dirty="0">
                <a:solidFill>
                  <a:srgbClr val="7D4917"/>
                </a:solidFill>
              </a:rPr>
              <a:t>.</a:t>
            </a:r>
          </a:p>
        </p:txBody>
      </p:sp>
      <p:pic>
        <p:nvPicPr>
          <p:cNvPr id="4" name="Immagine 3">
            <a:extLst>
              <a:ext uri="{FF2B5EF4-FFF2-40B4-BE49-F238E27FC236}">
                <a16:creationId xmlns:a16="http://schemas.microsoft.com/office/drawing/2014/main" id="{B22F407C-D35A-4708-93E6-C46545D77FFC}"/>
              </a:ext>
            </a:extLst>
          </p:cNvPr>
          <p:cNvPicPr>
            <a:picLocks noChangeAspect="1"/>
          </p:cNvPicPr>
          <p:nvPr/>
        </p:nvPicPr>
        <p:blipFill>
          <a:blip r:embed="rId2"/>
          <a:stretch>
            <a:fillRect/>
          </a:stretch>
        </p:blipFill>
        <p:spPr>
          <a:xfrm>
            <a:off x="457199" y="1242007"/>
            <a:ext cx="7772400" cy="4373985"/>
          </a:xfrm>
          <a:prstGeom prst="rect">
            <a:avLst/>
          </a:prstGeom>
        </p:spPr>
      </p:pic>
    </p:spTree>
    <p:extLst>
      <p:ext uri="{BB962C8B-B14F-4D97-AF65-F5344CB8AC3E}">
        <p14:creationId xmlns:p14="http://schemas.microsoft.com/office/powerpoint/2010/main" val="1516131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B8F9009-DE99-273B-F19A-738CC35BB115}"/>
              </a:ext>
            </a:extLst>
          </p:cNvPr>
          <p:cNvPicPr>
            <a:picLocks noChangeAspect="1"/>
          </p:cNvPicPr>
          <p:nvPr/>
        </p:nvPicPr>
        <p:blipFill>
          <a:blip r:embed="rId2"/>
          <a:stretch>
            <a:fillRect/>
          </a:stretch>
        </p:blipFill>
        <p:spPr>
          <a:xfrm>
            <a:off x="827584" y="1412776"/>
            <a:ext cx="7209528" cy="4032447"/>
          </a:xfrm>
          <a:prstGeom prst="rect">
            <a:avLst/>
          </a:prstGeom>
        </p:spPr>
      </p:pic>
      <p:sp>
        <p:nvSpPr>
          <p:cNvPr id="7" name="Titolo 6">
            <a:extLst>
              <a:ext uri="{FF2B5EF4-FFF2-40B4-BE49-F238E27FC236}">
                <a16:creationId xmlns:a16="http://schemas.microsoft.com/office/drawing/2014/main" id="{905DDE4F-E951-92E1-1299-0F37B21CC962}"/>
              </a:ext>
            </a:extLst>
          </p:cNvPr>
          <p:cNvSpPr>
            <a:spLocks noGrp="1"/>
          </p:cNvSpPr>
          <p:nvPr>
            <p:ph type="title"/>
          </p:nvPr>
        </p:nvSpPr>
        <p:spPr>
          <a:xfrm>
            <a:off x="827584" y="5373216"/>
            <a:ext cx="7209528" cy="936103"/>
          </a:xfrm>
        </p:spPr>
        <p:txBody>
          <a:bodyPr/>
          <a:lstStyle/>
          <a:p>
            <a:r>
              <a:rPr lang="it-IT" sz="1600" dirty="0" err="1">
                <a:solidFill>
                  <a:srgbClr val="002060"/>
                </a:solidFill>
              </a:rPr>
              <a:t>Trifena</a:t>
            </a:r>
            <a:r>
              <a:rPr lang="it-IT" sz="1600" dirty="0">
                <a:solidFill>
                  <a:srgbClr val="002060"/>
                </a:solidFill>
              </a:rPr>
              <a:t>, l’attrice </a:t>
            </a:r>
            <a:r>
              <a:rPr lang="it-IT" sz="1600" dirty="0" err="1">
                <a:solidFill>
                  <a:srgbClr val="002060"/>
                </a:solidFill>
              </a:rPr>
              <a:t>Capucine</a:t>
            </a:r>
            <a:r>
              <a:rPr lang="it-IT" sz="1600" dirty="0">
                <a:solidFill>
                  <a:srgbClr val="002060"/>
                </a:solidFill>
              </a:rPr>
              <a:t>.</a:t>
            </a:r>
          </a:p>
        </p:txBody>
      </p:sp>
    </p:spTree>
    <p:extLst>
      <p:ext uri="{BB962C8B-B14F-4D97-AF65-F5344CB8AC3E}">
        <p14:creationId xmlns:p14="http://schemas.microsoft.com/office/powerpoint/2010/main" val="2813787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2DA5726-04D6-47DA-F4B9-D9F696C0B51A}"/>
              </a:ext>
            </a:extLst>
          </p:cNvPr>
          <p:cNvPicPr>
            <a:picLocks noChangeAspect="1"/>
          </p:cNvPicPr>
          <p:nvPr/>
        </p:nvPicPr>
        <p:blipFill>
          <a:blip r:embed="rId2"/>
          <a:stretch>
            <a:fillRect/>
          </a:stretch>
        </p:blipFill>
        <p:spPr>
          <a:xfrm>
            <a:off x="3599848" y="0"/>
            <a:ext cx="5520690" cy="6858000"/>
          </a:xfrm>
          <a:prstGeom prst="rect">
            <a:avLst/>
          </a:prstGeom>
        </p:spPr>
      </p:pic>
      <p:sp>
        <p:nvSpPr>
          <p:cNvPr id="2" name="Titolo 1">
            <a:extLst>
              <a:ext uri="{FF2B5EF4-FFF2-40B4-BE49-F238E27FC236}">
                <a16:creationId xmlns:a16="http://schemas.microsoft.com/office/drawing/2014/main" id="{7E648E4C-CEB5-05CA-FBED-BF4E57E7E9B5}"/>
              </a:ext>
            </a:extLst>
          </p:cNvPr>
          <p:cNvSpPr>
            <a:spLocks noGrp="1"/>
          </p:cNvSpPr>
          <p:nvPr>
            <p:ph type="title"/>
          </p:nvPr>
        </p:nvSpPr>
        <p:spPr>
          <a:xfrm>
            <a:off x="457200" y="5733256"/>
            <a:ext cx="2890664" cy="1124744"/>
          </a:xfrm>
        </p:spPr>
        <p:txBody>
          <a:bodyPr/>
          <a:lstStyle/>
          <a:p>
            <a:pPr algn="r"/>
            <a:r>
              <a:rPr lang="it-IT" sz="1800" b="1" dirty="0">
                <a:solidFill>
                  <a:srgbClr val="C00000"/>
                </a:solidFill>
              </a:rPr>
              <a:t>Anno 1969</a:t>
            </a:r>
          </a:p>
        </p:txBody>
      </p:sp>
    </p:spTree>
    <p:extLst>
      <p:ext uri="{BB962C8B-B14F-4D97-AF65-F5344CB8AC3E}">
        <p14:creationId xmlns:p14="http://schemas.microsoft.com/office/powerpoint/2010/main" val="40173562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ellini Satyricon. Fortunata. mp4.mp4">
            <a:hlinkClick r:id="" action="ppaction://media"/>
            <a:extLst>
              <a:ext uri="{FF2B5EF4-FFF2-40B4-BE49-F238E27FC236}">
                <a16:creationId xmlns:a16="http://schemas.microsoft.com/office/drawing/2014/main" id="{6DEC1657-B73C-F008-8281-D71383634B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76684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6349667-C69C-EF6D-E785-EFFB13683E7F}"/>
              </a:ext>
            </a:extLst>
          </p:cNvPr>
          <p:cNvSpPr>
            <a:spLocks noGrp="1"/>
          </p:cNvSpPr>
          <p:nvPr>
            <p:ph type="title"/>
          </p:nvPr>
        </p:nvSpPr>
        <p:spPr>
          <a:xfrm>
            <a:off x="1979712" y="4797153"/>
            <a:ext cx="5688632" cy="2060848"/>
          </a:xfrm>
        </p:spPr>
        <p:txBody>
          <a:bodyPr/>
          <a:lstStyle/>
          <a:p>
            <a:r>
              <a:rPr lang="it-IT" sz="1600" dirty="0">
                <a:solidFill>
                  <a:srgbClr val="6F2B15"/>
                </a:solidFill>
              </a:rPr>
              <a:t>Il marmista </a:t>
            </a:r>
            <a:r>
              <a:rPr lang="it-IT" sz="1600" dirty="0" err="1">
                <a:solidFill>
                  <a:srgbClr val="6F2B15"/>
                </a:solidFill>
              </a:rPr>
              <a:t>Abinna</a:t>
            </a:r>
            <a:r>
              <a:rPr lang="it-IT" sz="1600" dirty="0">
                <a:solidFill>
                  <a:srgbClr val="6F2B15"/>
                </a:solidFill>
              </a:rPr>
              <a:t>, incaricato del faraonico mausoleo </a:t>
            </a:r>
            <a:br>
              <a:rPr lang="it-IT" sz="1600" dirty="0">
                <a:solidFill>
                  <a:srgbClr val="6F2B15"/>
                </a:solidFill>
              </a:rPr>
            </a:br>
            <a:r>
              <a:rPr lang="it-IT" sz="1600" dirty="0">
                <a:solidFill>
                  <a:srgbClr val="6F2B15"/>
                </a:solidFill>
              </a:rPr>
              <a:t>di </a:t>
            </a:r>
            <a:r>
              <a:rPr lang="it-IT" sz="1600" dirty="0" err="1">
                <a:solidFill>
                  <a:srgbClr val="6F2B15"/>
                </a:solidFill>
              </a:rPr>
              <a:t>Trimalcione</a:t>
            </a:r>
            <a:r>
              <a:rPr lang="it-IT" sz="1600" dirty="0">
                <a:solidFill>
                  <a:srgbClr val="6F2B15"/>
                </a:solidFill>
              </a:rPr>
              <a:t>, a tavola accanto a Fortunata.</a:t>
            </a:r>
          </a:p>
        </p:txBody>
      </p:sp>
      <p:pic>
        <p:nvPicPr>
          <p:cNvPr id="6" name="Immagine 5">
            <a:extLst>
              <a:ext uri="{FF2B5EF4-FFF2-40B4-BE49-F238E27FC236}">
                <a16:creationId xmlns:a16="http://schemas.microsoft.com/office/drawing/2014/main" id="{41797506-38E6-0EE2-9806-474F6565F5A4}"/>
              </a:ext>
            </a:extLst>
          </p:cNvPr>
          <p:cNvPicPr>
            <a:picLocks noChangeAspect="1"/>
          </p:cNvPicPr>
          <p:nvPr/>
        </p:nvPicPr>
        <p:blipFill>
          <a:blip r:embed="rId2"/>
          <a:stretch>
            <a:fillRect/>
          </a:stretch>
        </p:blipFill>
        <p:spPr>
          <a:xfrm>
            <a:off x="1947711" y="476672"/>
            <a:ext cx="5688632" cy="4828135"/>
          </a:xfrm>
          <a:prstGeom prst="rect">
            <a:avLst/>
          </a:prstGeom>
        </p:spPr>
      </p:pic>
    </p:spTree>
    <p:extLst>
      <p:ext uri="{BB962C8B-B14F-4D97-AF65-F5344CB8AC3E}">
        <p14:creationId xmlns:p14="http://schemas.microsoft.com/office/powerpoint/2010/main" val="841352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6240825-EC08-780B-F02F-244D6E2F69B5}"/>
              </a:ext>
            </a:extLst>
          </p:cNvPr>
          <p:cNvPicPr>
            <a:picLocks noChangeAspect="1"/>
          </p:cNvPicPr>
          <p:nvPr/>
        </p:nvPicPr>
        <p:blipFill>
          <a:blip r:embed="rId2"/>
          <a:stretch>
            <a:fillRect/>
          </a:stretch>
        </p:blipFill>
        <p:spPr>
          <a:xfrm>
            <a:off x="936048" y="620688"/>
            <a:ext cx="7178242" cy="5027798"/>
          </a:xfrm>
          <a:prstGeom prst="rect">
            <a:avLst/>
          </a:prstGeom>
        </p:spPr>
      </p:pic>
      <p:sp>
        <p:nvSpPr>
          <p:cNvPr id="5" name="Titolo 4">
            <a:extLst>
              <a:ext uri="{FF2B5EF4-FFF2-40B4-BE49-F238E27FC236}">
                <a16:creationId xmlns:a16="http://schemas.microsoft.com/office/drawing/2014/main" id="{00CDF913-4B5F-C012-E296-7F9C5987400F}"/>
              </a:ext>
            </a:extLst>
          </p:cNvPr>
          <p:cNvSpPr>
            <a:spLocks noGrp="1"/>
          </p:cNvSpPr>
          <p:nvPr>
            <p:ph type="title"/>
          </p:nvPr>
        </p:nvSpPr>
        <p:spPr>
          <a:xfrm>
            <a:off x="936048" y="5229200"/>
            <a:ext cx="7178242" cy="1296144"/>
          </a:xfrm>
        </p:spPr>
        <p:txBody>
          <a:bodyPr/>
          <a:lstStyle/>
          <a:p>
            <a:r>
              <a:rPr lang="it-IT" sz="1600" dirty="0" err="1">
                <a:solidFill>
                  <a:srgbClr val="860000"/>
                </a:solidFill>
              </a:rPr>
              <a:t>Trimalcione</a:t>
            </a:r>
            <a:r>
              <a:rPr lang="it-IT" sz="1600" dirty="0">
                <a:solidFill>
                  <a:srgbClr val="860000"/>
                </a:solidFill>
              </a:rPr>
              <a:t> offuscato dal vino.</a:t>
            </a:r>
          </a:p>
        </p:txBody>
      </p:sp>
    </p:spTree>
    <p:extLst>
      <p:ext uri="{BB962C8B-B14F-4D97-AF65-F5344CB8AC3E}">
        <p14:creationId xmlns:p14="http://schemas.microsoft.com/office/powerpoint/2010/main" val="18212850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7AD97E-3053-2A6E-DEF0-C424D98C175D}"/>
              </a:ext>
            </a:extLst>
          </p:cNvPr>
          <p:cNvSpPr>
            <a:spLocks noGrp="1"/>
          </p:cNvSpPr>
          <p:nvPr>
            <p:ph type="title"/>
          </p:nvPr>
        </p:nvSpPr>
        <p:spPr>
          <a:xfrm>
            <a:off x="457200" y="5085184"/>
            <a:ext cx="8135938" cy="1772816"/>
          </a:xfrm>
        </p:spPr>
        <p:txBody>
          <a:bodyPr/>
          <a:lstStyle/>
          <a:p>
            <a:r>
              <a:rPr lang="it-IT" sz="1600" dirty="0">
                <a:solidFill>
                  <a:srgbClr val="860000"/>
                </a:solidFill>
              </a:rPr>
              <a:t>Un servo fa gli impacchi al padrone </a:t>
            </a:r>
            <a:r>
              <a:rPr lang="it-IT" sz="1600" dirty="0" err="1">
                <a:solidFill>
                  <a:srgbClr val="860000"/>
                </a:solidFill>
              </a:rPr>
              <a:t>Trimalcione</a:t>
            </a:r>
            <a:r>
              <a:rPr lang="it-IT" sz="1600" dirty="0">
                <a:solidFill>
                  <a:srgbClr val="860000"/>
                </a:solidFill>
              </a:rPr>
              <a:t> ormai offuscato al vino.</a:t>
            </a:r>
          </a:p>
        </p:txBody>
      </p:sp>
      <p:pic>
        <p:nvPicPr>
          <p:cNvPr id="4" name="Immagine 3">
            <a:extLst>
              <a:ext uri="{FF2B5EF4-FFF2-40B4-BE49-F238E27FC236}">
                <a16:creationId xmlns:a16="http://schemas.microsoft.com/office/drawing/2014/main" id="{ED09AB58-7145-460F-BF20-71C4CD3FEE24}"/>
              </a:ext>
            </a:extLst>
          </p:cNvPr>
          <p:cNvPicPr>
            <a:picLocks noChangeAspect="1"/>
          </p:cNvPicPr>
          <p:nvPr/>
        </p:nvPicPr>
        <p:blipFill>
          <a:blip r:embed="rId2"/>
          <a:stretch>
            <a:fillRect/>
          </a:stretch>
        </p:blipFill>
        <p:spPr>
          <a:xfrm>
            <a:off x="611560" y="836712"/>
            <a:ext cx="7772400" cy="4557452"/>
          </a:xfrm>
          <a:prstGeom prst="rect">
            <a:avLst/>
          </a:prstGeom>
        </p:spPr>
      </p:pic>
    </p:spTree>
    <p:extLst>
      <p:ext uri="{BB962C8B-B14F-4D97-AF65-F5344CB8AC3E}">
        <p14:creationId xmlns:p14="http://schemas.microsoft.com/office/powerpoint/2010/main" val="3636395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662C916-919D-B1BE-E9B6-9BAD01105FC7}"/>
              </a:ext>
            </a:extLst>
          </p:cNvPr>
          <p:cNvPicPr>
            <a:picLocks noChangeAspect="1"/>
          </p:cNvPicPr>
          <p:nvPr/>
        </p:nvPicPr>
        <p:blipFill>
          <a:blip r:embed="rId2"/>
          <a:stretch>
            <a:fillRect/>
          </a:stretch>
        </p:blipFill>
        <p:spPr>
          <a:xfrm>
            <a:off x="971600" y="764704"/>
            <a:ext cx="6957080" cy="4579343"/>
          </a:xfrm>
          <a:prstGeom prst="rect">
            <a:avLst/>
          </a:prstGeom>
        </p:spPr>
      </p:pic>
      <p:sp>
        <p:nvSpPr>
          <p:cNvPr id="7" name="Titolo 6">
            <a:extLst>
              <a:ext uri="{FF2B5EF4-FFF2-40B4-BE49-F238E27FC236}">
                <a16:creationId xmlns:a16="http://schemas.microsoft.com/office/drawing/2014/main" id="{100ED85E-3616-1B3B-DEC1-604B842A93E8}"/>
              </a:ext>
            </a:extLst>
          </p:cNvPr>
          <p:cNvSpPr>
            <a:spLocks noGrp="1"/>
          </p:cNvSpPr>
          <p:nvPr>
            <p:ph type="title"/>
          </p:nvPr>
        </p:nvSpPr>
        <p:spPr>
          <a:xfrm>
            <a:off x="899592" y="4941168"/>
            <a:ext cx="7029088" cy="1440159"/>
          </a:xfrm>
        </p:spPr>
        <p:txBody>
          <a:bodyPr/>
          <a:lstStyle/>
          <a:p>
            <a:r>
              <a:rPr lang="it-IT" sz="1600" dirty="0" err="1">
                <a:solidFill>
                  <a:srgbClr val="860000"/>
                </a:solidFill>
              </a:rPr>
              <a:t>Trimalcione</a:t>
            </a:r>
            <a:r>
              <a:rPr lang="it-IT" sz="1600" dirty="0">
                <a:solidFill>
                  <a:srgbClr val="860000"/>
                </a:solidFill>
              </a:rPr>
              <a:t> e la moglie Fortunata e dietro di loro la squadra degli schiavi.</a:t>
            </a:r>
            <a:r>
              <a:rPr lang="it-IT" dirty="0">
                <a:solidFill>
                  <a:srgbClr val="860000"/>
                </a:solidFill>
              </a:rPr>
              <a:t> </a:t>
            </a:r>
          </a:p>
        </p:txBody>
      </p:sp>
    </p:spTree>
    <p:extLst>
      <p:ext uri="{BB962C8B-B14F-4D97-AF65-F5344CB8AC3E}">
        <p14:creationId xmlns:p14="http://schemas.microsoft.com/office/powerpoint/2010/main" val="32765712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56BE87-E7BE-E534-09E8-B75EFCDCD7F3}"/>
              </a:ext>
            </a:extLst>
          </p:cNvPr>
          <p:cNvSpPr>
            <a:spLocks noGrp="1"/>
          </p:cNvSpPr>
          <p:nvPr>
            <p:ph type="title"/>
          </p:nvPr>
        </p:nvSpPr>
        <p:spPr>
          <a:xfrm>
            <a:off x="457200" y="3212976"/>
            <a:ext cx="8135938" cy="306422"/>
          </a:xfrm>
        </p:spPr>
        <p:txBody>
          <a:bodyPr/>
          <a:lstStyle/>
          <a:p>
            <a:r>
              <a:rPr lang="it-IT" sz="1600" dirty="0">
                <a:solidFill>
                  <a:srgbClr val="00B050"/>
                </a:solidFill>
              </a:rPr>
              <a:t>Fortunata furiosa </a:t>
            </a:r>
            <a:r>
              <a:rPr lang="it-IT" sz="1600" dirty="0">
                <a:solidFill>
                  <a:srgbClr val="7030A0"/>
                </a:solidFill>
              </a:rPr>
              <a:t>col marito </a:t>
            </a:r>
            <a:r>
              <a:rPr lang="it-IT" sz="1600" dirty="0" err="1">
                <a:solidFill>
                  <a:srgbClr val="7030A0"/>
                </a:solidFill>
              </a:rPr>
              <a:t>Trimalcione</a:t>
            </a:r>
            <a:r>
              <a:rPr lang="it-IT" sz="1600" dirty="0">
                <a:solidFill>
                  <a:srgbClr val="7030A0"/>
                </a:solidFill>
              </a:rPr>
              <a:t>…oratore!</a:t>
            </a:r>
            <a:endParaRPr lang="it-IT" sz="1600" dirty="0"/>
          </a:p>
        </p:txBody>
      </p:sp>
      <p:pic>
        <p:nvPicPr>
          <p:cNvPr id="4" name="Immagine 3">
            <a:extLst>
              <a:ext uri="{FF2B5EF4-FFF2-40B4-BE49-F238E27FC236}">
                <a16:creationId xmlns:a16="http://schemas.microsoft.com/office/drawing/2014/main" id="{A8FE52AB-BF1E-1B91-4BC5-C4C4D7771377}"/>
              </a:ext>
            </a:extLst>
          </p:cNvPr>
          <p:cNvPicPr>
            <a:picLocks noChangeAspect="1"/>
          </p:cNvPicPr>
          <p:nvPr/>
        </p:nvPicPr>
        <p:blipFill>
          <a:blip r:embed="rId2"/>
          <a:stretch>
            <a:fillRect/>
          </a:stretch>
        </p:blipFill>
        <p:spPr>
          <a:xfrm>
            <a:off x="685800" y="3645024"/>
            <a:ext cx="7772400" cy="3224278"/>
          </a:xfrm>
          <a:prstGeom prst="rect">
            <a:avLst/>
          </a:prstGeom>
        </p:spPr>
      </p:pic>
      <p:pic>
        <p:nvPicPr>
          <p:cNvPr id="5" name="Immagine 4">
            <a:extLst>
              <a:ext uri="{FF2B5EF4-FFF2-40B4-BE49-F238E27FC236}">
                <a16:creationId xmlns:a16="http://schemas.microsoft.com/office/drawing/2014/main" id="{113F70F7-DFAA-1A30-4FD4-1092877063BE}"/>
              </a:ext>
            </a:extLst>
          </p:cNvPr>
          <p:cNvPicPr>
            <a:picLocks noChangeAspect="1"/>
          </p:cNvPicPr>
          <p:nvPr/>
        </p:nvPicPr>
        <p:blipFill>
          <a:blip r:embed="rId3"/>
          <a:stretch>
            <a:fillRect/>
          </a:stretch>
        </p:blipFill>
        <p:spPr>
          <a:xfrm>
            <a:off x="638969" y="9195"/>
            <a:ext cx="7772399" cy="3140968"/>
          </a:xfrm>
          <a:prstGeom prst="rect">
            <a:avLst/>
          </a:prstGeom>
        </p:spPr>
      </p:pic>
    </p:spTree>
    <p:extLst>
      <p:ext uri="{BB962C8B-B14F-4D97-AF65-F5344CB8AC3E}">
        <p14:creationId xmlns:p14="http://schemas.microsoft.com/office/powerpoint/2010/main" val="11272990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5AA7E65-C626-1F7D-8191-08F22CC546E7}"/>
              </a:ext>
            </a:extLst>
          </p:cNvPr>
          <p:cNvSpPr>
            <a:spLocks noGrp="1"/>
          </p:cNvSpPr>
          <p:nvPr>
            <p:ph type="title"/>
          </p:nvPr>
        </p:nvSpPr>
        <p:spPr>
          <a:xfrm>
            <a:off x="683568" y="5013176"/>
            <a:ext cx="7200800" cy="1844824"/>
          </a:xfrm>
        </p:spPr>
        <p:txBody>
          <a:bodyPr/>
          <a:lstStyle/>
          <a:p>
            <a:r>
              <a:rPr lang="it-IT" sz="1600" dirty="0" err="1">
                <a:solidFill>
                  <a:srgbClr val="860000"/>
                </a:solidFill>
              </a:rPr>
              <a:t>Trimalcione</a:t>
            </a:r>
            <a:r>
              <a:rPr lang="it-IT" sz="1600" dirty="0">
                <a:solidFill>
                  <a:srgbClr val="860000"/>
                </a:solidFill>
              </a:rPr>
              <a:t> si vanta dei successi economici con le amiche della moglie.</a:t>
            </a:r>
          </a:p>
        </p:txBody>
      </p:sp>
      <p:pic>
        <p:nvPicPr>
          <p:cNvPr id="5" name="Immagine 4">
            <a:extLst>
              <a:ext uri="{FF2B5EF4-FFF2-40B4-BE49-F238E27FC236}">
                <a16:creationId xmlns:a16="http://schemas.microsoft.com/office/drawing/2014/main" id="{04C6D98E-DFFE-9E3B-01D6-241A4F71A462}"/>
              </a:ext>
            </a:extLst>
          </p:cNvPr>
          <p:cNvPicPr>
            <a:picLocks noChangeAspect="1"/>
          </p:cNvPicPr>
          <p:nvPr/>
        </p:nvPicPr>
        <p:blipFill>
          <a:blip r:embed="rId2"/>
          <a:stretch>
            <a:fillRect/>
          </a:stretch>
        </p:blipFill>
        <p:spPr>
          <a:xfrm>
            <a:off x="899592" y="908720"/>
            <a:ext cx="6804756" cy="4536504"/>
          </a:xfrm>
          <a:prstGeom prst="rect">
            <a:avLst/>
          </a:prstGeom>
        </p:spPr>
      </p:pic>
    </p:spTree>
    <p:extLst>
      <p:ext uri="{BB962C8B-B14F-4D97-AF65-F5344CB8AC3E}">
        <p14:creationId xmlns:p14="http://schemas.microsoft.com/office/powerpoint/2010/main" val="27810528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7F59B2-BCA0-A642-B409-A7411476997A}"/>
              </a:ext>
            </a:extLst>
          </p:cNvPr>
          <p:cNvSpPr>
            <a:spLocks noGrp="1"/>
          </p:cNvSpPr>
          <p:nvPr>
            <p:ph type="title"/>
          </p:nvPr>
        </p:nvSpPr>
        <p:spPr>
          <a:xfrm>
            <a:off x="611560" y="1916832"/>
            <a:ext cx="3960440" cy="4941168"/>
          </a:xfrm>
        </p:spPr>
        <p:txBody>
          <a:bodyPr/>
          <a:lstStyle/>
          <a:p>
            <a:r>
              <a:rPr lang="en-US" sz="1600" b="1" dirty="0">
                <a:solidFill>
                  <a:srgbClr val="7030A0"/>
                </a:solidFill>
                <a:latin typeface="Geneva" pitchFamily="34"/>
              </a:rPr>
              <a:t>Dal </a:t>
            </a:r>
            <a:r>
              <a:rPr lang="en-US" sz="1600" b="1" dirty="0" err="1">
                <a:solidFill>
                  <a:srgbClr val="7030A0"/>
                </a:solidFill>
                <a:latin typeface="Geneva" pitchFamily="34"/>
              </a:rPr>
              <a:t>Discorso</a:t>
            </a:r>
            <a:r>
              <a:rPr lang="en-US" sz="1600" b="1" dirty="0">
                <a:solidFill>
                  <a:srgbClr val="7030A0"/>
                </a:solidFill>
                <a:latin typeface="Geneva" pitchFamily="34"/>
              </a:rPr>
              <a:t> di </a:t>
            </a:r>
            <a:r>
              <a:rPr lang="en-US" sz="1600" b="1" dirty="0" err="1">
                <a:solidFill>
                  <a:srgbClr val="7030A0"/>
                </a:solidFill>
                <a:latin typeface="Geneva" pitchFamily="34"/>
              </a:rPr>
              <a:t>Trimalcione</a:t>
            </a:r>
            <a:r>
              <a:rPr lang="en-US" sz="1600" b="1" dirty="0">
                <a:solidFill>
                  <a:srgbClr val="7030A0"/>
                </a:solidFill>
                <a:latin typeface="Geneva" pitchFamily="34"/>
              </a:rPr>
              <a:t>.</a:t>
            </a:r>
            <a:br>
              <a:rPr lang="en-US" sz="1600" dirty="0">
                <a:solidFill>
                  <a:srgbClr val="0070C0"/>
                </a:solidFill>
                <a:latin typeface="Geneva" pitchFamily="34"/>
              </a:rPr>
            </a:br>
            <a:br>
              <a:rPr lang="en-US" sz="1600" dirty="0">
                <a:solidFill>
                  <a:srgbClr val="0070C0"/>
                </a:solidFill>
                <a:latin typeface="Geneva" pitchFamily="34"/>
              </a:rPr>
            </a:br>
            <a:r>
              <a:rPr lang="en-US" sz="1600" dirty="0">
                <a:solidFill>
                  <a:srgbClr val="0070C0"/>
                </a:solidFill>
                <a:latin typeface="Geneva" pitchFamily="34"/>
              </a:rPr>
              <a:t>“</a:t>
            </a:r>
            <a:r>
              <a:rPr lang="en-US" sz="1600" dirty="0" err="1">
                <a:solidFill>
                  <a:srgbClr val="0070C0"/>
                </a:solidFill>
                <a:latin typeface="Geneva" pitchFamily="34"/>
              </a:rPr>
              <a:t>Intanto</a:t>
            </a:r>
            <a:r>
              <a:rPr lang="en-US" sz="1600" dirty="0">
                <a:solidFill>
                  <a:srgbClr val="0070C0"/>
                </a:solidFill>
                <a:latin typeface="Geneva" pitchFamily="34"/>
              </a:rPr>
              <a:t>, sotto la </a:t>
            </a:r>
            <a:r>
              <a:rPr lang="en-US" sz="1600" dirty="0" err="1">
                <a:solidFill>
                  <a:srgbClr val="0070C0"/>
                </a:solidFill>
                <a:latin typeface="Geneva" pitchFamily="34"/>
              </a:rPr>
              <a:t>protezione</a:t>
            </a:r>
            <a:r>
              <a:rPr lang="en-US" sz="1600" dirty="0">
                <a:solidFill>
                  <a:srgbClr val="0070C0"/>
                </a:solidFill>
                <a:latin typeface="Geneva" pitchFamily="34"/>
              </a:rPr>
              <a:t> di </a:t>
            </a:r>
            <a:r>
              <a:rPr lang="en-US" sz="1600" dirty="0" err="1">
                <a:solidFill>
                  <a:srgbClr val="0070C0"/>
                </a:solidFill>
                <a:latin typeface="Geneva" pitchFamily="34"/>
              </a:rPr>
              <a:t>Mercurio</a:t>
            </a:r>
            <a:r>
              <a:rPr lang="en-US" sz="1600" dirty="0">
                <a:solidFill>
                  <a:srgbClr val="0070C0"/>
                </a:solidFill>
                <a:latin typeface="Geneva" pitchFamily="34"/>
              </a:rPr>
              <a:t>, ho </a:t>
            </a:r>
            <a:r>
              <a:rPr lang="en-US" sz="1600" dirty="0" err="1">
                <a:solidFill>
                  <a:srgbClr val="0070C0"/>
                </a:solidFill>
                <a:latin typeface="Geneva" pitchFamily="34"/>
              </a:rPr>
              <a:t>costruito</a:t>
            </a:r>
            <a:r>
              <a:rPr lang="en-US" sz="1600" dirty="0">
                <a:solidFill>
                  <a:srgbClr val="0070C0"/>
                </a:solidFill>
                <a:latin typeface="Geneva" pitchFamily="34"/>
              </a:rPr>
              <a:t> </a:t>
            </a:r>
            <a:r>
              <a:rPr lang="en-US" sz="1600" dirty="0" err="1">
                <a:solidFill>
                  <a:srgbClr val="0070C0"/>
                </a:solidFill>
                <a:latin typeface="Geneva" pitchFamily="34"/>
              </a:rPr>
              <a:t>questa</a:t>
            </a:r>
            <a:r>
              <a:rPr lang="en-US" sz="1600" dirty="0">
                <a:solidFill>
                  <a:srgbClr val="0070C0"/>
                </a:solidFill>
                <a:latin typeface="Geneva" pitchFamily="34"/>
              </a:rPr>
              <a:t> casa. Come </a:t>
            </a:r>
            <a:r>
              <a:rPr lang="en-US" sz="1600" dirty="0" err="1">
                <a:solidFill>
                  <a:srgbClr val="0070C0"/>
                </a:solidFill>
                <a:latin typeface="Geneva" pitchFamily="34"/>
              </a:rPr>
              <a:t>sapete</a:t>
            </a:r>
            <a:r>
              <a:rPr lang="en-US" sz="1600" dirty="0">
                <a:solidFill>
                  <a:srgbClr val="0070C0"/>
                </a:solidFill>
                <a:latin typeface="Geneva" pitchFamily="34"/>
              </a:rPr>
              <a:t>, era </a:t>
            </a:r>
            <a:r>
              <a:rPr lang="en-US" sz="1600" dirty="0" err="1">
                <a:solidFill>
                  <a:srgbClr val="0070C0"/>
                </a:solidFill>
                <a:latin typeface="Geneva" pitchFamily="34"/>
              </a:rPr>
              <a:t>una</a:t>
            </a:r>
            <a:r>
              <a:rPr lang="en-US" sz="1600" dirty="0">
                <a:solidFill>
                  <a:srgbClr val="0070C0"/>
                </a:solidFill>
                <a:latin typeface="Geneva" pitchFamily="34"/>
              </a:rPr>
              <a:t> </a:t>
            </a:r>
            <a:r>
              <a:rPr lang="en-US" sz="1600" dirty="0" err="1">
                <a:solidFill>
                  <a:srgbClr val="0070C0"/>
                </a:solidFill>
                <a:latin typeface="Geneva" pitchFamily="34"/>
              </a:rPr>
              <a:t>topaia</a:t>
            </a:r>
            <a:r>
              <a:rPr lang="en-US" sz="1600" dirty="0">
                <a:solidFill>
                  <a:srgbClr val="0070C0"/>
                </a:solidFill>
                <a:latin typeface="Geneva" pitchFamily="34"/>
              </a:rPr>
              <a:t>; </a:t>
            </a:r>
            <a:r>
              <a:rPr lang="en-US" sz="1600" dirty="0" err="1">
                <a:solidFill>
                  <a:srgbClr val="0070C0"/>
                </a:solidFill>
                <a:latin typeface="Geneva" pitchFamily="34"/>
              </a:rPr>
              <a:t>ora</a:t>
            </a:r>
            <a:r>
              <a:rPr lang="en-US" sz="1600" dirty="0">
                <a:solidFill>
                  <a:srgbClr val="0070C0"/>
                </a:solidFill>
                <a:latin typeface="Geneva" pitchFamily="34"/>
              </a:rPr>
              <a:t> </a:t>
            </a:r>
            <a:r>
              <a:rPr lang="en-US" sz="1600" dirty="0" err="1">
                <a:solidFill>
                  <a:srgbClr val="0070C0"/>
                </a:solidFill>
                <a:latin typeface="Geneva" pitchFamily="34"/>
              </a:rPr>
              <a:t>invece</a:t>
            </a:r>
            <a:r>
              <a:rPr lang="en-US" sz="1600" dirty="0">
                <a:solidFill>
                  <a:srgbClr val="0070C0"/>
                </a:solidFill>
                <a:latin typeface="Geneva" pitchFamily="34"/>
              </a:rPr>
              <a:t> </a:t>
            </a:r>
            <a:r>
              <a:rPr lang="en-US" sz="1600" dirty="0" err="1">
                <a:solidFill>
                  <a:srgbClr val="0070C0"/>
                </a:solidFill>
                <a:latin typeface="Geneva" pitchFamily="34"/>
              </a:rPr>
              <a:t>è</a:t>
            </a:r>
            <a:r>
              <a:rPr lang="en-US" sz="1600" dirty="0">
                <a:solidFill>
                  <a:srgbClr val="0070C0"/>
                </a:solidFill>
                <a:latin typeface="Geneva" pitchFamily="34"/>
              </a:rPr>
              <a:t> un </a:t>
            </a:r>
            <a:r>
              <a:rPr lang="en-US" sz="1600" dirty="0" err="1">
                <a:solidFill>
                  <a:srgbClr val="0070C0"/>
                </a:solidFill>
                <a:latin typeface="Geneva" pitchFamily="34"/>
              </a:rPr>
              <a:t>tempio</a:t>
            </a:r>
            <a:r>
              <a:rPr lang="en-US" sz="1600" dirty="0">
                <a:solidFill>
                  <a:srgbClr val="0070C0"/>
                </a:solidFill>
                <a:latin typeface="Geneva" pitchFamily="34"/>
              </a:rPr>
              <a:t>. Ha quattro sale da </a:t>
            </a:r>
            <a:r>
              <a:rPr lang="en-US" sz="1600" dirty="0" err="1">
                <a:solidFill>
                  <a:srgbClr val="0070C0"/>
                </a:solidFill>
                <a:latin typeface="Geneva" pitchFamily="34"/>
              </a:rPr>
              <a:t>pranzo</a:t>
            </a:r>
            <a:r>
              <a:rPr lang="en-US" sz="1600" dirty="0">
                <a:solidFill>
                  <a:srgbClr val="0070C0"/>
                </a:solidFill>
                <a:latin typeface="Geneva" pitchFamily="34"/>
              </a:rPr>
              <a:t>, venti </a:t>
            </a:r>
            <a:r>
              <a:rPr lang="en-US" sz="1600" dirty="0" err="1">
                <a:solidFill>
                  <a:srgbClr val="0070C0"/>
                </a:solidFill>
                <a:latin typeface="Geneva" pitchFamily="34"/>
              </a:rPr>
              <a:t>camere</a:t>
            </a:r>
            <a:r>
              <a:rPr lang="en-US" sz="1600" dirty="0">
                <a:solidFill>
                  <a:srgbClr val="0070C0"/>
                </a:solidFill>
                <a:latin typeface="Geneva" pitchFamily="34"/>
              </a:rPr>
              <a:t> da </a:t>
            </a:r>
            <a:r>
              <a:rPr lang="en-US" sz="1600" dirty="0" err="1">
                <a:solidFill>
                  <a:srgbClr val="0070C0"/>
                </a:solidFill>
                <a:latin typeface="Geneva" pitchFamily="34"/>
              </a:rPr>
              <a:t>letto</a:t>
            </a:r>
            <a:r>
              <a:rPr lang="en-US" sz="1600" dirty="0">
                <a:solidFill>
                  <a:srgbClr val="0070C0"/>
                </a:solidFill>
                <a:latin typeface="Geneva" pitchFamily="34"/>
              </a:rPr>
              <a:t>, due portici di </a:t>
            </a:r>
            <a:r>
              <a:rPr lang="en-US" sz="1600" dirty="0" err="1">
                <a:solidFill>
                  <a:srgbClr val="0070C0"/>
                </a:solidFill>
                <a:latin typeface="Geneva" pitchFamily="34"/>
              </a:rPr>
              <a:t>marmo</a:t>
            </a:r>
            <a:r>
              <a:rPr lang="en-US" sz="1600" dirty="0">
                <a:solidFill>
                  <a:srgbClr val="0070C0"/>
                </a:solidFill>
                <a:latin typeface="Geneva" pitchFamily="34"/>
              </a:rPr>
              <a:t>, di sopra </a:t>
            </a:r>
            <a:r>
              <a:rPr lang="en-US" sz="1600" dirty="0" err="1">
                <a:solidFill>
                  <a:srgbClr val="0070C0"/>
                </a:solidFill>
                <a:latin typeface="Geneva" pitchFamily="34"/>
              </a:rPr>
              <a:t>una</a:t>
            </a:r>
            <a:r>
              <a:rPr lang="en-US" sz="1600" dirty="0">
                <a:solidFill>
                  <a:srgbClr val="0070C0"/>
                </a:solidFill>
                <a:latin typeface="Geneva" pitchFamily="34"/>
              </a:rPr>
              <a:t> </a:t>
            </a:r>
            <a:r>
              <a:rPr lang="en-US" sz="1600" dirty="0" err="1">
                <a:solidFill>
                  <a:srgbClr val="0070C0"/>
                </a:solidFill>
                <a:latin typeface="Geneva" pitchFamily="34"/>
              </a:rPr>
              <a:t>dispensa</a:t>
            </a:r>
            <a:r>
              <a:rPr lang="en-US" sz="1600" dirty="0">
                <a:solidFill>
                  <a:srgbClr val="0070C0"/>
                </a:solidFill>
                <a:latin typeface="Geneva" pitchFamily="34"/>
              </a:rPr>
              <a:t>, la camera dove </a:t>
            </a:r>
            <a:r>
              <a:rPr lang="en-US" sz="1600" dirty="0" err="1">
                <a:solidFill>
                  <a:srgbClr val="0070C0"/>
                </a:solidFill>
                <a:latin typeface="Geneva" pitchFamily="34"/>
              </a:rPr>
              <a:t>dormo</a:t>
            </a:r>
            <a:r>
              <a:rPr lang="en-US" sz="1600" dirty="0">
                <a:solidFill>
                  <a:srgbClr val="0070C0"/>
                </a:solidFill>
                <a:latin typeface="Geneva" pitchFamily="34"/>
              </a:rPr>
              <a:t> io, </a:t>
            </a:r>
            <a:br>
              <a:rPr lang="en-US" sz="1600" dirty="0">
                <a:solidFill>
                  <a:srgbClr val="0070C0"/>
                </a:solidFill>
                <a:latin typeface="Geneva" pitchFamily="34"/>
              </a:rPr>
            </a:br>
            <a:r>
              <a:rPr lang="en-US" sz="1600" dirty="0">
                <a:solidFill>
                  <a:srgbClr val="0070C0"/>
                </a:solidFill>
                <a:latin typeface="Geneva" pitchFamily="34"/>
              </a:rPr>
              <a:t>il </a:t>
            </a:r>
            <a:r>
              <a:rPr lang="en-US" sz="1600" dirty="0" err="1">
                <a:solidFill>
                  <a:srgbClr val="0070C0"/>
                </a:solidFill>
                <a:latin typeface="Geneva" pitchFamily="34"/>
              </a:rPr>
              <a:t>soggiorno</a:t>
            </a:r>
            <a:r>
              <a:rPr lang="en-US" sz="1600" dirty="0">
                <a:solidFill>
                  <a:srgbClr val="0070C0"/>
                </a:solidFill>
                <a:latin typeface="Geneva" pitchFamily="34"/>
              </a:rPr>
              <a:t> di </a:t>
            </a:r>
            <a:r>
              <a:rPr lang="en-US" sz="1600" dirty="0" err="1">
                <a:solidFill>
                  <a:srgbClr val="0070C0"/>
                </a:solidFill>
                <a:latin typeface="Geneva" pitchFamily="34"/>
              </a:rPr>
              <a:t>questa</a:t>
            </a:r>
            <a:r>
              <a:rPr lang="en-US" sz="1600" dirty="0">
                <a:solidFill>
                  <a:srgbClr val="0070C0"/>
                </a:solidFill>
                <a:latin typeface="Geneva" pitchFamily="34"/>
              </a:rPr>
              <a:t> </a:t>
            </a:r>
            <a:r>
              <a:rPr lang="en-US" sz="1600" dirty="0" err="1">
                <a:solidFill>
                  <a:srgbClr val="0070C0"/>
                </a:solidFill>
                <a:latin typeface="Geneva" pitchFamily="34"/>
              </a:rPr>
              <a:t>vipera</a:t>
            </a:r>
            <a:r>
              <a:rPr lang="en-US" sz="1600" dirty="0">
                <a:solidFill>
                  <a:srgbClr val="0070C0"/>
                </a:solidFill>
                <a:latin typeface="Geneva" pitchFamily="34"/>
              </a:rPr>
              <a:t>, la </a:t>
            </a:r>
            <a:r>
              <a:rPr lang="en-US" sz="1600" dirty="0" err="1">
                <a:solidFill>
                  <a:srgbClr val="0070C0"/>
                </a:solidFill>
                <a:latin typeface="Geneva" pitchFamily="34"/>
              </a:rPr>
              <a:t>bellissima</a:t>
            </a:r>
            <a:r>
              <a:rPr lang="en-US" sz="1600" dirty="0">
                <a:solidFill>
                  <a:srgbClr val="0070C0"/>
                </a:solidFill>
                <a:latin typeface="Geneva" pitchFamily="34"/>
              </a:rPr>
              <a:t> </a:t>
            </a:r>
            <a:r>
              <a:rPr lang="en-US" sz="1600" dirty="0" err="1">
                <a:solidFill>
                  <a:srgbClr val="0070C0"/>
                </a:solidFill>
                <a:latin typeface="Geneva" pitchFamily="34"/>
              </a:rPr>
              <a:t>guardiola</a:t>
            </a:r>
            <a:r>
              <a:rPr lang="en-US" sz="1600" dirty="0">
                <a:solidFill>
                  <a:srgbClr val="0070C0"/>
                </a:solidFill>
                <a:latin typeface="Geneva" pitchFamily="34"/>
              </a:rPr>
              <a:t> del portiere; </a:t>
            </a:r>
            <a:br>
              <a:rPr lang="en-US" sz="1600" dirty="0">
                <a:solidFill>
                  <a:srgbClr val="0070C0"/>
                </a:solidFill>
                <a:latin typeface="Geneva" pitchFamily="34"/>
              </a:rPr>
            </a:br>
            <a:r>
              <a:rPr lang="en-US" sz="1600" dirty="0">
                <a:solidFill>
                  <a:srgbClr val="0070C0"/>
                </a:solidFill>
                <a:latin typeface="Geneva" pitchFamily="34"/>
              </a:rPr>
              <a:t>la </a:t>
            </a:r>
            <a:r>
              <a:rPr lang="en-US" sz="1600" dirty="0" err="1">
                <a:solidFill>
                  <a:srgbClr val="0070C0"/>
                </a:solidFill>
                <a:latin typeface="Geneva" pitchFamily="34"/>
              </a:rPr>
              <a:t>foresteria</a:t>
            </a:r>
            <a:r>
              <a:rPr lang="en-US" sz="1600" dirty="0">
                <a:solidFill>
                  <a:srgbClr val="0070C0"/>
                </a:solidFill>
                <a:latin typeface="Geneva" pitchFamily="34"/>
              </a:rPr>
              <a:t> </a:t>
            </a:r>
            <a:r>
              <a:rPr lang="en-US" sz="1600" dirty="0" err="1">
                <a:solidFill>
                  <a:srgbClr val="0070C0"/>
                </a:solidFill>
                <a:latin typeface="Geneva" pitchFamily="34"/>
              </a:rPr>
              <a:t>tiene</a:t>
            </a:r>
            <a:r>
              <a:rPr lang="en-US" sz="1600" dirty="0">
                <a:solidFill>
                  <a:srgbClr val="0070C0"/>
                </a:solidFill>
                <a:latin typeface="Geneva" pitchFamily="34"/>
              </a:rPr>
              <a:t> cento </a:t>
            </a:r>
            <a:r>
              <a:rPr lang="en-US" sz="1600" dirty="0" err="1">
                <a:solidFill>
                  <a:srgbClr val="0070C0"/>
                </a:solidFill>
                <a:latin typeface="Geneva" pitchFamily="34"/>
              </a:rPr>
              <a:t>ospiti</a:t>
            </a:r>
            <a:r>
              <a:rPr lang="en-US" sz="1600" dirty="0">
                <a:solidFill>
                  <a:srgbClr val="0070C0"/>
                </a:solidFill>
                <a:latin typeface="Geneva" pitchFamily="34"/>
              </a:rPr>
              <a:t>. </a:t>
            </a:r>
            <a:r>
              <a:rPr lang="en-US" sz="1600" dirty="0" err="1">
                <a:solidFill>
                  <a:srgbClr val="0070C0"/>
                </a:solidFill>
                <a:latin typeface="Geneva" pitchFamily="34"/>
              </a:rPr>
              <a:t>Insomma</a:t>
            </a:r>
            <a:r>
              <a:rPr lang="en-US" sz="1600" dirty="0">
                <a:solidFill>
                  <a:srgbClr val="0070C0"/>
                </a:solidFill>
                <a:latin typeface="Geneva" pitchFamily="34"/>
              </a:rPr>
              <a:t>, </a:t>
            </a:r>
            <a:r>
              <a:rPr lang="en-US" sz="1600" dirty="0" err="1">
                <a:solidFill>
                  <a:srgbClr val="0070C0"/>
                </a:solidFill>
                <a:latin typeface="Geneva" pitchFamily="34"/>
              </a:rPr>
              <a:t>Scauro</a:t>
            </a:r>
            <a:r>
              <a:rPr lang="en-US" sz="1600" dirty="0">
                <a:solidFill>
                  <a:srgbClr val="0070C0"/>
                </a:solidFill>
                <a:latin typeface="Geneva" pitchFamily="34"/>
              </a:rPr>
              <a:t>, </a:t>
            </a:r>
            <a:r>
              <a:rPr lang="en-US" sz="1600" dirty="0" err="1">
                <a:solidFill>
                  <a:srgbClr val="0070C0"/>
                </a:solidFill>
                <a:latin typeface="Geneva" pitchFamily="34"/>
              </a:rPr>
              <a:t>quando</a:t>
            </a:r>
            <a:r>
              <a:rPr lang="en-US" sz="1600" dirty="0">
                <a:solidFill>
                  <a:srgbClr val="0070C0"/>
                </a:solidFill>
                <a:latin typeface="Geneva" pitchFamily="34"/>
              </a:rPr>
              <a:t> </a:t>
            </a:r>
            <a:r>
              <a:rPr lang="en-US" sz="1600" dirty="0" err="1">
                <a:solidFill>
                  <a:srgbClr val="0070C0"/>
                </a:solidFill>
                <a:latin typeface="Geneva" pitchFamily="34"/>
              </a:rPr>
              <a:t>viene</a:t>
            </a:r>
            <a:r>
              <a:rPr lang="en-US" sz="1600" dirty="0">
                <a:solidFill>
                  <a:srgbClr val="0070C0"/>
                </a:solidFill>
                <a:latin typeface="Geneva" pitchFamily="34"/>
              </a:rPr>
              <a:t> da </a:t>
            </a:r>
            <a:r>
              <a:rPr lang="en-US" sz="1600" dirty="0" err="1">
                <a:solidFill>
                  <a:srgbClr val="0070C0"/>
                </a:solidFill>
                <a:latin typeface="Geneva" pitchFamily="34"/>
              </a:rPr>
              <a:t>queste</a:t>
            </a:r>
            <a:r>
              <a:rPr lang="en-US" sz="1600" dirty="0">
                <a:solidFill>
                  <a:srgbClr val="0070C0"/>
                </a:solidFill>
                <a:latin typeface="Geneva" pitchFamily="34"/>
              </a:rPr>
              <a:t> parti, ha sempre </a:t>
            </a:r>
            <a:r>
              <a:rPr lang="en-US" sz="1600" dirty="0" err="1">
                <a:solidFill>
                  <a:srgbClr val="0070C0"/>
                </a:solidFill>
                <a:latin typeface="Geneva" pitchFamily="34"/>
              </a:rPr>
              <a:t>preferito</a:t>
            </a:r>
            <a:r>
              <a:rPr lang="en-US" sz="1600" dirty="0">
                <a:solidFill>
                  <a:srgbClr val="0070C0"/>
                </a:solidFill>
                <a:latin typeface="Geneva" pitchFamily="34"/>
              </a:rPr>
              <a:t> </a:t>
            </a:r>
            <a:br>
              <a:rPr lang="en-US" sz="1600" dirty="0">
                <a:solidFill>
                  <a:srgbClr val="0070C0"/>
                </a:solidFill>
                <a:latin typeface="Geneva" pitchFamily="34"/>
              </a:rPr>
            </a:br>
            <a:r>
              <a:rPr lang="en-US" sz="1600" dirty="0" err="1">
                <a:solidFill>
                  <a:srgbClr val="0070C0"/>
                </a:solidFill>
                <a:latin typeface="Geneva" pitchFamily="34"/>
              </a:rPr>
              <a:t>farsi</a:t>
            </a:r>
            <a:r>
              <a:rPr lang="en-US" sz="1600" dirty="0">
                <a:solidFill>
                  <a:srgbClr val="0070C0"/>
                </a:solidFill>
                <a:latin typeface="Geneva" pitchFamily="34"/>
              </a:rPr>
              <a:t> </a:t>
            </a:r>
            <a:r>
              <a:rPr lang="en-US" sz="1600" dirty="0" err="1">
                <a:solidFill>
                  <a:srgbClr val="0070C0"/>
                </a:solidFill>
                <a:latin typeface="Geneva" pitchFamily="34"/>
              </a:rPr>
              <a:t>ospitare</a:t>
            </a:r>
            <a:r>
              <a:rPr lang="en-US" sz="1600" dirty="0">
                <a:solidFill>
                  <a:srgbClr val="0070C0"/>
                </a:solidFill>
                <a:latin typeface="Geneva" pitchFamily="34"/>
              </a:rPr>
              <a:t>, </a:t>
            </a:r>
            <a:r>
              <a:rPr lang="en-US" sz="1600" dirty="0" err="1">
                <a:solidFill>
                  <a:srgbClr val="0070C0"/>
                </a:solidFill>
                <a:latin typeface="Geneva" pitchFamily="34"/>
              </a:rPr>
              <a:t>anche</a:t>
            </a:r>
            <a:r>
              <a:rPr lang="en-US" sz="1600" dirty="0">
                <a:solidFill>
                  <a:srgbClr val="0070C0"/>
                </a:solidFill>
                <a:latin typeface="Geneva" pitchFamily="34"/>
              </a:rPr>
              <a:t> se ha </a:t>
            </a:r>
            <a:r>
              <a:rPr lang="en-US" sz="1600" dirty="0" err="1">
                <a:solidFill>
                  <a:srgbClr val="0070C0"/>
                </a:solidFill>
                <a:latin typeface="Geneva" pitchFamily="34"/>
              </a:rPr>
              <a:t>una</a:t>
            </a:r>
            <a:r>
              <a:rPr lang="en-US" sz="1600" dirty="0">
                <a:solidFill>
                  <a:srgbClr val="0070C0"/>
                </a:solidFill>
                <a:latin typeface="Geneva" pitchFamily="34"/>
              </a:rPr>
              <a:t> casa </a:t>
            </a:r>
            <a:r>
              <a:rPr lang="en-US" sz="1600" dirty="0" err="1">
                <a:solidFill>
                  <a:srgbClr val="0070C0"/>
                </a:solidFill>
                <a:latin typeface="Geneva" pitchFamily="34"/>
              </a:rPr>
              <a:t>paterna</a:t>
            </a:r>
            <a:r>
              <a:rPr lang="en-US" sz="1600" dirty="0">
                <a:solidFill>
                  <a:srgbClr val="0070C0"/>
                </a:solidFill>
                <a:latin typeface="Geneva" pitchFamily="34"/>
              </a:rPr>
              <a:t> </a:t>
            </a:r>
            <a:r>
              <a:rPr lang="en-US" sz="1600" dirty="0" err="1">
                <a:solidFill>
                  <a:srgbClr val="0070C0"/>
                </a:solidFill>
                <a:latin typeface="Geneva" pitchFamily="34"/>
              </a:rPr>
              <a:t>sul</a:t>
            </a:r>
            <a:r>
              <a:rPr lang="en-US" sz="1600" dirty="0">
                <a:solidFill>
                  <a:srgbClr val="0070C0"/>
                </a:solidFill>
                <a:latin typeface="Geneva" pitchFamily="34"/>
              </a:rPr>
              <a:t> mare. </a:t>
            </a:r>
            <a:br>
              <a:rPr lang="en-US" sz="1600" dirty="0">
                <a:solidFill>
                  <a:srgbClr val="0070C0"/>
                </a:solidFill>
                <a:latin typeface="Geneva" pitchFamily="34"/>
              </a:rPr>
            </a:br>
            <a:r>
              <a:rPr lang="en-US" sz="1600" dirty="0">
                <a:solidFill>
                  <a:srgbClr val="0070C0"/>
                </a:solidFill>
                <a:latin typeface="Geneva" pitchFamily="34"/>
              </a:rPr>
              <a:t>E poi ci </a:t>
            </a:r>
            <a:r>
              <a:rPr lang="en-US" sz="1600" dirty="0" err="1">
                <a:solidFill>
                  <a:srgbClr val="0070C0"/>
                </a:solidFill>
                <a:latin typeface="Geneva" pitchFamily="34"/>
              </a:rPr>
              <a:t>sono</a:t>
            </a:r>
            <a:r>
              <a:rPr lang="en-US" sz="1600" dirty="0">
                <a:solidFill>
                  <a:srgbClr val="0070C0"/>
                </a:solidFill>
                <a:latin typeface="Geneva" pitchFamily="34"/>
              </a:rPr>
              <a:t> </a:t>
            </a:r>
            <a:r>
              <a:rPr lang="en-US" sz="1600" dirty="0" err="1">
                <a:solidFill>
                  <a:srgbClr val="0070C0"/>
                </a:solidFill>
                <a:latin typeface="Geneva" pitchFamily="34"/>
              </a:rPr>
              <a:t>molte</a:t>
            </a:r>
            <a:r>
              <a:rPr lang="en-US" sz="1600" dirty="0">
                <a:solidFill>
                  <a:srgbClr val="0070C0"/>
                </a:solidFill>
                <a:latin typeface="Geneva" pitchFamily="34"/>
              </a:rPr>
              <a:t> </a:t>
            </a:r>
            <a:r>
              <a:rPr lang="en-US" sz="1600" dirty="0" err="1">
                <a:solidFill>
                  <a:srgbClr val="0070C0"/>
                </a:solidFill>
                <a:latin typeface="Geneva" pitchFamily="34"/>
              </a:rPr>
              <a:t>altre</a:t>
            </a:r>
            <a:r>
              <a:rPr lang="en-US" sz="1600" dirty="0">
                <a:solidFill>
                  <a:srgbClr val="0070C0"/>
                </a:solidFill>
                <a:latin typeface="Geneva" pitchFamily="34"/>
              </a:rPr>
              <a:t> parti </a:t>
            </a:r>
            <a:r>
              <a:rPr lang="en-US" sz="1600" dirty="0" err="1">
                <a:solidFill>
                  <a:srgbClr val="0070C0"/>
                </a:solidFill>
                <a:latin typeface="Geneva" pitchFamily="34"/>
              </a:rPr>
              <a:t>della</a:t>
            </a:r>
            <a:r>
              <a:rPr lang="en-US" sz="1600" dirty="0">
                <a:solidFill>
                  <a:srgbClr val="0070C0"/>
                </a:solidFill>
                <a:latin typeface="Geneva" pitchFamily="34"/>
              </a:rPr>
              <a:t> casa </a:t>
            </a:r>
            <a:r>
              <a:rPr lang="en-US" sz="1600" dirty="0" err="1">
                <a:solidFill>
                  <a:srgbClr val="0070C0"/>
                </a:solidFill>
                <a:latin typeface="Geneva" pitchFamily="34"/>
              </a:rPr>
              <a:t>che</a:t>
            </a:r>
            <a:r>
              <a:rPr lang="en-US" sz="1600" dirty="0">
                <a:solidFill>
                  <a:srgbClr val="0070C0"/>
                </a:solidFill>
                <a:latin typeface="Geneva" pitchFamily="34"/>
              </a:rPr>
              <a:t> vi </a:t>
            </a:r>
            <a:r>
              <a:rPr lang="en-US" sz="1600" dirty="0" err="1">
                <a:solidFill>
                  <a:srgbClr val="0070C0"/>
                </a:solidFill>
                <a:latin typeface="Geneva" pitchFamily="34"/>
              </a:rPr>
              <a:t>farò</a:t>
            </a:r>
            <a:r>
              <a:rPr lang="en-US" sz="1600" dirty="0">
                <a:solidFill>
                  <a:srgbClr val="0070C0"/>
                </a:solidFill>
                <a:latin typeface="Geneva" pitchFamily="34"/>
              </a:rPr>
              <a:t> </a:t>
            </a:r>
            <a:r>
              <a:rPr lang="en-US" sz="1600" dirty="0" err="1">
                <a:solidFill>
                  <a:srgbClr val="0070C0"/>
                </a:solidFill>
                <a:latin typeface="Geneva" pitchFamily="34"/>
              </a:rPr>
              <a:t>vedere</a:t>
            </a:r>
            <a:r>
              <a:rPr lang="en-US" sz="1600" dirty="0">
                <a:solidFill>
                  <a:srgbClr val="0070C0"/>
                </a:solidFill>
                <a:latin typeface="Geneva" pitchFamily="34"/>
              </a:rPr>
              <a:t>. </a:t>
            </a:r>
            <a:r>
              <a:rPr lang="en-US" sz="1600" dirty="0" err="1">
                <a:solidFill>
                  <a:srgbClr val="0070C0"/>
                </a:solidFill>
                <a:latin typeface="Geneva" pitchFamily="34"/>
              </a:rPr>
              <a:t>Credetemi</a:t>
            </a:r>
            <a:r>
              <a:rPr lang="en-US" sz="1600" dirty="0">
                <a:solidFill>
                  <a:srgbClr val="0070C0"/>
                </a:solidFill>
                <a:latin typeface="Geneva" pitchFamily="34"/>
              </a:rPr>
              <a:t>: chi ha un soldo, vale un soldo; </a:t>
            </a:r>
            <a:r>
              <a:rPr lang="en-US" sz="1600" dirty="0" err="1">
                <a:solidFill>
                  <a:srgbClr val="0070C0"/>
                </a:solidFill>
                <a:latin typeface="Geneva" pitchFamily="34"/>
              </a:rPr>
              <a:t>quanto</a:t>
            </a:r>
            <a:r>
              <a:rPr lang="en-US" sz="1600" dirty="0">
                <a:solidFill>
                  <a:srgbClr val="0070C0"/>
                </a:solidFill>
                <a:latin typeface="Geneva" pitchFamily="34"/>
              </a:rPr>
              <a:t> </a:t>
            </a:r>
            <a:r>
              <a:rPr lang="en-US" sz="1600" dirty="0" err="1">
                <a:solidFill>
                  <a:srgbClr val="0070C0"/>
                </a:solidFill>
                <a:latin typeface="Geneva" pitchFamily="34"/>
              </a:rPr>
              <a:t>hai</a:t>
            </a:r>
            <a:r>
              <a:rPr lang="en-US" sz="1600" dirty="0">
                <a:solidFill>
                  <a:srgbClr val="0070C0"/>
                </a:solidFill>
                <a:latin typeface="Geneva" pitchFamily="34"/>
              </a:rPr>
              <a:t>, tanto </a:t>
            </a:r>
            <a:r>
              <a:rPr lang="en-US" sz="1600" dirty="0" err="1">
                <a:solidFill>
                  <a:srgbClr val="0070C0"/>
                </a:solidFill>
                <a:latin typeface="Geneva" pitchFamily="34"/>
              </a:rPr>
              <a:t>sarai</a:t>
            </a:r>
            <a:r>
              <a:rPr lang="en-US" sz="1600" dirty="0">
                <a:solidFill>
                  <a:srgbClr val="0070C0"/>
                </a:solidFill>
                <a:latin typeface="Geneva" pitchFamily="34"/>
              </a:rPr>
              <a:t> </a:t>
            </a:r>
            <a:r>
              <a:rPr lang="en-US" sz="1600" dirty="0" err="1">
                <a:solidFill>
                  <a:srgbClr val="0070C0"/>
                </a:solidFill>
                <a:latin typeface="Geneva" pitchFamily="34"/>
              </a:rPr>
              <a:t>considerato</a:t>
            </a:r>
            <a:r>
              <a:rPr lang="en-US" sz="1600" dirty="0">
                <a:solidFill>
                  <a:srgbClr val="0070C0"/>
                </a:solidFill>
                <a:latin typeface="Geneva" pitchFamily="34"/>
              </a:rPr>
              <a:t>. </a:t>
            </a:r>
            <a:br>
              <a:rPr lang="en-US" sz="1600" dirty="0">
                <a:solidFill>
                  <a:srgbClr val="0070C0"/>
                </a:solidFill>
                <a:latin typeface="Geneva" pitchFamily="34"/>
              </a:rPr>
            </a:br>
            <a:r>
              <a:rPr lang="en-US" sz="1600" dirty="0" err="1">
                <a:solidFill>
                  <a:srgbClr val="0070C0"/>
                </a:solidFill>
                <a:latin typeface="Geneva" pitchFamily="34"/>
              </a:rPr>
              <a:t>Così</a:t>
            </a:r>
            <a:r>
              <a:rPr lang="en-US" sz="1600" dirty="0">
                <a:solidFill>
                  <a:srgbClr val="0070C0"/>
                </a:solidFill>
                <a:latin typeface="Geneva" pitchFamily="34"/>
              </a:rPr>
              <a:t> il vostro </a:t>
            </a:r>
            <a:r>
              <a:rPr lang="en-US" sz="1600" dirty="0" err="1">
                <a:solidFill>
                  <a:srgbClr val="0070C0"/>
                </a:solidFill>
                <a:latin typeface="Geneva" pitchFamily="34"/>
              </a:rPr>
              <a:t>amico</a:t>
            </a:r>
            <a:r>
              <a:rPr lang="en-US" sz="1600" dirty="0">
                <a:solidFill>
                  <a:srgbClr val="0070C0"/>
                </a:solidFill>
                <a:latin typeface="Geneva" pitchFamily="34"/>
              </a:rPr>
              <a:t>, </a:t>
            </a:r>
            <a:br>
              <a:rPr lang="en-US" sz="1600" dirty="0">
                <a:solidFill>
                  <a:srgbClr val="0070C0"/>
                </a:solidFill>
                <a:latin typeface="Geneva" pitchFamily="34"/>
              </a:rPr>
            </a:br>
            <a:r>
              <a:rPr lang="en-US" sz="1600" dirty="0" err="1">
                <a:solidFill>
                  <a:srgbClr val="0070C0"/>
                </a:solidFill>
                <a:latin typeface="Geneva" pitchFamily="34"/>
              </a:rPr>
              <a:t>che</a:t>
            </a:r>
            <a:r>
              <a:rPr lang="en-US" sz="1600" dirty="0">
                <a:solidFill>
                  <a:srgbClr val="0070C0"/>
                </a:solidFill>
                <a:latin typeface="Geneva" pitchFamily="34"/>
              </a:rPr>
              <a:t> era un </a:t>
            </a:r>
            <a:r>
              <a:rPr lang="en-US" sz="1600" dirty="0" err="1">
                <a:solidFill>
                  <a:srgbClr val="0070C0"/>
                </a:solidFill>
                <a:latin typeface="Geneva" pitchFamily="34"/>
              </a:rPr>
              <a:t>ranocchio</a:t>
            </a:r>
            <a:r>
              <a:rPr lang="en-US" sz="1600" dirty="0">
                <a:solidFill>
                  <a:srgbClr val="0070C0"/>
                </a:solidFill>
                <a:latin typeface="Geneva" pitchFamily="34"/>
              </a:rPr>
              <a:t>, </a:t>
            </a:r>
            <a:r>
              <a:rPr lang="en-US" sz="1600" dirty="0" err="1">
                <a:solidFill>
                  <a:srgbClr val="0070C0"/>
                </a:solidFill>
                <a:latin typeface="Geneva" pitchFamily="34"/>
              </a:rPr>
              <a:t>ora</a:t>
            </a:r>
            <a:r>
              <a:rPr lang="en-US" sz="1600" dirty="0">
                <a:solidFill>
                  <a:srgbClr val="0070C0"/>
                </a:solidFill>
                <a:latin typeface="Geneva" pitchFamily="34"/>
              </a:rPr>
              <a:t> </a:t>
            </a:r>
            <a:r>
              <a:rPr lang="en-US" sz="1600" dirty="0" err="1">
                <a:solidFill>
                  <a:srgbClr val="0070C0"/>
                </a:solidFill>
                <a:latin typeface="Geneva" pitchFamily="34"/>
              </a:rPr>
              <a:t>è</a:t>
            </a:r>
            <a:r>
              <a:rPr lang="en-US" sz="1600" dirty="0">
                <a:solidFill>
                  <a:srgbClr val="0070C0"/>
                </a:solidFill>
                <a:latin typeface="Geneva" pitchFamily="34"/>
              </a:rPr>
              <a:t> un re”. </a:t>
            </a:r>
            <a:br>
              <a:rPr lang="en-US" sz="1600" dirty="0">
                <a:solidFill>
                  <a:srgbClr val="579D1C"/>
                </a:solidFill>
                <a:latin typeface="Geneva" pitchFamily="34"/>
              </a:rPr>
            </a:br>
            <a:br>
              <a:rPr lang="en-US" sz="1600" dirty="0">
                <a:solidFill>
                  <a:srgbClr val="579D1C"/>
                </a:solidFill>
                <a:latin typeface="Geneva" pitchFamily="34"/>
              </a:rPr>
            </a:br>
            <a:r>
              <a:rPr lang="en-US" sz="1600" dirty="0">
                <a:solidFill>
                  <a:srgbClr val="579D1C"/>
                </a:solidFill>
                <a:latin typeface="Geneva" pitchFamily="34"/>
              </a:rPr>
              <a:t> </a:t>
            </a:r>
            <a:br>
              <a:rPr lang="en-US" sz="1600" dirty="0">
                <a:solidFill>
                  <a:srgbClr val="579D1C"/>
                </a:solidFill>
                <a:latin typeface="Geneva" pitchFamily="34"/>
              </a:rPr>
            </a:br>
            <a:endParaRPr lang="en-US" sz="1600" dirty="0">
              <a:solidFill>
                <a:srgbClr val="579D1C"/>
              </a:solidFill>
              <a:latin typeface="Geneva" pitchFamily="34"/>
            </a:endParaRPr>
          </a:p>
        </p:txBody>
      </p:sp>
      <p:pic>
        <p:nvPicPr>
          <p:cNvPr id="4" name="Immagine 3">
            <a:extLst>
              <a:ext uri="{FF2B5EF4-FFF2-40B4-BE49-F238E27FC236}">
                <a16:creationId xmlns:a16="http://schemas.microsoft.com/office/drawing/2014/main" id="{571368C7-74C6-65B4-930E-7133CD170603}"/>
              </a:ext>
            </a:extLst>
          </p:cNvPr>
          <p:cNvPicPr>
            <a:picLocks noChangeAspect="1"/>
          </p:cNvPicPr>
          <p:nvPr/>
        </p:nvPicPr>
        <p:blipFill>
          <a:blip r:embed="rId2"/>
          <a:stretch>
            <a:fillRect/>
          </a:stretch>
        </p:blipFill>
        <p:spPr>
          <a:xfrm>
            <a:off x="4788024" y="1412776"/>
            <a:ext cx="4104456" cy="5445224"/>
          </a:xfrm>
          <a:prstGeom prst="rect">
            <a:avLst/>
          </a:prstGeom>
        </p:spPr>
      </p:pic>
    </p:spTree>
    <p:extLst>
      <p:ext uri="{BB962C8B-B14F-4D97-AF65-F5344CB8AC3E}">
        <p14:creationId xmlns:p14="http://schemas.microsoft.com/office/powerpoint/2010/main" val="27384034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D574401-F8BC-6546-83DC-C8009F86D277}"/>
              </a:ext>
            </a:extLst>
          </p:cNvPr>
          <p:cNvSpPr>
            <a:spLocks noGrp="1"/>
          </p:cNvSpPr>
          <p:nvPr>
            <p:ph type="title"/>
          </p:nvPr>
        </p:nvSpPr>
        <p:spPr>
          <a:xfrm>
            <a:off x="0" y="5085184"/>
            <a:ext cx="2987824" cy="2088232"/>
          </a:xfrm>
        </p:spPr>
        <p:txBody>
          <a:bodyPr/>
          <a:lstStyle/>
          <a:p>
            <a:r>
              <a:rPr lang="it-IT" sz="1600" dirty="0">
                <a:solidFill>
                  <a:srgbClr val="7030A0"/>
                </a:solidFill>
                <a:effectLst/>
                <a:latin typeface="Geneva" panose="020B0503030404040204" pitchFamily="34" charset="0"/>
                <a:ea typeface="Calibri" panose="020F0502020204030204" pitchFamily="34" charset="0"/>
                <a:cs typeface="Times New Roman" panose="02020603050405020304" pitchFamily="18" charset="0"/>
              </a:rPr>
              <a:t>“Fate finta che io sia morto. Dite qualcosa di bello”. </a:t>
            </a:r>
            <a:br>
              <a:rPr lang="it-IT" sz="1600" dirty="0">
                <a:solidFill>
                  <a:srgbClr val="7030A0"/>
                </a:solidFill>
                <a:effectLst/>
                <a:latin typeface="Geneva" panose="020B0503030404040204" pitchFamily="34" charset="0"/>
                <a:ea typeface="Calibri" panose="020F0502020204030204" pitchFamily="34" charset="0"/>
                <a:cs typeface="Times New Roman" panose="02020603050405020304" pitchFamily="18" charset="0"/>
              </a:rPr>
            </a:br>
            <a:r>
              <a:rPr lang="it-IT" sz="1600" i="1" dirty="0" err="1">
                <a:solidFill>
                  <a:srgbClr val="0070C0"/>
                </a:solidFill>
                <a:effectLst/>
                <a:latin typeface="Geneva" panose="020B0503030404040204" pitchFamily="34" charset="0"/>
                <a:ea typeface="Calibri" panose="020F0502020204030204" pitchFamily="34" charset="0"/>
                <a:cs typeface="Times New Roman" panose="02020603050405020304" pitchFamily="18" charset="0"/>
              </a:rPr>
              <a:t>Trimalcione</a:t>
            </a:r>
            <a:endParaRPr lang="it-IT" sz="1600" i="1" dirty="0">
              <a:solidFill>
                <a:srgbClr val="0070C0"/>
              </a:solidFill>
            </a:endParaRPr>
          </a:p>
        </p:txBody>
      </p:sp>
      <p:pic>
        <p:nvPicPr>
          <p:cNvPr id="2" name="Immagine 1">
            <a:extLst>
              <a:ext uri="{FF2B5EF4-FFF2-40B4-BE49-F238E27FC236}">
                <a16:creationId xmlns:a16="http://schemas.microsoft.com/office/drawing/2014/main" id="{99F9CAD7-C3EB-D929-938D-E113ACACAE7E}"/>
              </a:ext>
            </a:extLst>
          </p:cNvPr>
          <p:cNvPicPr>
            <a:picLocks noChangeAspect="1"/>
          </p:cNvPicPr>
          <p:nvPr/>
        </p:nvPicPr>
        <p:blipFill>
          <a:blip r:embed="rId2"/>
          <a:stretch>
            <a:fillRect/>
          </a:stretch>
        </p:blipFill>
        <p:spPr>
          <a:xfrm>
            <a:off x="3203848" y="558298"/>
            <a:ext cx="6350000" cy="6311900"/>
          </a:xfrm>
          <a:prstGeom prst="rect">
            <a:avLst/>
          </a:prstGeom>
        </p:spPr>
      </p:pic>
    </p:spTree>
    <p:extLst>
      <p:ext uri="{BB962C8B-B14F-4D97-AF65-F5344CB8AC3E}">
        <p14:creationId xmlns:p14="http://schemas.microsoft.com/office/powerpoint/2010/main" val="15349273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76B7F6A-1DB5-AB98-FA3A-79A5ABF26A01}"/>
              </a:ext>
            </a:extLst>
          </p:cNvPr>
          <p:cNvPicPr>
            <a:picLocks noChangeAspect="1"/>
          </p:cNvPicPr>
          <p:nvPr/>
        </p:nvPicPr>
        <p:blipFill>
          <a:blip r:embed="rId2"/>
          <a:stretch>
            <a:fillRect/>
          </a:stretch>
        </p:blipFill>
        <p:spPr>
          <a:xfrm>
            <a:off x="251520" y="1340768"/>
            <a:ext cx="8336217" cy="4896544"/>
          </a:xfrm>
          <a:prstGeom prst="rect">
            <a:avLst/>
          </a:prstGeom>
        </p:spPr>
      </p:pic>
    </p:spTree>
    <p:extLst>
      <p:ext uri="{BB962C8B-B14F-4D97-AF65-F5344CB8AC3E}">
        <p14:creationId xmlns:p14="http://schemas.microsoft.com/office/powerpoint/2010/main" val="1447841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25A2365-089C-1788-3E61-E3DE76C750E7}"/>
              </a:ext>
            </a:extLst>
          </p:cNvPr>
          <p:cNvPicPr>
            <a:picLocks noChangeAspect="1"/>
          </p:cNvPicPr>
          <p:nvPr/>
        </p:nvPicPr>
        <p:blipFill>
          <a:blip r:embed="rId2"/>
          <a:stretch>
            <a:fillRect/>
          </a:stretch>
        </p:blipFill>
        <p:spPr>
          <a:xfrm>
            <a:off x="1619672" y="188640"/>
            <a:ext cx="4968552" cy="6669360"/>
          </a:xfrm>
          <a:prstGeom prst="rect">
            <a:avLst/>
          </a:prstGeom>
        </p:spPr>
      </p:pic>
      <p:sp>
        <p:nvSpPr>
          <p:cNvPr id="2" name="Titolo 1">
            <a:extLst>
              <a:ext uri="{FF2B5EF4-FFF2-40B4-BE49-F238E27FC236}">
                <a16:creationId xmlns:a16="http://schemas.microsoft.com/office/drawing/2014/main" id="{161C9308-CF1F-066B-0969-DA1E2637DF49}"/>
              </a:ext>
            </a:extLst>
          </p:cNvPr>
          <p:cNvSpPr>
            <a:spLocks noGrp="1"/>
          </p:cNvSpPr>
          <p:nvPr>
            <p:ph type="title"/>
          </p:nvPr>
        </p:nvSpPr>
        <p:spPr>
          <a:xfrm>
            <a:off x="6804248" y="5157192"/>
            <a:ext cx="1788890" cy="1700808"/>
          </a:xfrm>
        </p:spPr>
        <p:txBody>
          <a:bodyPr/>
          <a:lstStyle/>
          <a:p>
            <a:pPr algn="l"/>
            <a:r>
              <a:rPr lang="it-IT" sz="1800" b="1" dirty="0">
                <a:solidFill>
                  <a:srgbClr val="C00000"/>
                </a:solidFill>
              </a:rPr>
              <a:t>Anno 1969</a:t>
            </a:r>
          </a:p>
        </p:txBody>
      </p:sp>
    </p:spTree>
    <p:extLst>
      <p:ext uri="{BB962C8B-B14F-4D97-AF65-F5344CB8AC3E}">
        <p14:creationId xmlns:p14="http://schemas.microsoft.com/office/powerpoint/2010/main" val="16385902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3EA0E62-EF17-B698-5DBF-FE8ECB1ACE6A}"/>
              </a:ext>
            </a:extLst>
          </p:cNvPr>
          <p:cNvPicPr>
            <a:picLocks noChangeAspect="1"/>
          </p:cNvPicPr>
          <p:nvPr/>
        </p:nvPicPr>
        <p:blipFill>
          <a:blip r:embed="rId2"/>
          <a:stretch>
            <a:fillRect/>
          </a:stretch>
        </p:blipFill>
        <p:spPr>
          <a:xfrm>
            <a:off x="467544" y="1433289"/>
            <a:ext cx="7772400" cy="4371975"/>
          </a:xfrm>
          <a:prstGeom prst="rect">
            <a:avLst/>
          </a:prstGeom>
        </p:spPr>
      </p:pic>
    </p:spTree>
    <p:extLst>
      <p:ext uri="{BB962C8B-B14F-4D97-AF65-F5344CB8AC3E}">
        <p14:creationId xmlns:p14="http://schemas.microsoft.com/office/powerpoint/2010/main" val="37762120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C281646-8F09-4C2E-C747-E76B48029908}"/>
              </a:ext>
            </a:extLst>
          </p:cNvPr>
          <p:cNvPicPr>
            <a:picLocks noChangeAspect="1"/>
          </p:cNvPicPr>
          <p:nvPr/>
        </p:nvPicPr>
        <p:blipFill>
          <a:blip r:embed="rId2"/>
          <a:stretch>
            <a:fillRect/>
          </a:stretch>
        </p:blipFill>
        <p:spPr>
          <a:xfrm>
            <a:off x="1866" y="0"/>
            <a:ext cx="4246835" cy="4293096"/>
          </a:xfrm>
          <a:prstGeom prst="rect">
            <a:avLst/>
          </a:prstGeom>
        </p:spPr>
      </p:pic>
      <p:pic>
        <p:nvPicPr>
          <p:cNvPr id="5" name="Immagine 4">
            <a:extLst>
              <a:ext uri="{FF2B5EF4-FFF2-40B4-BE49-F238E27FC236}">
                <a16:creationId xmlns:a16="http://schemas.microsoft.com/office/drawing/2014/main" id="{4707137D-3EDB-1510-3AC0-867D55203583}"/>
              </a:ext>
            </a:extLst>
          </p:cNvPr>
          <p:cNvPicPr>
            <a:picLocks noChangeAspect="1"/>
          </p:cNvPicPr>
          <p:nvPr/>
        </p:nvPicPr>
        <p:blipFill>
          <a:blip r:embed="rId3"/>
          <a:stretch>
            <a:fillRect/>
          </a:stretch>
        </p:blipFill>
        <p:spPr>
          <a:xfrm>
            <a:off x="4895302" y="2492896"/>
            <a:ext cx="4211880" cy="4365104"/>
          </a:xfrm>
          <a:prstGeom prst="rect">
            <a:avLst/>
          </a:prstGeom>
        </p:spPr>
      </p:pic>
      <p:sp>
        <p:nvSpPr>
          <p:cNvPr id="6" name="Titolo 5">
            <a:extLst>
              <a:ext uri="{FF2B5EF4-FFF2-40B4-BE49-F238E27FC236}">
                <a16:creationId xmlns:a16="http://schemas.microsoft.com/office/drawing/2014/main" id="{F42FCE7B-1274-EF6E-F540-78CDBEF3A286}"/>
              </a:ext>
            </a:extLst>
          </p:cNvPr>
          <p:cNvSpPr>
            <a:spLocks noGrp="1"/>
          </p:cNvSpPr>
          <p:nvPr>
            <p:ph type="title"/>
          </p:nvPr>
        </p:nvSpPr>
        <p:spPr>
          <a:xfrm>
            <a:off x="0" y="4437112"/>
            <a:ext cx="4355976" cy="1944216"/>
          </a:xfrm>
        </p:spPr>
        <p:txBody>
          <a:bodyPr/>
          <a:lstStyle/>
          <a:p>
            <a:r>
              <a:rPr lang="it-IT" sz="1600" dirty="0">
                <a:solidFill>
                  <a:srgbClr val="860000"/>
                </a:solidFill>
              </a:rPr>
              <a:t>Ascilto</a:t>
            </a:r>
            <a:br>
              <a:rPr lang="it-IT" sz="1600" dirty="0"/>
            </a:br>
            <a:br>
              <a:rPr lang="it-IT" sz="1600" dirty="0"/>
            </a:br>
            <a:br>
              <a:rPr lang="it-IT" sz="1600" dirty="0"/>
            </a:br>
            <a:r>
              <a:rPr lang="it-IT" sz="1600" dirty="0"/>
              <a:t>                                         </a:t>
            </a:r>
            <a:br>
              <a:rPr lang="it-IT" sz="1600" dirty="0"/>
            </a:br>
            <a:r>
              <a:rPr lang="it-IT" sz="1600" dirty="0"/>
              <a:t>                                                         </a:t>
            </a:r>
            <a:r>
              <a:rPr lang="it-IT" sz="1600" dirty="0">
                <a:solidFill>
                  <a:srgbClr val="7D4917"/>
                </a:solidFill>
              </a:rPr>
              <a:t>Encolpio</a:t>
            </a:r>
          </a:p>
        </p:txBody>
      </p:sp>
    </p:spTree>
    <p:extLst>
      <p:ext uri="{BB962C8B-B14F-4D97-AF65-F5344CB8AC3E}">
        <p14:creationId xmlns:p14="http://schemas.microsoft.com/office/powerpoint/2010/main" val="25489793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8609940-4D88-A148-9602-F9585908E7DE}"/>
              </a:ext>
            </a:extLst>
          </p:cNvPr>
          <p:cNvPicPr>
            <a:picLocks noChangeAspect="1"/>
          </p:cNvPicPr>
          <p:nvPr/>
        </p:nvPicPr>
        <p:blipFill>
          <a:blip r:embed="rId2"/>
          <a:stretch>
            <a:fillRect/>
          </a:stretch>
        </p:blipFill>
        <p:spPr>
          <a:xfrm>
            <a:off x="2411760" y="548680"/>
            <a:ext cx="4464496" cy="5952661"/>
          </a:xfrm>
          <a:prstGeom prst="rect">
            <a:avLst/>
          </a:prstGeom>
        </p:spPr>
      </p:pic>
    </p:spTree>
    <p:extLst>
      <p:ext uri="{BB962C8B-B14F-4D97-AF65-F5344CB8AC3E}">
        <p14:creationId xmlns:p14="http://schemas.microsoft.com/office/powerpoint/2010/main" val="26232844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B5319CC-5E48-B50D-B5C2-8762CDA479D1}"/>
              </a:ext>
            </a:extLst>
          </p:cNvPr>
          <p:cNvPicPr>
            <a:picLocks noChangeAspect="1"/>
          </p:cNvPicPr>
          <p:nvPr/>
        </p:nvPicPr>
        <p:blipFill>
          <a:blip r:embed="rId2"/>
          <a:stretch>
            <a:fillRect/>
          </a:stretch>
        </p:blipFill>
        <p:spPr>
          <a:xfrm>
            <a:off x="5496613" y="1052736"/>
            <a:ext cx="3682672" cy="3717032"/>
          </a:xfrm>
          <a:prstGeom prst="rect">
            <a:avLst/>
          </a:prstGeom>
        </p:spPr>
      </p:pic>
      <p:pic>
        <p:nvPicPr>
          <p:cNvPr id="6" name="Immagine 5">
            <a:extLst>
              <a:ext uri="{FF2B5EF4-FFF2-40B4-BE49-F238E27FC236}">
                <a16:creationId xmlns:a16="http://schemas.microsoft.com/office/drawing/2014/main" id="{7462B9C0-606A-1FEB-1317-2D9F8163D33D}"/>
              </a:ext>
            </a:extLst>
          </p:cNvPr>
          <p:cNvPicPr>
            <a:picLocks noChangeAspect="1"/>
          </p:cNvPicPr>
          <p:nvPr/>
        </p:nvPicPr>
        <p:blipFill>
          <a:blip r:embed="rId3"/>
          <a:stretch>
            <a:fillRect/>
          </a:stretch>
        </p:blipFill>
        <p:spPr>
          <a:xfrm>
            <a:off x="1855909" y="3717032"/>
            <a:ext cx="3676979" cy="3140967"/>
          </a:xfrm>
          <a:prstGeom prst="rect">
            <a:avLst/>
          </a:prstGeom>
        </p:spPr>
      </p:pic>
      <p:sp>
        <p:nvSpPr>
          <p:cNvPr id="7" name="Titolo 6">
            <a:extLst>
              <a:ext uri="{FF2B5EF4-FFF2-40B4-BE49-F238E27FC236}">
                <a16:creationId xmlns:a16="http://schemas.microsoft.com/office/drawing/2014/main" id="{E5C461F3-4DA4-1BCB-1F5F-1EABA314567F}"/>
              </a:ext>
            </a:extLst>
          </p:cNvPr>
          <p:cNvSpPr>
            <a:spLocks noGrp="1"/>
          </p:cNvSpPr>
          <p:nvPr>
            <p:ph type="title"/>
          </p:nvPr>
        </p:nvSpPr>
        <p:spPr>
          <a:xfrm>
            <a:off x="3770040" y="908720"/>
            <a:ext cx="1603922" cy="2910480"/>
          </a:xfrm>
        </p:spPr>
        <p:txBody>
          <a:bodyPr/>
          <a:lstStyle/>
          <a:p>
            <a:r>
              <a:rPr lang="it-IT" sz="1600" dirty="0">
                <a:solidFill>
                  <a:srgbClr val="7D4917"/>
                </a:solidFill>
              </a:rPr>
              <a:t>Encolpio </a:t>
            </a:r>
            <a:br>
              <a:rPr lang="it-IT" sz="1600" dirty="0">
                <a:solidFill>
                  <a:srgbClr val="7D4917"/>
                </a:solidFill>
              </a:rPr>
            </a:br>
            <a:br>
              <a:rPr lang="it-IT" sz="1600" dirty="0">
                <a:solidFill>
                  <a:srgbClr val="7D4917"/>
                </a:solidFill>
              </a:rPr>
            </a:br>
            <a:br>
              <a:rPr lang="it-IT" sz="1600" dirty="0">
                <a:solidFill>
                  <a:srgbClr val="7D4917"/>
                </a:solidFill>
              </a:rPr>
            </a:br>
            <a:br>
              <a:rPr lang="it-IT" sz="1600" dirty="0">
                <a:solidFill>
                  <a:srgbClr val="7D4917"/>
                </a:solidFill>
              </a:rPr>
            </a:br>
            <a:r>
              <a:rPr lang="it-IT" sz="1600" dirty="0">
                <a:solidFill>
                  <a:srgbClr val="C00000"/>
                </a:solidFill>
              </a:rPr>
              <a:t>Ascilto</a:t>
            </a:r>
            <a:br>
              <a:rPr lang="it-IT" sz="1600" dirty="0">
                <a:solidFill>
                  <a:srgbClr val="C00000"/>
                </a:solidFill>
              </a:rPr>
            </a:br>
            <a:br>
              <a:rPr lang="it-IT" sz="1600" dirty="0"/>
            </a:br>
            <a:br>
              <a:rPr lang="it-IT" sz="1600" dirty="0"/>
            </a:br>
            <a:br>
              <a:rPr lang="it-IT" sz="1600" dirty="0"/>
            </a:br>
            <a:r>
              <a:rPr lang="it-IT" sz="1600" dirty="0">
                <a:solidFill>
                  <a:srgbClr val="0070C0"/>
                </a:solidFill>
              </a:rPr>
              <a:t>Gitone</a:t>
            </a:r>
          </a:p>
        </p:txBody>
      </p:sp>
      <p:pic>
        <p:nvPicPr>
          <p:cNvPr id="9" name="Immagine 8">
            <a:extLst>
              <a:ext uri="{FF2B5EF4-FFF2-40B4-BE49-F238E27FC236}">
                <a16:creationId xmlns:a16="http://schemas.microsoft.com/office/drawing/2014/main" id="{AB1A8339-9B94-2842-45AA-94C52159DE24}"/>
              </a:ext>
            </a:extLst>
          </p:cNvPr>
          <p:cNvPicPr>
            <a:picLocks noChangeAspect="1"/>
          </p:cNvPicPr>
          <p:nvPr/>
        </p:nvPicPr>
        <p:blipFill>
          <a:blip r:embed="rId4"/>
          <a:stretch>
            <a:fillRect/>
          </a:stretch>
        </p:blipFill>
        <p:spPr>
          <a:xfrm>
            <a:off x="994" y="0"/>
            <a:ext cx="3640703" cy="3717032"/>
          </a:xfrm>
          <a:prstGeom prst="rect">
            <a:avLst/>
          </a:prstGeom>
        </p:spPr>
      </p:pic>
    </p:spTree>
    <p:extLst>
      <p:ext uri="{BB962C8B-B14F-4D97-AF65-F5344CB8AC3E}">
        <p14:creationId xmlns:p14="http://schemas.microsoft.com/office/powerpoint/2010/main" val="22640091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B48BA9-7A23-8787-4829-20B3F4C0E886}"/>
              </a:ext>
            </a:extLst>
          </p:cNvPr>
          <p:cNvSpPr>
            <a:spLocks noGrp="1"/>
          </p:cNvSpPr>
          <p:nvPr>
            <p:ph type="title"/>
          </p:nvPr>
        </p:nvSpPr>
        <p:spPr>
          <a:xfrm>
            <a:off x="1547664" y="5373216"/>
            <a:ext cx="5413560" cy="1484784"/>
          </a:xfrm>
        </p:spPr>
        <p:txBody>
          <a:bodyPr/>
          <a:lstStyle/>
          <a:p>
            <a:r>
              <a:rPr lang="it-IT" sz="1600" dirty="0">
                <a:solidFill>
                  <a:srgbClr val="7D4917"/>
                </a:solidFill>
              </a:rPr>
              <a:t>L’intellettuale Eumolpo, Salvo Randone, con Encolpio.</a:t>
            </a:r>
          </a:p>
        </p:txBody>
      </p:sp>
      <p:pic>
        <p:nvPicPr>
          <p:cNvPr id="3" name="Immagine 2">
            <a:extLst>
              <a:ext uri="{FF2B5EF4-FFF2-40B4-BE49-F238E27FC236}">
                <a16:creationId xmlns:a16="http://schemas.microsoft.com/office/drawing/2014/main" id="{447574BF-E64E-628E-6F7E-662D8E7D794C}"/>
              </a:ext>
            </a:extLst>
          </p:cNvPr>
          <p:cNvPicPr>
            <a:picLocks noChangeAspect="1"/>
          </p:cNvPicPr>
          <p:nvPr/>
        </p:nvPicPr>
        <p:blipFill>
          <a:blip r:embed="rId2"/>
          <a:stretch>
            <a:fillRect/>
          </a:stretch>
        </p:blipFill>
        <p:spPr>
          <a:xfrm>
            <a:off x="1547664" y="948826"/>
            <a:ext cx="5413560" cy="4568406"/>
          </a:xfrm>
          <a:prstGeom prst="rect">
            <a:avLst/>
          </a:prstGeom>
        </p:spPr>
      </p:pic>
    </p:spTree>
    <p:extLst>
      <p:ext uri="{BB962C8B-B14F-4D97-AF65-F5344CB8AC3E}">
        <p14:creationId xmlns:p14="http://schemas.microsoft.com/office/powerpoint/2010/main" val="3817078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89BD23-67C4-5CAC-BAFC-241B712F099E}"/>
              </a:ext>
            </a:extLst>
          </p:cNvPr>
          <p:cNvSpPr>
            <a:spLocks noGrp="1"/>
          </p:cNvSpPr>
          <p:nvPr>
            <p:ph type="title"/>
          </p:nvPr>
        </p:nvSpPr>
        <p:spPr>
          <a:xfrm>
            <a:off x="457200" y="4077072"/>
            <a:ext cx="8135938" cy="2780928"/>
          </a:xfrm>
        </p:spPr>
        <p:txBody>
          <a:bodyPr/>
          <a:lstStyle/>
          <a:p>
            <a:r>
              <a:rPr lang="it-IT" sz="1600" dirty="0">
                <a:solidFill>
                  <a:srgbClr val="C37815"/>
                </a:solidFill>
              </a:rPr>
              <a:t>Encolpio sulla nave di Lica di Taranto.</a:t>
            </a:r>
          </a:p>
        </p:txBody>
      </p:sp>
      <p:pic>
        <p:nvPicPr>
          <p:cNvPr id="4" name="Immagine 3">
            <a:extLst>
              <a:ext uri="{FF2B5EF4-FFF2-40B4-BE49-F238E27FC236}">
                <a16:creationId xmlns:a16="http://schemas.microsoft.com/office/drawing/2014/main" id="{857EF19D-7129-C771-D77C-576EF9140526}"/>
              </a:ext>
            </a:extLst>
          </p:cNvPr>
          <p:cNvPicPr>
            <a:picLocks noChangeAspect="1"/>
          </p:cNvPicPr>
          <p:nvPr/>
        </p:nvPicPr>
        <p:blipFill>
          <a:blip r:embed="rId2"/>
          <a:stretch>
            <a:fillRect/>
          </a:stretch>
        </p:blipFill>
        <p:spPr>
          <a:xfrm>
            <a:off x="685800" y="1700808"/>
            <a:ext cx="7772400" cy="3239405"/>
          </a:xfrm>
          <a:prstGeom prst="rect">
            <a:avLst/>
          </a:prstGeom>
        </p:spPr>
      </p:pic>
    </p:spTree>
    <p:extLst>
      <p:ext uri="{BB962C8B-B14F-4D97-AF65-F5344CB8AC3E}">
        <p14:creationId xmlns:p14="http://schemas.microsoft.com/office/powerpoint/2010/main" val="22042724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75E7D7A-B414-B24B-926B-953A35458673}"/>
              </a:ext>
            </a:extLst>
          </p:cNvPr>
          <p:cNvSpPr>
            <a:spLocks noGrp="1"/>
          </p:cNvSpPr>
          <p:nvPr>
            <p:ph type="title"/>
          </p:nvPr>
        </p:nvSpPr>
        <p:spPr>
          <a:xfrm>
            <a:off x="4932040" y="6021288"/>
            <a:ext cx="3661098" cy="720080"/>
          </a:xfrm>
        </p:spPr>
        <p:txBody>
          <a:bodyPr/>
          <a:lstStyle/>
          <a:p>
            <a:pPr algn="l"/>
            <a:r>
              <a:rPr lang="it-IT" sz="1600" dirty="0">
                <a:solidFill>
                  <a:srgbClr val="0070C0"/>
                </a:solidFill>
              </a:rPr>
              <a:t>Encolpio sulla nave con</a:t>
            </a:r>
            <a:br>
              <a:rPr lang="it-IT" sz="1600" dirty="0">
                <a:solidFill>
                  <a:srgbClr val="0070C0"/>
                </a:solidFill>
              </a:rPr>
            </a:br>
            <a:r>
              <a:rPr lang="it-IT" sz="1600" dirty="0">
                <a:solidFill>
                  <a:srgbClr val="0070C0"/>
                </a:solidFill>
              </a:rPr>
              <a:t>Lica di Taranto, </a:t>
            </a:r>
            <a:br>
              <a:rPr lang="it-IT" sz="1600" dirty="0">
                <a:solidFill>
                  <a:srgbClr val="0070C0"/>
                </a:solidFill>
              </a:rPr>
            </a:br>
            <a:r>
              <a:rPr lang="it-IT" sz="1600" dirty="0">
                <a:solidFill>
                  <a:srgbClr val="0070C0"/>
                </a:solidFill>
              </a:rPr>
              <a:t>l’attore Alain </a:t>
            </a:r>
            <a:r>
              <a:rPr lang="it-IT" sz="1600" dirty="0" err="1">
                <a:solidFill>
                  <a:srgbClr val="0070C0"/>
                </a:solidFill>
              </a:rPr>
              <a:t>Cuny</a:t>
            </a:r>
            <a:r>
              <a:rPr lang="it-IT" sz="1600" dirty="0">
                <a:solidFill>
                  <a:srgbClr val="0070C0"/>
                </a:solidFill>
              </a:rPr>
              <a:t>.</a:t>
            </a:r>
          </a:p>
        </p:txBody>
      </p:sp>
      <p:pic>
        <p:nvPicPr>
          <p:cNvPr id="3" name="Immagine 2">
            <a:extLst>
              <a:ext uri="{FF2B5EF4-FFF2-40B4-BE49-F238E27FC236}">
                <a16:creationId xmlns:a16="http://schemas.microsoft.com/office/drawing/2014/main" id="{D4C19D67-1FDA-E9D1-EA66-B583FE432A73}"/>
              </a:ext>
            </a:extLst>
          </p:cNvPr>
          <p:cNvPicPr>
            <a:picLocks noChangeAspect="1"/>
          </p:cNvPicPr>
          <p:nvPr/>
        </p:nvPicPr>
        <p:blipFill>
          <a:blip r:embed="rId2"/>
          <a:stretch>
            <a:fillRect/>
          </a:stretch>
        </p:blipFill>
        <p:spPr>
          <a:xfrm>
            <a:off x="21373" y="1530212"/>
            <a:ext cx="4680520" cy="5324092"/>
          </a:xfrm>
          <a:prstGeom prst="rect">
            <a:avLst/>
          </a:prstGeom>
        </p:spPr>
      </p:pic>
    </p:spTree>
    <p:extLst>
      <p:ext uri="{BB962C8B-B14F-4D97-AF65-F5344CB8AC3E}">
        <p14:creationId xmlns:p14="http://schemas.microsoft.com/office/powerpoint/2010/main" val="17111950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27B544-A15F-1468-450F-263ADF09A1E2}"/>
              </a:ext>
            </a:extLst>
          </p:cNvPr>
          <p:cNvSpPr>
            <a:spLocks noGrp="1"/>
          </p:cNvSpPr>
          <p:nvPr>
            <p:ph type="title"/>
          </p:nvPr>
        </p:nvSpPr>
        <p:spPr>
          <a:xfrm>
            <a:off x="457200" y="5085184"/>
            <a:ext cx="8135938" cy="1772816"/>
          </a:xfrm>
        </p:spPr>
        <p:txBody>
          <a:bodyPr/>
          <a:lstStyle/>
          <a:p>
            <a:r>
              <a:rPr lang="it-IT" sz="1600" dirty="0">
                <a:solidFill>
                  <a:srgbClr val="C00000"/>
                </a:solidFill>
              </a:rPr>
              <a:t>Ascilto e il bel Gitone sulla nave a remi.</a:t>
            </a:r>
          </a:p>
        </p:txBody>
      </p:sp>
      <p:pic>
        <p:nvPicPr>
          <p:cNvPr id="4" name="Immagine 3">
            <a:extLst>
              <a:ext uri="{FF2B5EF4-FFF2-40B4-BE49-F238E27FC236}">
                <a16:creationId xmlns:a16="http://schemas.microsoft.com/office/drawing/2014/main" id="{73B6FB08-416F-CBC9-3FA9-D3FDEB08EEC1}"/>
              </a:ext>
            </a:extLst>
          </p:cNvPr>
          <p:cNvPicPr>
            <a:picLocks noChangeAspect="1"/>
          </p:cNvPicPr>
          <p:nvPr/>
        </p:nvPicPr>
        <p:blipFill>
          <a:blip r:embed="rId2"/>
          <a:stretch>
            <a:fillRect/>
          </a:stretch>
        </p:blipFill>
        <p:spPr>
          <a:xfrm>
            <a:off x="1043608" y="1124744"/>
            <a:ext cx="7347655" cy="4133056"/>
          </a:xfrm>
          <a:prstGeom prst="rect">
            <a:avLst/>
          </a:prstGeom>
        </p:spPr>
      </p:pic>
    </p:spTree>
    <p:extLst>
      <p:ext uri="{BB962C8B-B14F-4D97-AF65-F5344CB8AC3E}">
        <p14:creationId xmlns:p14="http://schemas.microsoft.com/office/powerpoint/2010/main" val="39207346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97613A3-2FFD-7866-64DD-1D006F54936E}"/>
              </a:ext>
            </a:extLst>
          </p:cNvPr>
          <p:cNvPicPr>
            <a:picLocks noChangeAspect="1"/>
          </p:cNvPicPr>
          <p:nvPr/>
        </p:nvPicPr>
        <p:blipFill>
          <a:blip r:embed="rId2"/>
          <a:stretch>
            <a:fillRect/>
          </a:stretch>
        </p:blipFill>
        <p:spPr>
          <a:xfrm>
            <a:off x="611560" y="-243408"/>
            <a:ext cx="7620000" cy="5930900"/>
          </a:xfrm>
          <a:prstGeom prst="rect">
            <a:avLst/>
          </a:prstGeom>
        </p:spPr>
      </p:pic>
      <p:sp>
        <p:nvSpPr>
          <p:cNvPr id="4" name="Titolo 3">
            <a:extLst>
              <a:ext uri="{FF2B5EF4-FFF2-40B4-BE49-F238E27FC236}">
                <a16:creationId xmlns:a16="http://schemas.microsoft.com/office/drawing/2014/main" id="{E80C7848-0130-FA6B-EE3C-AEDE82A4EF8E}"/>
              </a:ext>
            </a:extLst>
          </p:cNvPr>
          <p:cNvSpPr>
            <a:spLocks noGrp="1"/>
          </p:cNvSpPr>
          <p:nvPr>
            <p:ph type="title"/>
          </p:nvPr>
        </p:nvSpPr>
        <p:spPr>
          <a:xfrm>
            <a:off x="611560" y="5373216"/>
            <a:ext cx="7620000" cy="1368152"/>
          </a:xfrm>
        </p:spPr>
        <p:txBody>
          <a:bodyPr/>
          <a:lstStyle/>
          <a:p>
            <a:r>
              <a:rPr lang="it-IT" sz="1600" dirty="0">
                <a:solidFill>
                  <a:srgbClr val="0070C0"/>
                </a:solidFill>
              </a:rPr>
              <a:t>Sulla nave di Lica di Taranto.</a:t>
            </a:r>
          </a:p>
        </p:txBody>
      </p:sp>
    </p:spTree>
    <p:extLst>
      <p:ext uri="{BB962C8B-B14F-4D97-AF65-F5344CB8AC3E}">
        <p14:creationId xmlns:p14="http://schemas.microsoft.com/office/powerpoint/2010/main" val="42155354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FD9332D-847E-0C1C-E07A-EA8A014C457C}"/>
              </a:ext>
            </a:extLst>
          </p:cNvPr>
          <p:cNvSpPr>
            <a:spLocks noGrp="1"/>
          </p:cNvSpPr>
          <p:nvPr>
            <p:ph type="title"/>
          </p:nvPr>
        </p:nvSpPr>
        <p:spPr>
          <a:xfrm>
            <a:off x="685800" y="5424710"/>
            <a:ext cx="7772400" cy="956617"/>
          </a:xfrm>
        </p:spPr>
        <p:txBody>
          <a:bodyPr/>
          <a:lstStyle/>
          <a:p>
            <a:r>
              <a:rPr lang="it-IT" sz="1600" dirty="0">
                <a:solidFill>
                  <a:srgbClr val="FB8A07"/>
                </a:solidFill>
              </a:rPr>
              <a:t>Il bel Gitone </a:t>
            </a:r>
            <a:r>
              <a:rPr lang="it-IT" sz="1600" dirty="0">
                <a:solidFill>
                  <a:schemeClr val="tx1"/>
                </a:solidFill>
              </a:rPr>
              <a:t>e </a:t>
            </a:r>
            <a:r>
              <a:rPr lang="it-IT" sz="1600" dirty="0" err="1">
                <a:solidFill>
                  <a:srgbClr val="0070C0"/>
                </a:solidFill>
              </a:rPr>
              <a:t>Trifena</a:t>
            </a:r>
            <a:r>
              <a:rPr lang="it-IT" sz="1600" dirty="0">
                <a:solidFill>
                  <a:srgbClr val="0070C0"/>
                </a:solidFill>
              </a:rPr>
              <a:t>, l’attrice </a:t>
            </a:r>
            <a:r>
              <a:rPr lang="it-IT" sz="1600" dirty="0" err="1">
                <a:solidFill>
                  <a:srgbClr val="0070C0"/>
                </a:solidFill>
              </a:rPr>
              <a:t>Capucine</a:t>
            </a:r>
            <a:r>
              <a:rPr lang="it-IT" sz="1600" dirty="0">
                <a:solidFill>
                  <a:srgbClr val="0070C0"/>
                </a:solidFill>
              </a:rPr>
              <a:t>.</a:t>
            </a:r>
          </a:p>
        </p:txBody>
      </p:sp>
      <p:pic>
        <p:nvPicPr>
          <p:cNvPr id="3" name="Immagine 2">
            <a:extLst>
              <a:ext uri="{FF2B5EF4-FFF2-40B4-BE49-F238E27FC236}">
                <a16:creationId xmlns:a16="http://schemas.microsoft.com/office/drawing/2014/main" id="{317D983A-541F-0D2C-FB2F-5892F49D14A5}"/>
              </a:ext>
            </a:extLst>
          </p:cNvPr>
          <p:cNvPicPr>
            <a:picLocks noChangeAspect="1"/>
          </p:cNvPicPr>
          <p:nvPr/>
        </p:nvPicPr>
        <p:blipFill>
          <a:blip r:embed="rId2"/>
          <a:stretch>
            <a:fillRect/>
          </a:stretch>
        </p:blipFill>
        <p:spPr>
          <a:xfrm>
            <a:off x="2301462" y="1052735"/>
            <a:ext cx="7115944" cy="4371975"/>
          </a:xfrm>
          <a:prstGeom prst="rect">
            <a:avLst/>
          </a:prstGeom>
        </p:spPr>
      </p:pic>
      <p:pic>
        <p:nvPicPr>
          <p:cNvPr id="4" name="Immagine 3">
            <a:extLst>
              <a:ext uri="{FF2B5EF4-FFF2-40B4-BE49-F238E27FC236}">
                <a16:creationId xmlns:a16="http://schemas.microsoft.com/office/drawing/2014/main" id="{17F52C9F-C79D-D637-3A5D-FE693E0D8E47}"/>
              </a:ext>
            </a:extLst>
          </p:cNvPr>
          <p:cNvPicPr>
            <a:picLocks noChangeAspect="1"/>
          </p:cNvPicPr>
          <p:nvPr/>
        </p:nvPicPr>
        <p:blipFill>
          <a:blip r:embed="rId3"/>
          <a:stretch>
            <a:fillRect/>
          </a:stretch>
        </p:blipFill>
        <p:spPr>
          <a:xfrm>
            <a:off x="-108520" y="1052735"/>
            <a:ext cx="4541075" cy="4371975"/>
          </a:xfrm>
          <a:prstGeom prst="rect">
            <a:avLst/>
          </a:prstGeom>
        </p:spPr>
      </p:pic>
    </p:spTree>
    <p:extLst>
      <p:ext uri="{BB962C8B-B14F-4D97-AF65-F5344CB8AC3E}">
        <p14:creationId xmlns:p14="http://schemas.microsoft.com/office/powerpoint/2010/main" val="3416500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5935345-98E7-67FA-0233-8FD4C3FA75E8}"/>
              </a:ext>
            </a:extLst>
          </p:cNvPr>
          <p:cNvPicPr>
            <a:picLocks noChangeAspect="1"/>
          </p:cNvPicPr>
          <p:nvPr/>
        </p:nvPicPr>
        <p:blipFill>
          <a:blip r:embed="rId2"/>
          <a:stretch>
            <a:fillRect/>
          </a:stretch>
        </p:blipFill>
        <p:spPr>
          <a:xfrm>
            <a:off x="1907704" y="-243408"/>
            <a:ext cx="5256584" cy="7344816"/>
          </a:xfrm>
          <a:prstGeom prst="rect">
            <a:avLst/>
          </a:prstGeom>
        </p:spPr>
      </p:pic>
    </p:spTree>
    <p:extLst>
      <p:ext uri="{BB962C8B-B14F-4D97-AF65-F5344CB8AC3E}">
        <p14:creationId xmlns:p14="http://schemas.microsoft.com/office/powerpoint/2010/main" val="25768067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A91275-51C9-523D-55B8-762FB8815220}"/>
              </a:ext>
            </a:extLst>
          </p:cNvPr>
          <p:cNvSpPr>
            <a:spLocks noGrp="1"/>
          </p:cNvSpPr>
          <p:nvPr>
            <p:ph type="title"/>
          </p:nvPr>
        </p:nvSpPr>
        <p:spPr>
          <a:xfrm>
            <a:off x="1115616" y="5373216"/>
            <a:ext cx="7668852" cy="1484784"/>
          </a:xfrm>
        </p:spPr>
        <p:txBody>
          <a:bodyPr/>
          <a:lstStyle/>
          <a:p>
            <a:r>
              <a:rPr lang="it-IT" sz="1600" dirty="0">
                <a:solidFill>
                  <a:srgbClr val="6F2B15"/>
                </a:solidFill>
              </a:rPr>
              <a:t>Eumolpo, l’attore Salvo Randone.</a:t>
            </a:r>
          </a:p>
        </p:txBody>
      </p:sp>
      <p:pic>
        <p:nvPicPr>
          <p:cNvPr id="4" name="Immagine 3">
            <a:extLst>
              <a:ext uri="{FF2B5EF4-FFF2-40B4-BE49-F238E27FC236}">
                <a16:creationId xmlns:a16="http://schemas.microsoft.com/office/drawing/2014/main" id="{E79870F4-7448-98B0-934F-F2014D60E86B}"/>
              </a:ext>
            </a:extLst>
          </p:cNvPr>
          <p:cNvPicPr>
            <a:picLocks noChangeAspect="1"/>
          </p:cNvPicPr>
          <p:nvPr/>
        </p:nvPicPr>
        <p:blipFill>
          <a:blip r:embed="rId2"/>
          <a:stretch>
            <a:fillRect/>
          </a:stretch>
        </p:blipFill>
        <p:spPr>
          <a:xfrm>
            <a:off x="0" y="1038334"/>
            <a:ext cx="10026944" cy="4581129"/>
          </a:xfrm>
          <a:prstGeom prst="rect">
            <a:avLst/>
          </a:prstGeom>
        </p:spPr>
      </p:pic>
    </p:spTree>
    <p:extLst>
      <p:ext uri="{BB962C8B-B14F-4D97-AF65-F5344CB8AC3E}">
        <p14:creationId xmlns:p14="http://schemas.microsoft.com/office/powerpoint/2010/main" val="3491694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BFEE861-9A64-C645-66AA-72EEF2579BE4}"/>
              </a:ext>
            </a:extLst>
          </p:cNvPr>
          <p:cNvPicPr>
            <a:picLocks noChangeAspect="1"/>
          </p:cNvPicPr>
          <p:nvPr/>
        </p:nvPicPr>
        <p:blipFill>
          <a:blip r:embed="rId2"/>
          <a:stretch>
            <a:fillRect/>
          </a:stretch>
        </p:blipFill>
        <p:spPr>
          <a:xfrm>
            <a:off x="827584" y="1484784"/>
            <a:ext cx="7772400" cy="4371975"/>
          </a:xfrm>
          <a:prstGeom prst="rect">
            <a:avLst/>
          </a:prstGeom>
        </p:spPr>
      </p:pic>
    </p:spTree>
    <p:extLst>
      <p:ext uri="{BB962C8B-B14F-4D97-AF65-F5344CB8AC3E}">
        <p14:creationId xmlns:p14="http://schemas.microsoft.com/office/powerpoint/2010/main" val="39548040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FFA994-3E24-8844-9DF6-51EB1505A8C1}"/>
              </a:ext>
            </a:extLst>
          </p:cNvPr>
          <p:cNvSpPr>
            <a:spLocks noGrp="1"/>
          </p:cNvSpPr>
          <p:nvPr>
            <p:ph type="title"/>
          </p:nvPr>
        </p:nvSpPr>
        <p:spPr>
          <a:xfrm>
            <a:off x="5580112" y="5085184"/>
            <a:ext cx="3013026" cy="1772816"/>
          </a:xfrm>
        </p:spPr>
        <p:txBody>
          <a:bodyPr/>
          <a:lstStyle/>
          <a:p>
            <a:pPr algn="l"/>
            <a:r>
              <a:rPr lang="it-IT" sz="1600" dirty="0">
                <a:solidFill>
                  <a:srgbClr val="002060"/>
                </a:solidFill>
              </a:rPr>
              <a:t>Illustrazione della scena de </a:t>
            </a:r>
            <a:br>
              <a:rPr lang="it-IT" sz="1600" dirty="0">
                <a:solidFill>
                  <a:srgbClr val="002060"/>
                </a:solidFill>
              </a:rPr>
            </a:br>
            <a:r>
              <a:rPr lang="it-IT" sz="1600" dirty="0">
                <a:solidFill>
                  <a:srgbClr val="002060"/>
                </a:solidFill>
              </a:rPr>
              <a:t>«La matrona di Efeso».</a:t>
            </a:r>
          </a:p>
        </p:txBody>
      </p:sp>
      <p:pic>
        <p:nvPicPr>
          <p:cNvPr id="5" name="Immagine 4">
            <a:extLst>
              <a:ext uri="{FF2B5EF4-FFF2-40B4-BE49-F238E27FC236}">
                <a16:creationId xmlns:a16="http://schemas.microsoft.com/office/drawing/2014/main" id="{05B8A89C-1FDB-0ED4-46FE-0B2C45DD5FE4}"/>
              </a:ext>
            </a:extLst>
          </p:cNvPr>
          <p:cNvPicPr>
            <a:picLocks noChangeAspect="1"/>
          </p:cNvPicPr>
          <p:nvPr/>
        </p:nvPicPr>
        <p:blipFill>
          <a:blip r:embed="rId2"/>
          <a:stretch>
            <a:fillRect/>
          </a:stretch>
        </p:blipFill>
        <p:spPr>
          <a:xfrm>
            <a:off x="-8998" y="248"/>
            <a:ext cx="5456559" cy="6858000"/>
          </a:xfrm>
          <a:prstGeom prst="rect">
            <a:avLst/>
          </a:prstGeom>
        </p:spPr>
      </p:pic>
    </p:spTree>
    <p:extLst>
      <p:ext uri="{BB962C8B-B14F-4D97-AF65-F5344CB8AC3E}">
        <p14:creationId xmlns:p14="http://schemas.microsoft.com/office/powerpoint/2010/main" val="1850061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ellini Satyricon - Storia della Matrona di Efeso (Widow of Ephesus).mp4">
            <a:hlinkClick r:id="" action="ppaction://media"/>
            <a:extLst>
              <a:ext uri="{FF2B5EF4-FFF2-40B4-BE49-F238E27FC236}">
                <a16:creationId xmlns:a16="http://schemas.microsoft.com/office/drawing/2014/main" id="{F0FF6516-8BF5-08B3-7DB7-2752D1B8EF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628800"/>
            <a:ext cx="8128000" cy="3454400"/>
          </a:xfrm>
          <a:prstGeom prst="rect">
            <a:avLst/>
          </a:prstGeom>
        </p:spPr>
      </p:pic>
    </p:spTree>
    <p:extLst>
      <p:ext uri="{BB962C8B-B14F-4D97-AF65-F5344CB8AC3E}">
        <p14:creationId xmlns:p14="http://schemas.microsoft.com/office/powerpoint/2010/main" val="335915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ADA3439-EB52-9B94-9979-B7E8760FA540}"/>
              </a:ext>
            </a:extLst>
          </p:cNvPr>
          <p:cNvPicPr>
            <a:picLocks noChangeAspect="1"/>
          </p:cNvPicPr>
          <p:nvPr/>
        </p:nvPicPr>
        <p:blipFill>
          <a:blip r:embed="rId2"/>
          <a:stretch>
            <a:fillRect/>
          </a:stretch>
        </p:blipFill>
        <p:spPr>
          <a:xfrm>
            <a:off x="685800" y="1243012"/>
            <a:ext cx="7772400" cy="4371975"/>
          </a:xfrm>
          <a:prstGeom prst="rect">
            <a:avLst/>
          </a:prstGeom>
        </p:spPr>
      </p:pic>
    </p:spTree>
    <p:extLst>
      <p:ext uri="{BB962C8B-B14F-4D97-AF65-F5344CB8AC3E}">
        <p14:creationId xmlns:p14="http://schemas.microsoft.com/office/powerpoint/2010/main" val="34441507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978614-06EA-72B9-CC5A-679D42F06566}"/>
              </a:ext>
            </a:extLst>
          </p:cNvPr>
          <p:cNvSpPr>
            <a:spLocks noGrp="1"/>
          </p:cNvSpPr>
          <p:nvPr>
            <p:ph type="title"/>
          </p:nvPr>
        </p:nvSpPr>
        <p:spPr>
          <a:xfrm>
            <a:off x="1308100" y="5373216"/>
            <a:ext cx="6527800" cy="1484784"/>
          </a:xfrm>
        </p:spPr>
        <p:txBody>
          <a:bodyPr/>
          <a:lstStyle/>
          <a:p>
            <a:r>
              <a:rPr lang="it-IT" sz="1600" dirty="0" err="1">
                <a:solidFill>
                  <a:srgbClr val="0070C0"/>
                </a:solidFill>
              </a:rPr>
              <a:t>Trifena</a:t>
            </a:r>
            <a:r>
              <a:rPr lang="it-IT" sz="1600" dirty="0">
                <a:solidFill>
                  <a:srgbClr val="0070C0"/>
                </a:solidFill>
              </a:rPr>
              <a:t>, </a:t>
            </a:r>
            <a:r>
              <a:rPr lang="it-IT" sz="1600" dirty="0" err="1">
                <a:solidFill>
                  <a:srgbClr val="0070C0"/>
                </a:solidFill>
              </a:rPr>
              <a:t>Capucine</a:t>
            </a:r>
            <a:r>
              <a:rPr lang="it-IT" sz="1600" dirty="0">
                <a:solidFill>
                  <a:srgbClr val="0070C0"/>
                </a:solidFill>
              </a:rPr>
              <a:t>, </a:t>
            </a:r>
            <a:r>
              <a:rPr lang="it-IT" sz="1600" dirty="0"/>
              <a:t>e </a:t>
            </a:r>
            <a:r>
              <a:rPr lang="it-IT" sz="1600" dirty="0">
                <a:solidFill>
                  <a:srgbClr val="7D4917"/>
                </a:solidFill>
              </a:rPr>
              <a:t>Ascilto, l’attore Hiram Keller.</a:t>
            </a:r>
          </a:p>
        </p:txBody>
      </p:sp>
      <p:pic>
        <p:nvPicPr>
          <p:cNvPr id="3" name="Immagine 2">
            <a:extLst>
              <a:ext uri="{FF2B5EF4-FFF2-40B4-BE49-F238E27FC236}">
                <a16:creationId xmlns:a16="http://schemas.microsoft.com/office/drawing/2014/main" id="{DDEBD091-5304-8BC1-7D19-BFD0FE7F4B3A}"/>
              </a:ext>
            </a:extLst>
          </p:cNvPr>
          <p:cNvPicPr>
            <a:picLocks noChangeAspect="1"/>
          </p:cNvPicPr>
          <p:nvPr/>
        </p:nvPicPr>
        <p:blipFill>
          <a:blip r:embed="rId2"/>
          <a:stretch>
            <a:fillRect/>
          </a:stretch>
        </p:blipFill>
        <p:spPr>
          <a:xfrm>
            <a:off x="1308100" y="476672"/>
            <a:ext cx="6527800" cy="5080000"/>
          </a:xfrm>
          <a:prstGeom prst="rect">
            <a:avLst/>
          </a:prstGeom>
        </p:spPr>
      </p:pic>
    </p:spTree>
    <p:extLst>
      <p:ext uri="{BB962C8B-B14F-4D97-AF65-F5344CB8AC3E}">
        <p14:creationId xmlns:p14="http://schemas.microsoft.com/office/powerpoint/2010/main" val="35269665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BF6F6F9-ED65-05DC-3BAC-0C7CADA014B5}"/>
              </a:ext>
            </a:extLst>
          </p:cNvPr>
          <p:cNvPicPr>
            <a:picLocks noChangeAspect="1"/>
          </p:cNvPicPr>
          <p:nvPr/>
        </p:nvPicPr>
        <p:blipFill>
          <a:blip r:embed="rId2"/>
          <a:stretch>
            <a:fillRect/>
          </a:stretch>
        </p:blipFill>
        <p:spPr>
          <a:xfrm>
            <a:off x="0" y="1533907"/>
            <a:ext cx="4680520" cy="5324092"/>
          </a:xfrm>
          <a:prstGeom prst="rect">
            <a:avLst/>
          </a:prstGeom>
        </p:spPr>
      </p:pic>
      <p:pic>
        <p:nvPicPr>
          <p:cNvPr id="3" name="Immagine 2">
            <a:extLst>
              <a:ext uri="{FF2B5EF4-FFF2-40B4-BE49-F238E27FC236}">
                <a16:creationId xmlns:a16="http://schemas.microsoft.com/office/drawing/2014/main" id="{72A11121-0C83-D222-7B86-923CD432689A}"/>
              </a:ext>
            </a:extLst>
          </p:cNvPr>
          <p:cNvPicPr>
            <a:picLocks noChangeAspect="1"/>
          </p:cNvPicPr>
          <p:nvPr/>
        </p:nvPicPr>
        <p:blipFill>
          <a:blip r:embed="rId3"/>
          <a:stretch>
            <a:fillRect/>
          </a:stretch>
        </p:blipFill>
        <p:spPr>
          <a:xfrm>
            <a:off x="2483768" y="1533908"/>
            <a:ext cx="7772400" cy="5324091"/>
          </a:xfrm>
          <a:prstGeom prst="rect">
            <a:avLst/>
          </a:prstGeom>
        </p:spPr>
      </p:pic>
      <p:sp>
        <p:nvSpPr>
          <p:cNvPr id="4" name="Titolo 3">
            <a:extLst>
              <a:ext uri="{FF2B5EF4-FFF2-40B4-BE49-F238E27FC236}">
                <a16:creationId xmlns:a16="http://schemas.microsoft.com/office/drawing/2014/main" id="{0E7B156E-39EE-E13D-CB49-023CD5082E0F}"/>
              </a:ext>
            </a:extLst>
          </p:cNvPr>
          <p:cNvSpPr>
            <a:spLocks noGrp="1"/>
          </p:cNvSpPr>
          <p:nvPr>
            <p:ph type="title"/>
          </p:nvPr>
        </p:nvSpPr>
        <p:spPr>
          <a:xfrm>
            <a:off x="457200" y="404664"/>
            <a:ext cx="8135938" cy="1157436"/>
          </a:xfrm>
        </p:spPr>
        <p:txBody>
          <a:bodyPr/>
          <a:lstStyle/>
          <a:p>
            <a:r>
              <a:rPr lang="it-IT" sz="1600" dirty="0">
                <a:solidFill>
                  <a:srgbClr val="FB8A07"/>
                </a:solidFill>
              </a:rPr>
              <a:t>Lica di Taranto </a:t>
            </a:r>
            <a:r>
              <a:rPr lang="it-IT" sz="1600" dirty="0"/>
              <a:t>e </a:t>
            </a:r>
            <a:r>
              <a:rPr lang="it-IT" sz="1600" dirty="0" err="1">
                <a:solidFill>
                  <a:srgbClr val="0070C0"/>
                </a:solidFill>
              </a:rPr>
              <a:t>Trifena</a:t>
            </a:r>
            <a:r>
              <a:rPr lang="it-IT" sz="1600" dirty="0">
                <a:solidFill>
                  <a:srgbClr val="0070C0"/>
                </a:solidFill>
              </a:rPr>
              <a:t> </a:t>
            </a:r>
            <a:r>
              <a:rPr lang="it-IT" sz="1600" dirty="0">
                <a:solidFill>
                  <a:schemeClr val="tx1"/>
                </a:solidFill>
              </a:rPr>
              <a:t>entrambi scomparsi </a:t>
            </a:r>
            <a:r>
              <a:rPr lang="it-IT" sz="1600" dirty="0"/>
              <a:t>nella tempesta.</a:t>
            </a:r>
          </a:p>
        </p:txBody>
      </p:sp>
    </p:spTree>
    <p:extLst>
      <p:ext uri="{BB962C8B-B14F-4D97-AF65-F5344CB8AC3E}">
        <p14:creationId xmlns:p14="http://schemas.microsoft.com/office/powerpoint/2010/main" val="13934838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161475D-134A-6C36-0817-56F7BA893FC8}"/>
              </a:ext>
            </a:extLst>
          </p:cNvPr>
          <p:cNvSpPr>
            <a:spLocks noGrp="1"/>
          </p:cNvSpPr>
          <p:nvPr>
            <p:ph type="title"/>
          </p:nvPr>
        </p:nvSpPr>
        <p:spPr>
          <a:xfrm>
            <a:off x="457200" y="5013176"/>
            <a:ext cx="8135938" cy="1844824"/>
          </a:xfrm>
        </p:spPr>
        <p:txBody>
          <a:bodyPr/>
          <a:lstStyle/>
          <a:p>
            <a:r>
              <a:rPr lang="it-IT" sz="1600" dirty="0">
                <a:solidFill>
                  <a:srgbClr val="0070C0"/>
                </a:solidFill>
              </a:rPr>
              <a:t>La spiaggia di Fiumefreddo nel Bruzio, l’attuale Calabria.</a:t>
            </a:r>
          </a:p>
        </p:txBody>
      </p:sp>
      <p:pic>
        <p:nvPicPr>
          <p:cNvPr id="6" name="Immagine 5">
            <a:extLst>
              <a:ext uri="{FF2B5EF4-FFF2-40B4-BE49-F238E27FC236}">
                <a16:creationId xmlns:a16="http://schemas.microsoft.com/office/drawing/2014/main" id="{1FC8F5A5-A258-B038-27A2-BDBBDEAC1E75}"/>
              </a:ext>
            </a:extLst>
          </p:cNvPr>
          <p:cNvPicPr>
            <a:picLocks noChangeAspect="1"/>
          </p:cNvPicPr>
          <p:nvPr/>
        </p:nvPicPr>
        <p:blipFill>
          <a:blip r:embed="rId2"/>
          <a:stretch>
            <a:fillRect/>
          </a:stretch>
        </p:blipFill>
        <p:spPr>
          <a:xfrm>
            <a:off x="1100185" y="1196752"/>
            <a:ext cx="7457971" cy="4176464"/>
          </a:xfrm>
          <a:prstGeom prst="rect">
            <a:avLst/>
          </a:prstGeom>
        </p:spPr>
      </p:pic>
    </p:spTree>
    <p:extLst>
      <p:ext uri="{BB962C8B-B14F-4D97-AF65-F5344CB8AC3E}">
        <p14:creationId xmlns:p14="http://schemas.microsoft.com/office/powerpoint/2010/main" val="18391402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919721-0F2B-7E85-3730-4E4EA524B5B8}"/>
              </a:ext>
            </a:extLst>
          </p:cNvPr>
          <p:cNvSpPr>
            <a:spLocks noGrp="1"/>
          </p:cNvSpPr>
          <p:nvPr>
            <p:ph type="title"/>
          </p:nvPr>
        </p:nvSpPr>
        <p:spPr>
          <a:xfrm>
            <a:off x="457200" y="5877272"/>
            <a:ext cx="8135938" cy="980728"/>
          </a:xfrm>
        </p:spPr>
        <p:txBody>
          <a:bodyPr/>
          <a:lstStyle/>
          <a:p>
            <a:r>
              <a:rPr lang="it-IT" sz="1600" dirty="0">
                <a:solidFill>
                  <a:srgbClr val="6F2B15"/>
                </a:solidFill>
              </a:rPr>
              <a:t>Ascilto ed Encolpio in cammino verso Crotone</a:t>
            </a:r>
            <a:r>
              <a:rPr lang="it-IT" sz="1600" dirty="0"/>
              <a:t>.</a:t>
            </a:r>
          </a:p>
        </p:txBody>
      </p:sp>
      <p:pic>
        <p:nvPicPr>
          <p:cNvPr id="4" name="Immagine 3">
            <a:extLst>
              <a:ext uri="{FF2B5EF4-FFF2-40B4-BE49-F238E27FC236}">
                <a16:creationId xmlns:a16="http://schemas.microsoft.com/office/drawing/2014/main" id="{EBE532F1-0790-25F0-76C0-0AAE728899EF}"/>
              </a:ext>
            </a:extLst>
          </p:cNvPr>
          <p:cNvPicPr>
            <a:picLocks noChangeAspect="1"/>
          </p:cNvPicPr>
          <p:nvPr/>
        </p:nvPicPr>
        <p:blipFill>
          <a:blip r:embed="rId2"/>
          <a:stretch>
            <a:fillRect/>
          </a:stretch>
        </p:blipFill>
        <p:spPr>
          <a:xfrm>
            <a:off x="1619672" y="404664"/>
            <a:ext cx="5616624" cy="5616624"/>
          </a:xfrm>
          <a:prstGeom prst="rect">
            <a:avLst/>
          </a:prstGeom>
        </p:spPr>
      </p:pic>
    </p:spTree>
    <p:extLst>
      <p:ext uri="{BB962C8B-B14F-4D97-AF65-F5344CB8AC3E}">
        <p14:creationId xmlns:p14="http://schemas.microsoft.com/office/powerpoint/2010/main" val="10579493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0797552-DC0A-FDAB-9D6E-28DF01199275}"/>
              </a:ext>
            </a:extLst>
          </p:cNvPr>
          <p:cNvSpPr>
            <a:spLocks noGrp="1"/>
          </p:cNvSpPr>
          <p:nvPr>
            <p:ph type="title"/>
          </p:nvPr>
        </p:nvSpPr>
        <p:spPr>
          <a:xfrm>
            <a:off x="457200" y="5877272"/>
            <a:ext cx="8135938" cy="980728"/>
          </a:xfrm>
        </p:spPr>
        <p:txBody>
          <a:bodyPr/>
          <a:lstStyle/>
          <a:p>
            <a:r>
              <a:rPr lang="it-IT" sz="1600" dirty="0">
                <a:solidFill>
                  <a:srgbClr val="C37815"/>
                </a:solidFill>
              </a:rPr>
              <a:t>Crotone. Resti del tempio della dea Hera.</a:t>
            </a:r>
          </a:p>
        </p:txBody>
      </p:sp>
      <p:pic>
        <p:nvPicPr>
          <p:cNvPr id="5" name="Immagine 4">
            <a:extLst>
              <a:ext uri="{FF2B5EF4-FFF2-40B4-BE49-F238E27FC236}">
                <a16:creationId xmlns:a16="http://schemas.microsoft.com/office/drawing/2014/main" id="{9F6E5E6A-502F-751D-1D55-F5795BB96115}"/>
              </a:ext>
            </a:extLst>
          </p:cNvPr>
          <p:cNvPicPr>
            <a:picLocks noChangeAspect="1"/>
          </p:cNvPicPr>
          <p:nvPr/>
        </p:nvPicPr>
        <p:blipFill>
          <a:blip r:embed="rId2"/>
          <a:stretch>
            <a:fillRect/>
          </a:stretch>
        </p:blipFill>
        <p:spPr>
          <a:xfrm>
            <a:off x="550862" y="188640"/>
            <a:ext cx="7772400" cy="5829300"/>
          </a:xfrm>
          <a:prstGeom prst="rect">
            <a:avLst/>
          </a:prstGeom>
        </p:spPr>
      </p:pic>
    </p:spTree>
    <p:extLst>
      <p:ext uri="{BB962C8B-B14F-4D97-AF65-F5344CB8AC3E}">
        <p14:creationId xmlns:p14="http://schemas.microsoft.com/office/powerpoint/2010/main" val="785436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ellini Satyrico. Original Trailer.mp4">
            <a:hlinkClick r:id="" action="ppaction://media"/>
            <a:extLst>
              <a:ext uri="{FF2B5EF4-FFF2-40B4-BE49-F238E27FC236}">
                <a16:creationId xmlns:a16="http://schemas.microsoft.com/office/drawing/2014/main" id="{4345004A-7E42-CB32-1EAA-CB87ED0E92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6700" y="1143000"/>
            <a:ext cx="6070600" cy="4572000"/>
          </a:xfrm>
          <a:prstGeom prst="rect">
            <a:avLst/>
          </a:prstGeom>
        </p:spPr>
      </p:pic>
    </p:spTree>
    <p:extLst>
      <p:ext uri="{BB962C8B-B14F-4D97-AF65-F5344CB8AC3E}">
        <p14:creationId xmlns:p14="http://schemas.microsoft.com/office/powerpoint/2010/main" val="52469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836DAB3-D871-191D-3ADA-ADD9837DFE34}"/>
              </a:ext>
            </a:extLst>
          </p:cNvPr>
          <p:cNvPicPr>
            <a:picLocks noChangeAspect="1"/>
          </p:cNvPicPr>
          <p:nvPr/>
        </p:nvPicPr>
        <p:blipFill>
          <a:blip r:embed="rId2"/>
          <a:stretch>
            <a:fillRect/>
          </a:stretch>
        </p:blipFill>
        <p:spPr>
          <a:xfrm>
            <a:off x="2987824" y="620688"/>
            <a:ext cx="4032448" cy="6048672"/>
          </a:xfrm>
          <a:prstGeom prst="rect">
            <a:avLst/>
          </a:prstGeom>
        </p:spPr>
      </p:pic>
    </p:spTree>
    <p:extLst>
      <p:ext uri="{BB962C8B-B14F-4D97-AF65-F5344CB8AC3E}">
        <p14:creationId xmlns:p14="http://schemas.microsoft.com/office/powerpoint/2010/main" val="39197381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C89D954-55F7-F8AC-BD64-5D06E150EE5C}"/>
              </a:ext>
            </a:extLst>
          </p:cNvPr>
          <p:cNvPicPr>
            <a:picLocks noChangeAspect="1"/>
          </p:cNvPicPr>
          <p:nvPr/>
        </p:nvPicPr>
        <p:blipFill>
          <a:blip r:embed="rId2"/>
          <a:stretch>
            <a:fillRect/>
          </a:stretch>
        </p:blipFill>
        <p:spPr>
          <a:xfrm>
            <a:off x="767464" y="980728"/>
            <a:ext cx="7609071" cy="4968552"/>
          </a:xfrm>
          <a:prstGeom prst="rect">
            <a:avLst/>
          </a:prstGeom>
        </p:spPr>
      </p:pic>
    </p:spTree>
    <p:extLst>
      <p:ext uri="{BB962C8B-B14F-4D97-AF65-F5344CB8AC3E}">
        <p14:creationId xmlns:p14="http://schemas.microsoft.com/office/powerpoint/2010/main" val="821970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4AB0674-247D-828A-BA13-8807C3B3EA5A}"/>
              </a:ext>
            </a:extLst>
          </p:cNvPr>
          <p:cNvPicPr>
            <a:picLocks noChangeAspect="1"/>
          </p:cNvPicPr>
          <p:nvPr/>
        </p:nvPicPr>
        <p:blipFill>
          <a:blip r:embed="rId2"/>
          <a:stretch>
            <a:fillRect/>
          </a:stretch>
        </p:blipFill>
        <p:spPr>
          <a:xfrm>
            <a:off x="1250950" y="764704"/>
            <a:ext cx="6642100" cy="5080000"/>
          </a:xfrm>
          <a:prstGeom prst="rect">
            <a:avLst/>
          </a:prstGeom>
        </p:spPr>
      </p:pic>
    </p:spTree>
    <p:extLst>
      <p:ext uri="{BB962C8B-B14F-4D97-AF65-F5344CB8AC3E}">
        <p14:creationId xmlns:p14="http://schemas.microsoft.com/office/powerpoint/2010/main" val="1270536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0F48D7D-87FE-DC51-1AC7-D6D9CF1FA68F}"/>
              </a:ext>
            </a:extLst>
          </p:cNvPr>
          <p:cNvPicPr>
            <a:picLocks noChangeAspect="1"/>
          </p:cNvPicPr>
          <p:nvPr/>
        </p:nvPicPr>
        <p:blipFill>
          <a:blip r:embed="rId2"/>
          <a:stretch>
            <a:fillRect/>
          </a:stretch>
        </p:blipFill>
        <p:spPr>
          <a:xfrm>
            <a:off x="825500" y="615950"/>
            <a:ext cx="7493000" cy="5626100"/>
          </a:xfrm>
          <a:prstGeom prst="rect">
            <a:avLst/>
          </a:prstGeom>
        </p:spPr>
      </p:pic>
    </p:spTree>
    <p:extLst>
      <p:ext uri="{BB962C8B-B14F-4D97-AF65-F5344CB8AC3E}">
        <p14:creationId xmlns:p14="http://schemas.microsoft.com/office/powerpoint/2010/main" val="11757003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F69A5C-E70D-0158-D8A3-79E6FB7A947F}"/>
              </a:ext>
            </a:extLst>
          </p:cNvPr>
          <p:cNvSpPr>
            <a:spLocks noGrp="1"/>
          </p:cNvSpPr>
          <p:nvPr>
            <p:ph type="title"/>
          </p:nvPr>
        </p:nvSpPr>
        <p:spPr>
          <a:xfrm>
            <a:off x="6516216" y="5301208"/>
            <a:ext cx="2076922" cy="1556792"/>
          </a:xfrm>
        </p:spPr>
        <p:txBody>
          <a:bodyPr/>
          <a:lstStyle/>
          <a:p>
            <a:pPr algn="l"/>
            <a:r>
              <a:rPr lang="it-IT" sz="1600" dirty="0">
                <a:solidFill>
                  <a:srgbClr val="002060"/>
                </a:solidFill>
              </a:rPr>
              <a:t>La maga </a:t>
            </a:r>
            <a:r>
              <a:rPr lang="it-IT" sz="1600" dirty="0" err="1">
                <a:solidFill>
                  <a:srgbClr val="002060"/>
                </a:solidFill>
              </a:rPr>
              <a:t>Enotea</a:t>
            </a:r>
            <a:r>
              <a:rPr lang="it-IT" sz="1600" dirty="0">
                <a:solidFill>
                  <a:srgbClr val="002060"/>
                </a:solidFill>
              </a:rPr>
              <a:t>, l’attrice </a:t>
            </a:r>
            <a:br>
              <a:rPr lang="it-IT" sz="1600" dirty="0">
                <a:solidFill>
                  <a:srgbClr val="002060"/>
                </a:solidFill>
              </a:rPr>
            </a:br>
            <a:r>
              <a:rPr lang="it-IT" sz="1600" dirty="0" err="1">
                <a:solidFill>
                  <a:srgbClr val="002060"/>
                </a:solidFill>
              </a:rPr>
              <a:t>Donyale</a:t>
            </a:r>
            <a:r>
              <a:rPr lang="it-IT" sz="1600" dirty="0">
                <a:solidFill>
                  <a:srgbClr val="002060"/>
                </a:solidFill>
              </a:rPr>
              <a:t> Luna.</a:t>
            </a:r>
          </a:p>
        </p:txBody>
      </p:sp>
      <p:pic>
        <p:nvPicPr>
          <p:cNvPr id="4" name="Immagine 3">
            <a:extLst>
              <a:ext uri="{FF2B5EF4-FFF2-40B4-BE49-F238E27FC236}">
                <a16:creationId xmlns:a16="http://schemas.microsoft.com/office/drawing/2014/main" id="{D13AD5D0-20A9-51B1-3496-719D24DB0032}"/>
              </a:ext>
            </a:extLst>
          </p:cNvPr>
          <p:cNvPicPr>
            <a:picLocks noChangeAspect="1"/>
          </p:cNvPicPr>
          <p:nvPr/>
        </p:nvPicPr>
        <p:blipFill>
          <a:blip r:embed="rId2"/>
          <a:stretch>
            <a:fillRect/>
          </a:stretch>
        </p:blipFill>
        <p:spPr>
          <a:xfrm>
            <a:off x="-21043" y="1143000"/>
            <a:ext cx="6350000" cy="5715000"/>
          </a:xfrm>
          <a:prstGeom prst="rect">
            <a:avLst/>
          </a:prstGeom>
        </p:spPr>
      </p:pic>
    </p:spTree>
    <p:extLst>
      <p:ext uri="{BB962C8B-B14F-4D97-AF65-F5344CB8AC3E}">
        <p14:creationId xmlns:p14="http://schemas.microsoft.com/office/powerpoint/2010/main" val="36005784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E25572A-AD89-6E77-5D59-830BED9EF7B2}"/>
              </a:ext>
            </a:extLst>
          </p:cNvPr>
          <p:cNvPicPr>
            <a:picLocks noChangeAspect="1"/>
          </p:cNvPicPr>
          <p:nvPr/>
        </p:nvPicPr>
        <p:blipFill>
          <a:blip r:embed="rId2"/>
          <a:stretch>
            <a:fillRect/>
          </a:stretch>
        </p:blipFill>
        <p:spPr>
          <a:xfrm>
            <a:off x="854150" y="980728"/>
            <a:ext cx="7435700" cy="4786732"/>
          </a:xfrm>
          <a:prstGeom prst="rect">
            <a:avLst/>
          </a:prstGeom>
        </p:spPr>
      </p:pic>
    </p:spTree>
    <p:extLst>
      <p:ext uri="{BB962C8B-B14F-4D97-AF65-F5344CB8AC3E}">
        <p14:creationId xmlns:p14="http://schemas.microsoft.com/office/powerpoint/2010/main" val="5121149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27E8F0A-FD39-C3B9-6424-AF4A7CF37BF5}"/>
              </a:ext>
            </a:extLst>
          </p:cNvPr>
          <p:cNvPicPr>
            <a:picLocks noChangeAspect="1"/>
          </p:cNvPicPr>
          <p:nvPr/>
        </p:nvPicPr>
        <p:blipFill>
          <a:blip r:embed="rId2"/>
          <a:stretch>
            <a:fillRect/>
          </a:stretch>
        </p:blipFill>
        <p:spPr>
          <a:xfrm>
            <a:off x="1892208" y="1088740"/>
            <a:ext cx="5359583" cy="5292588"/>
          </a:xfrm>
          <a:prstGeom prst="rect">
            <a:avLst/>
          </a:prstGeom>
        </p:spPr>
      </p:pic>
    </p:spTree>
    <p:extLst>
      <p:ext uri="{BB962C8B-B14F-4D97-AF65-F5344CB8AC3E}">
        <p14:creationId xmlns:p14="http://schemas.microsoft.com/office/powerpoint/2010/main" val="2925567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D8FF6BE-ED8B-8DBE-2FAA-33CAC4C876AB}"/>
              </a:ext>
            </a:extLst>
          </p:cNvPr>
          <p:cNvPicPr>
            <a:picLocks noChangeAspect="1"/>
          </p:cNvPicPr>
          <p:nvPr/>
        </p:nvPicPr>
        <p:blipFill>
          <a:blip r:embed="rId2"/>
          <a:stretch>
            <a:fillRect/>
          </a:stretch>
        </p:blipFill>
        <p:spPr>
          <a:xfrm>
            <a:off x="264357" y="764704"/>
            <a:ext cx="4104456" cy="5328592"/>
          </a:xfrm>
          <a:prstGeom prst="rect">
            <a:avLst/>
          </a:prstGeom>
        </p:spPr>
      </p:pic>
      <p:pic>
        <p:nvPicPr>
          <p:cNvPr id="4" name="Immagine 3">
            <a:extLst>
              <a:ext uri="{FF2B5EF4-FFF2-40B4-BE49-F238E27FC236}">
                <a16:creationId xmlns:a16="http://schemas.microsoft.com/office/drawing/2014/main" id="{B68BC31F-98E3-0357-B4F6-3ED0A7AB7468}"/>
              </a:ext>
            </a:extLst>
          </p:cNvPr>
          <p:cNvPicPr>
            <a:picLocks noChangeAspect="1"/>
          </p:cNvPicPr>
          <p:nvPr/>
        </p:nvPicPr>
        <p:blipFill>
          <a:blip r:embed="rId3"/>
          <a:stretch>
            <a:fillRect/>
          </a:stretch>
        </p:blipFill>
        <p:spPr>
          <a:xfrm>
            <a:off x="4716016" y="764704"/>
            <a:ext cx="4220355" cy="5328592"/>
          </a:xfrm>
          <a:prstGeom prst="rect">
            <a:avLst/>
          </a:prstGeom>
        </p:spPr>
      </p:pic>
    </p:spTree>
    <p:extLst>
      <p:ext uri="{BB962C8B-B14F-4D97-AF65-F5344CB8AC3E}">
        <p14:creationId xmlns:p14="http://schemas.microsoft.com/office/powerpoint/2010/main" val="28030222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8F12246-C290-AECC-83C7-489563C9DDD3}"/>
              </a:ext>
            </a:extLst>
          </p:cNvPr>
          <p:cNvPicPr>
            <a:picLocks noChangeAspect="1"/>
          </p:cNvPicPr>
          <p:nvPr/>
        </p:nvPicPr>
        <p:blipFill>
          <a:blip r:embed="rId2"/>
          <a:stretch>
            <a:fillRect/>
          </a:stretch>
        </p:blipFill>
        <p:spPr>
          <a:xfrm>
            <a:off x="254930" y="476673"/>
            <a:ext cx="8412469" cy="4732014"/>
          </a:xfrm>
          <a:prstGeom prst="rect">
            <a:avLst/>
          </a:prstGeom>
        </p:spPr>
      </p:pic>
      <p:sp>
        <p:nvSpPr>
          <p:cNvPr id="4" name="Titolo 3">
            <a:extLst>
              <a:ext uri="{FF2B5EF4-FFF2-40B4-BE49-F238E27FC236}">
                <a16:creationId xmlns:a16="http://schemas.microsoft.com/office/drawing/2014/main" id="{17771314-DC84-7153-00E3-9827C0B6651C}"/>
              </a:ext>
            </a:extLst>
          </p:cNvPr>
          <p:cNvSpPr>
            <a:spLocks noGrp="1"/>
          </p:cNvSpPr>
          <p:nvPr>
            <p:ph type="title"/>
          </p:nvPr>
        </p:nvSpPr>
        <p:spPr>
          <a:xfrm>
            <a:off x="457200" y="5208686"/>
            <a:ext cx="8135938" cy="1028625"/>
          </a:xfrm>
        </p:spPr>
        <p:txBody>
          <a:bodyPr/>
          <a:lstStyle/>
          <a:p>
            <a:r>
              <a:rPr lang="it-IT" sz="1600" dirty="0">
                <a:solidFill>
                  <a:srgbClr val="FF0000"/>
                </a:solidFill>
              </a:rPr>
              <a:t>1970. La parodia del film di Fellini con il duo Franco Franchi Ciccio Ingrassia.</a:t>
            </a:r>
          </a:p>
        </p:txBody>
      </p:sp>
    </p:spTree>
    <p:extLst>
      <p:ext uri="{BB962C8B-B14F-4D97-AF65-F5344CB8AC3E}">
        <p14:creationId xmlns:p14="http://schemas.microsoft.com/office/powerpoint/2010/main" val="16218532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52025EF-C93E-6AE4-645F-2CCEBD4D340C}"/>
              </a:ext>
            </a:extLst>
          </p:cNvPr>
          <p:cNvPicPr>
            <a:picLocks noChangeAspect="1"/>
          </p:cNvPicPr>
          <p:nvPr/>
        </p:nvPicPr>
        <p:blipFill>
          <a:blip r:embed="rId2"/>
          <a:stretch>
            <a:fillRect/>
          </a:stretch>
        </p:blipFill>
        <p:spPr>
          <a:xfrm>
            <a:off x="2125980" y="0"/>
            <a:ext cx="4892040" cy="6858000"/>
          </a:xfrm>
          <a:prstGeom prst="rect">
            <a:avLst/>
          </a:prstGeom>
        </p:spPr>
      </p:pic>
    </p:spTree>
    <p:extLst>
      <p:ext uri="{BB962C8B-B14F-4D97-AF65-F5344CB8AC3E}">
        <p14:creationId xmlns:p14="http://schemas.microsoft.com/office/powerpoint/2010/main" val="4281351937"/>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6492</TotalTime>
  <Words>889</Words>
  <Application>Microsoft Macintosh PowerPoint</Application>
  <PresentationFormat>Presentazione su schermo (4:3)</PresentationFormat>
  <Paragraphs>78</Paragraphs>
  <Slides>102</Slides>
  <Notes>1</Notes>
  <HiddenSlides>0</HiddenSlides>
  <MMClips>5</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102</vt:i4>
      </vt:variant>
    </vt:vector>
  </HeadingPairs>
  <TitlesOfParts>
    <vt:vector size="106" baseType="lpstr">
      <vt:lpstr>Arial</vt:lpstr>
      <vt:lpstr>Geneva</vt:lpstr>
      <vt:lpstr>Times New Roman</vt:lpstr>
      <vt:lpstr>Tema di Office</vt:lpstr>
      <vt:lpstr>UTE – Cardinal Colombo - MILANO Giovedì, 10 ottobre 2024</vt:lpstr>
      <vt:lpstr>Il romanzo di Petronius Arbiter, 1° secolo d. C.</vt:lpstr>
      <vt:lpstr>.  Frontespizio di una edizione  del Satyricon, datata 1709.</vt:lpstr>
      <vt:lpstr>Presentazione standard di PowerPoint</vt:lpstr>
      <vt:lpstr>Il regista Federico Fellini mentre prepara una scena.</vt:lpstr>
      <vt:lpstr>Anno 1969</vt:lpstr>
      <vt:lpstr>Anno 1969</vt:lpstr>
      <vt:lpstr>Presentazione standard di PowerPoint</vt:lpstr>
      <vt:lpstr>Presentazione standard di PowerPoint</vt:lpstr>
      <vt:lpstr>Il protagonista del romanzo, Encolpio, nel film l’attore inglese Martin Potter,  giovane studente di retorica colto, sfaccendato  e "mitomane».</vt:lpstr>
      <vt:lpstr>Encolpio colpisce a morte un vecchio.</vt:lpstr>
      <vt:lpstr>Gitone,  l’efebico servo  di Encolpio, l’attore  Max Born. </vt:lpstr>
      <vt:lpstr>Encolpio e Gitone in una scena surreale del film di Fellini.</vt:lpstr>
      <vt:lpstr>Ascilto, l’attore Kiram Keller,  l’amico-nemico di Encolpio in due diverse immagini del film.</vt:lpstr>
      <vt:lpstr>Ascilto sulla Locandina con gli alti personaggi.</vt:lpstr>
      <vt:lpstr>Presentazione standard di PowerPoint</vt:lpstr>
      <vt:lpstr>Una carta della Neapolis romana.</vt:lpstr>
      <vt:lpstr>Pozzuoli. Resti romani.</vt:lpstr>
      <vt:lpstr>Priapo, il dio mitologico greco, responsabile dei fallimenti amorosi di Encolpio. .</vt:lpstr>
      <vt:lpstr>Encolpio in una scena amorosa.</vt:lpstr>
      <vt:lpstr>Presentazione standard di PowerPoint</vt:lpstr>
      <vt:lpstr>Ascilto, l’attore americano, Hiram Keller.                                Gitone, l’attore Max Born.</vt:lpstr>
      <vt:lpstr>…in giro per i bassifondi della città.</vt:lpstr>
      <vt:lpstr>Presentazione standard di PowerPoint</vt:lpstr>
      <vt:lpstr>Presentazione standard di PowerPoint</vt:lpstr>
      <vt:lpstr>Presentazione standard di PowerPoint</vt:lpstr>
      <vt:lpstr>La sacerdotessa  di Priapo, Quartilla.</vt:lpstr>
      <vt:lpstr>Francisco Goya.  Sacrificio al dio Priapo.  Olio su tela, 33x24 cm, 1771, Collezione privata.</vt:lpstr>
      <vt:lpstr>Encolpio e Ascilto in una scena amorosa a tre.</vt:lpstr>
      <vt:lpstr>Ascilto                                                                                                      Encolpio</vt:lpstr>
      <vt:lpstr>Una pagina del Satyricon  disegnata e tradotta  da Georges-Antoine Rochegrosse.</vt:lpstr>
      <vt:lpstr>Trimalcione,  nel film l’attore  Mario Romagnoli,  un liberto di origini asiatiche che ha accumulato un’immensa fortuna nel settore  del commercio. </vt:lpstr>
      <vt:lpstr>Presentazione standard di PowerPoint</vt:lpstr>
      <vt:lpstr>L’intellettuale poeta Eumolpo, l’attore Salvo Randone, con Encolpio.</vt:lpstr>
      <vt:lpstr>Presentazione standard di PowerPoint</vt:lpstr>
      <vt:lpstr>Presentazione standard di PowerPoint</vt:lpstr>
      <vt:lpstr>Commensali a tavola a cui viene servito ogni ben di dio.</vt:lpstr>
      <vt:lpstr>Presentazione standard di PowerPoint</vt:lpstr>
      <vt:lpstr>Maiali vivi davanti a commensali per la scelta di uno da arrostire.</vt:lpstr>
      <vt:lpstr>L’antipasto…</vt:lpstr>
      <vt:lpstr>Bacco,  il dio del vino.</vt:lpstr>
      <vt:lpstr>Presentazione standard di PowerPoint</vt:lpstr>
      <vt:lpstr>Presentazione standard di PowerPoint</vt:lpstr>
      <vt:lpstr>Il primo attore Vernacchio, l’attore Luigi Fanfulla in una sua performance.</vt:lpstr>
      <vt:lpstr>..in una scena.</vt:lpstr>
      <vt:lpstr>…in un primo piano con l’efebico Gitone.</vt:lpstr>
      <vt:lpstr>Presentazione standard di PowerPoint</vt:lpstr>
      <vt:lpstr>La ballerina mulatta  Beryl Cunningham  nella vasca  da bagno.</vt:lpstr>
      <vt:lpstr>Presentazione standard di PowerPoint</vt:lpstr>
      <vt:lpstr>Presentazione standard di PowerPoint</vt:lpstr>
      <vt:lpstr>Presentazione standard di PowerPoint</vt:lpstr>
      <vt:lpstr>Presentazione standard di PowerPoint</vt:lpstr>
      <vt:lpstr>Una scena orgiastica.</vt:lpstr>
      <vt:lpstr>L’efebico Gitone corteggiato dai commensali alla cena.</vt:lpstr>
      <vt:lpstr>Fortunata, la moglie di Trimalcione, l’attrice francese Magali Noël. </vt:lpstr>
      <vt:lpstr>«Pallium» colorati nelle varie toilette al banchetto attorno a Fortunata.</vt:lpstr>
      <vt:lpstr>Presentazione standard di PowerPoint</vt:lpstr>
      <vt:lpstr>La donna suicida, l’attrice Lucia Bosé.</vt:lpstr>
      <vt:lpstr>Trifena, l’attrice Capucine.</vt:lpstr>
      <vt:lpstr>Presentazione standard di PowerPoint</vt:lpstr>
      <vt:lpstr>Il marmista Abinna, incaricato del faraonico mausoleo  di Trimalcione, a tavola accanto a Fortunata.</vt:lpstr>
      <vt:lpstr>Trimalcione offuscato dal vino.</vt:lpstr>
      <vt:lpstr>Un servo fa gli impacchi al padrone Trimalcione ormai offuscato al vino.</vt:lpstr>
      <vt:lpstr>Trimalcione e la moglie Fortunata e dietro di loro la squadra degli schiavi. </vt:lpstr>
      <vt:lpstr>Fortunata furiosa col marito Trimalcione…oratore!</vt:lpstr>
      <vt:lpstr>Trimalcione si vanta dei successi economici con le amiche della moglie.</vt:lpstr>
      <vt:lpstr>Dal Discorso di Trimalcione.  “Intanto, sotto la protezione di Mercurio, ho costruito questa casa. Come sapete, era una topaia; ora invece è un tempio. Ha quattro sale da pranzo, venti camere da letto, due portici di marmo, di sopra una dispensa, la camera dove dormo io,  il soggiorno di questa vipera, la bellissima guardiola del portiere;  la foresteria tiene cento ospiti. Insomma, Scauro, quando viene da queste parti, ha sempre preferito  farsi ospitare, anche se ha una casa paterna sul mare.  E poi ci sono molte altre parti della casa che vi farò vedere. Credetemi: chi ha un soldo, vale un soldo; quanto hai, tanto sarai considerato.  Così il vostro amico,  che era un ranocchio, ora è un re”.     </vt:lpstr>
      <vt:lpstr>“Fate finta che io sia morto. Dite qualcosa di bello”.  Trimalcione</vt:lpstr>
      <vt:lpstr>Presentazione standard di PowerPoint</vt:lpstr>
      <vt:lpstr>Presentazione standard di PowerPoint</vt:lpstr>
      <vt:lpstr>Ascilto                                                                                                      Encolpio</vt:lpstr>
      <vt:lpstr>Presentazione standard di PowerPoint</vt:lpstr>
      <vt:lpstr>Encolpio     Ascilto    Gitone</vt:lpstr>
      <vt:lpstr>L’intellettuale Eumolpo, Salvo Randone, con Encolpio.</vt:lpstr>
      <vt:lpstr>Encolpio sulla nave di Lica di Taranto.</vt:lpstr>
      <vt:lpstr>Encolpio sulla nave con Lica di Taranto,  l’attore Alain Cuny.</vt:lpstr>
      <vt:lpstr>Ascilto e il bel Gitone sulla nave a remi.</vt:lpstr>
      <vt:lpstr>Sulla nave di Lica di Taranto.</vt:lpstr>
      <vt:lpstr>Il bel Gitone e Trifena, l’attrice Capucine.</vt:lpstr>
      <vt:lpstr>Eumolpo, l’attore Salvo Randone.</vt:lpstr>
      <vt:lpstr>Presentazione standard di PowerPoint</vt:lpstr>
      <vt:lpstr>Illustrazione della scena de  «La matrona di Efeso».</vt:lpstr>
      <vt:lpstr>Presentazione standard di PowerPoint</vt:lpstr>
      <vt:lpstr>Presentazione standard di PowerPoint</vt:lpstr>
      <vt:lpstr>Trifena, Capucine, e Ascilto, l’attore Hiram Keller.</vt:lpstr>
      <vt:lpstr>Lica di Taranto e Trifena entrambi scomparsi nella tempesta.</vt:lpstr>
      <vt:lpstr>La spiaggia di Fiumefreddo nel Bruzio, l’attuale Calabria.</vt:lpstr>
      <vt:lpstr>Ascilto ed Encolpio in cammino verso Crotone.</vt:lpstr>
      <vt:lpstr>Crotone. Resti del tempio della dea Hera.</vt:lpstr>
      <vt:lpstr>Presentazione standard di PowerPoint</vt:lpstr>
      <vt:lpstr>Presentazione standard di PowerPoint</vt:lpstr>
      <vt:lpstr>Presentazione standard di PowerPoint</vt:lpstr>
      <vt:lpstr>Presentazione standard di PowerPoint</vt:lpstr>
      <vt:lpstr>La maga Enotea, l’attrice  Donyale Luna.</vt:lpstr>
      <vt:lpstr>Presentazione standard di PowerPoint</vt:lpstr>
      <vt:lpstr>Presentazione standard di PowerPoint</vt:lpstr>
      <vt:lpstr>Presentazione standard di PowerPoint</vt:lpstr>
      <vt:lpstr>1970. La parodia del film di Fellini con il duo Franco Franchi Ciccio Ingrassia.</vt:lpstr>
      <vt:lpstr>Presentazione standard di PowerPoint</vt:lpstr>
      <vt:lpstr>Presentazione standard di PowerPoint</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689</cp:revision>
  <cp:lastPrinted>1601-01-01T00:00:00Z</cp:lastPrinted>
  <dcterms:created xsi:type="dcterms:W3CDTF">2019-12-08T15:27:53Z</dcterms:created>
  <dcterms:modified xsi:type="dcterms:W3CDTF">2024-10-07T18:34:09Z</dcterms:modified>
</cp:coreProperties>
</file>