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978" r:id="rId3"/>
    <p:sldId id="983" r:id="rId4"/>
    <p:sldId id="683" r:id="rId5"/>
    <p:sldId id="984" r:id="rId6"/>
    <p:sldId id="952" r:id="rId7"/>
    <p:sldId id="911" r:id="rId8"/>
    <p:sldId id="750" r:id="rId9"/>
    <p:sldId id="904" r:id="rId10"/>
    <p:sldId id="820" r:id="rId11"/>
    <p:sldId id="924" r:id="rId12"/>
    <p:sldId id="823" r:id="rId13"/>
    <p:sldId id="941" r:id="rId14"/>
    <p:sldId id="942" r:id="rId15"/>
    <p:sldId id="964" r:id="rId16"/>
    <p:sldId id="899" r:id="rId17"/>
    <p:sldId id="970" r:id="rId18"/>
    <p:sldId id="825" r:id="rId19"/>
    <p:sldId id="966" r:id="rId20"/>
    <p:sldId id="985" r:id="rId21"/>
    <p:sldId id="753" r:id="rId22"/>
    <p:sldId id="956" r:id="rId23"/>
    <p:sldId id="957" r:id="rId24"/>
    <p:sldId id="958" r:id="rId25"/>
    <p:sldId id="955" r:id="rId26"/>
    <p:sldId id="959" r:id="rId27"/>
    <p:sldId id="986" r:id="rId28"/>
    <p:sldId id="817" r:id="rId29"/>
    <p:sldId id="927" r:id="rId30"/>
    <p:sldId id="819" r:id="rId31"/>
    <p:sldId id="953" r:id="rId32"/>
    <p:sldId id="971" r:id="rId33"/>
    <p:sldId id="968" r:id="rId34"/>
    <p:sldId id="965" r:id="rId35"/>
    <p:sldId id="269" r:id="rId36"/>
    <p:sldId id="969" r:id="rId37"/>
    <p:sldId id="972" r:id="rId38"/>
    <p:sldId id="826" r:id="rId39"/>
    <p:sldId id="802" r:id="rId40"/>
    <p:sldId id="960" r:id="rId41"/>
    <p:sldId id="979" r:id="rId42"/>
    <p:sldId id="928" r:id="rId43"/>
    <p:sldId id="961" r:id="rId44"/>
    <p:sldId id="931" r:id="rId45"/>
    <p:sldId id="974" r:id="rId46"/>
    <p:sldId id="933" r:id="rId47"/>
    <p:sldId id="967" r:id="rId48"/>
    <p:sldId id="982" r:id="rId49"/>
    <p:sldId id="936" r:id="rId50"/>
    <p:sldId id="962" r:id="rId51"/>
    <p:sldId id="963" r:id="rId52"/>
    <p:sldId id="932" r:id="rId53"/>
    <p:sldId id="975" r:id="rId54"/>
    <p:sldId id="980" r:id="rId55"/>
    <p:sldId id="976" r:id="rId56"/>
    <p:sldId id="977" r:id="rId57"/>
    <p:sldId id="635" r:id="rId58"/>
    <p:sldId id="947" r:id="rId59"/>
    <p:sldId id="973" r:id="rId60"/>
    <p:sldId id="929" r:id="rId61"/>
    <p:sldId id="923" r:id="rId62"/>
    <p:sldId id="940" r:id="rId63"/>
    <p:sldId id="948" r:id="rId64"/>
    <p:sldId id="916" r:id="rId65"/>
    <p:sldId id="920" r:id="rId66"/>
    <p:sldId id="944" r:id="rId67"/>
    <p:sldId id="436" r:id="rId6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F2B15"/>
    <a:srgbClr val="B913C9"/>
    <a:srgbClr val="D88412"/>
    <a:srgbClr val="CEAB10"/>
    <a:srgbClr val="860000"/>
    <a:srgbClr val="977616"/>
    <a:srgbClr val="847F17"/>
    <a:srgbClr val="786914"/>
    <a:srgbClr val="944218"/>
    <a:srgbClr val="270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10"/>
    <p:restoredTop sz="50000"/>
  </p:normalViewPr>
  <p:slideViewPr>
    <p:cSldViewPr>
      <p:cViewPr varScale="1">
        <p:scale>
          <a:sx n="97" d="100"/>
          <a:sy n="97" d="100"/>
        </p:scale>
        <p:origin x="520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</a:t>
            </a:r>
            <a:r>
              <a:rPr lang="it-IT" altLang="it-IT" sz="2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28 novembre 2024</a:t>
            </a:r>
            <a:endParaRPr lang="it-IT" altLang="it-IT" sz="22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78000"/>
            <a:ext cx="4968552" cy="5580000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6000" dirty="0">
                <a:solidFill>
                  <a:srgbClr val="C00000"/>
                </a:solidFill>
                <a:latin typeface="Arial" pitchFamily="34"/>
                <a:cs typeface="Arial" pitchFamily="34"/>
              </a:rPr>
              <a:t>«IL BUIO OLTRE </a:t>
            </a:r>
          </a:p>
          <a:p>
            <a:pPr algn="ctr">
              <a:lnSpc>
                <a:spcPct val="80000"/>
              </a:lnSpc>
            </a:pPr>
            <a:r>
              <a:rPr lang="it-IT" sz="6000" dirty="0">
                <a:solidFill>
                  <a:srgbClr val="C00000"/>
                </a:solidFill>
                <a:latin typeface="Arial" pitchFamily="34"/>
                <a:cs typeface="Arial" pitchFamily="34"/>
              </a:rPr>
              <a:t>LA SIEPE</a:t>
            </a:r>
            <a:r>
              <a:rPr lang="it-IT" sz="5400" dirty="0">
                <a:solidFill>
                  <a:srgbClr val="C00000"/>
                </a:solidFill>
                <a:latin typeface="Arial" pitchFamily="34"/>
                <a:cs typeface="Arial" pitchFamily="34"/>
              </a:rPr>
              <a:t>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/>
            <a:r>
              <a:rPr lang="it-IT" i="1" dirty="0">
                <a:solidFill>
                  <a:srgbClr val="6F2B15"/>
                </a:solidFill>
                <a:latin typeface="Arial" pitchFamily="34"/>
                <a:cs typeface="Arial" pitchFamily="34"/>
              </a:rPr>
              <a:t>Una storia anti-razzista </a:t>
            </a:r>
          </a:p>
          <a:p>
            <a:pPr lvl="0" algn="ctr"/>
            <a:r>
              <a:rPr lang="it-IT" i="1" dirty="0">
                <a:solidFill>
                  <a:srgbClr val="6F2B15"/>
                </a:solidFill>
                <a:latin typeface="Arial" pitchFamily="34"/>
                <a:cs typeface="Arial" pitchFamily="34"/>
              </a:rPr>
              <a:t>negli stati americani </a:t>
            </a:r>
          </a:p>
          <a:p>
            <a:pPr lvl="0" algn="ctr"/>
            <a:r>
              <a:rPr lang="it-IT" i="1" dirty="0">
                <a:solidFill>
                  <a:srgbClr val="6F2B15"/>
                </a:solidFill>
                <a:latin typeface="Arial" pitchFamily="34"/>
                <a:cs typeface="Arial" pitchFamily="34"/>
              </a:rPr>
              <a:t>del profondo sud.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509FEE7-50A1-B2F6-4F62-C9ABA2B9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663700"/>
            <a:ext cx="4067944" cy="51943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gione e sentimento trailer.flv.mp4">
            <a:hlinkClick r:id="" action="ppaction://media"/>
            <a:extLst>
              <a:ext uri="{FF2B5EF4-FFF2-40B4-BE49-F238E27FC236}">
                <a16:creationId xmlns:a16="http://schemas.microsoft.com/office/drawing/2014/main" id="{639B39C2-3521-C433-D6A8-5736982EE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76D61-282C-A828-F25C-B7201F2C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8" y="4869160"/>
            <a:ext cx="7772400" cy="198884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Uno spaccato di </a:t>
            </a:r>
            <a:r>
              <a:rPr lang="it-IT" sz="1600" dirty="0" err="1">
                <a:solidFill>
                  <a:srgbClr val="002060"/>
                </a:solidFill>
              </a:rPr>
              <a:t>Maycomb</a:t>
            </a:r>
            <a:r>
              <a:rPr lang="it-IT" sz="1600" dirty="0">
                <a:solidFill>
                  <a:srgbClr val="002060"/>
                </a:solidFill>
              </a:rPr>
              <a:t> negli anni ’30-35 della Grande Depressione.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021E96-BEE5-402C-E329-2D6A0CAF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90" y="1052736"/>
            <a:ext cx="6264696" cy="435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9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17CC287-8EE4-AE4D-A0D8-5249E207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589240"/>
            <a:ext cx="4392488" cy="108012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EAB10"/>
                </a:solidFill>
              </a:rPr>
              <a:t>Alabama. Carta politica.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EE56F4-4603-EF7F-05AF-EC234148A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4090020" cy="65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DFDAB-7317-0FF0-44FD-063BE607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157192"/>
            <a:ext cx="5727700" cy="170080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Stati Uniti. Penultimo stato in basso a destra </a:t>
            </a:r>
            <a:r>
              <a:rPr lang="it-IT" sz="1600" dirty="0">
                <a:solidFill>
                  <a:srgbClr val="D88412"/>
                </a:solidFill>
              </a:rPr>
              <a:t>ALABAMA</a:t>
            </a:r>
            <a:r>
              <a:rPr lang="it-IT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D4EE9E1-D0F6-0B64-E930-A8CD040E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747631"/>
            <a:ext cx="6286800" cy="42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2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7C1C70-7608-39B3-FB11-F16C1567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5301208"/>
            <a:ext cx="2880320" cy="155679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L'avvocato </a:t>
            </a:r>
            <a:r>
              <a:rPr lang="it-IT" sz="1600" dirty="0" err="1">
                <a:solidFill>
                  <a:srgbClr val="002060"/>
                </a:solidFill>
              </a:rPr>
              <a:t>Atticus</a:t>
            </a:r>
            <a:r>
              <a:rPr lang="it-IT" sz="1600" dirty="0">
                <a:solidFill>
                  <a:srgbClr val="002060"/>
                </a:solidFill>
              </a:rPr>
              <a:t> Finch,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l’attore americano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Gregory Peck.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473D12-9288-8557-30EE-02F5EF653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688" y="2708920"/>
            <a:ext cx="3682752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16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B33115B-408F-4300-73DD-73B3ED2B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L’avvocato </a:t>
            </a:r>
            <a:r>
              <a:rPr lang="it-IT" sz="1600" dirty="0" err="1">
                <a:solidFill>
                  <a:srgbClr val="002060"/>
                </a:solidFill>
              </a:rPr>
              <a:t>Atticus</a:t>
            </a:r>
            <a:r>
              <a:rPr lang="it-IT" sz="1600" dirty="0">
                <a:solidFill>
                  <a:srgbClr val="002060"/>
                </a:solidFill>
              </a:rPr>
              <a:t> esce di casa per andare in ufficio.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4327E4F-798B-0A01-0AB0-E0552DED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90627"/>
            <a:ext cx="7772400" cy="43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0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52E62A2-8ADE-32C6-C900-78E213C2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94" y="5877272"/>
            <a:ext cx="7772400" cy="98072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…con i due figli, la figlia Jean Louise, 6 anni e il fratello, Jeremy, 10 anni.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873833B-DA9A-169B-3899-6A8F19253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4" y="-171400"/>
            <a:ext cx="7772400" cy="62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2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86336E-3B1B-4D06-3222-6F6B9F81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Lettura con la figlia minore Scout.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081E55-B107-ECE0-6295-9DF28616A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120" y="430154"/>
            <a:ext cx="5757760" cy="53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9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36B800-810D-BC81-5281-81AB5E47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273256" cy="1368152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domestica di colore Calpurnia, l’attrice Estelle Evans, con </a:t>
            </a:r>
            <a:r>
              <a:rPr lang="it-IT" sz="1600" dirty="0" err="1">
                <a:solidFill>
                  <a:srgbClr val="7030A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Jem</a:t>
            </a:r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Scout. </a:t>
            </a:r>
            <a:endParaRPr lang="it-IT" sz="1600" dirty="0">
              <a:solidFill>
                <a:srgbClr val="7030A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E3C6472-054D-08E1-02E7-D81E6B3D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21" y="764704"/>
            <a:ext cx="7263558" cy="45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B0B903A-6661-F73F-CA4C-66C573026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66123"/>
            <a:ext cx="7529672" cy="446449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C472A40-5715-386E-3750-C9FE3E89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630618"/>
            <a:ext cx="7529672" cy="966733"/>
          </a:xfrm>
        </p:spPr>
        <p:txBody>
          <a:bodyPr/>
          <a:lstStyle/>
          <a:p>
            <a:r>
              <a:rPr lang="it-IT" sz="1600" dirty="0"/>
              <a:t>…idem!</a:t>
            </a:r>
          </a:p>
        </p:txBody>
      </p:sp>
    </p:spTree>
    <p:extLst>
      <p:ext uri="{BB962C8B-B14F-4D97-AF65-F5344CB8AC3E}">
        <p14:creationId xmlns:p14="http://schemas.microsoft.com/office/powerpoint/2010/main" val="257338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E6F324D-B5FB-12F0-3A60-0802EA00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3322712" cy="170080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L’autrice del romanzo,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la scrittrice americana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Harper Lee.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787580-E684-7C6D-0129-37BBA953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924944"/>
            <a:ext cx="5148064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0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886927-2580-1ED0-6BA9-BE4F6019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Uno spaccato della cittadina di </a:t>
            </a:r>
            <a:r>
              <a:rPr lang="it-IT" sz="1600" dirty="0" err="1">
                <a:solidFill>
                  <a:srgbClr val="002060"/>
                </a:solidFill>
              </a:rPr>
              <a:t>Maycomb</a:t>
            </a:r>
            <a:r>
              <a:rPr lang="it-IT" sz="1600" dirty="0">
                <a:solidFill>
                  <a:srgbClr val="002060"/>
                </a:solidFill>
              </a:rPr>
              <a:t> negli anni ’30-35.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15D13C-8249-8DBA-5592-E702D70B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7" y="836712"/>
            <a:ext cx="7713985" cy="46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40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72D8D-2117-2549-96FB-05D41D11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95" y="4941168"/>
            <a:ext cx="7905450" cy="2088232"/>
          </a:xfrm>
        </p:spPr>
        <p:txBody>
          <a:bodyPr/>
          <a:lstStyle/>
          <a:p>
            <a:r>
              <a:rPr lang="it-IT" sz="1600" dirty="0">
                <a:solidFill>
                  <a:srgbClr val="B913C9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Scout</a:t>
            </a:r>
            <a:r>
              <a:rPr lang="it-IT" sz="1600" dirty="0">
                <a:solidFill>
                  <a:srgbClr val="0070C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600" dirty="0" err="1">
                <a:solidFill>
                  <a:srgbClr val="0070C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Jem</a:t>
            </a:r>
            <a:r>
              <a:rPr lang="it-IT" sz="1600" dirty="0">
                <a:solidFill>
                  <a:srgbClr val="0070C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1600" dirty="0" err="1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Dill</a:t>
            </a:r>
            <a:r>
              <a:rPr lang="it-IT" sz="1600" dirty="0">
                <a:solidFill>
                  <a:srgbClr val="0070C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trio dei ragazzini dei giochi dell’estate.</a:t>
            </a:r>
            <a:endParaRPr lang="it-IT" sz="1600" dirty="0">
              <a:solidFill>
                <a:srgbClr val="0070C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F6FD80-B215-8F5F-6F47-D357CEC28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95" y="1628800"/>
            <a:ext cx="790545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8BA6E-8474-90A1-3C97-FC905CF89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/>
              <a:t>I tre ragazzini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91A09A-821A-ACA5-2992-B0D6522BC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74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DA7DA-F7B6-8FC2-8AA3-B5BCE6F8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63" y="4293096"/>
            <a:ext cx="7169074" cy="2564904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Jem</a:t>
            </a:r>
            <a:r>
              <a:rPr lang="it-IT" sz="1600" dirty="0">
                <a:solidFill>
                  <a:srgbClr val="002060"/>
                </a:solidFill>
              </a:rPr>
              <a:t> con i suoi giochi estivi.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5E57A92-B8F4-EC99-31DC-3FC1088F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63" y="1209260"/>
            <a:ext cx="7169073" cy="38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82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1A37A-F778-0132-05D9-5657D091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Scout con la ruota, uno dei diversivi dell’estate.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64B57A-8DE5-7F26-E052-5BB19AE2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58" y="1451372"/>
            <a:ext cx="7302011" cy="39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5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AFC83-94F2-A01B-F989-D755C79F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3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ruota dei giochi dei due fratelli sulle strade di </a:t>
            </a:r>
            <a:r>
              <a:rPr lang="it-IT" sz="1600" dirty="0" err="1">
                <a:solidFill>
                  <a:srgbClr val="002060"/>
                </a:solidFill>
              </a:rPr>
              <a:t>Maycomb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A9A649-5B24-B654-D822-C4F037846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8" y="1052736"/>
            <a:ext cx="8479282" cy="42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1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F42EC6-1199-A296-244C-76BDDFCB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5373217"/>
            <a:ext cx="6502400" cy="14847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Fratello e sorella ai giochi dell’estate.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03D279-978C-AF97-C07A-3CE08DED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-23123"/>
            <a:ext cx="65024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8516F8-9253-311B-1F6B-D98F3602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085185"/>
            <a:ext cx="7772400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L’avvocato </a:t>
            </a:r>
            <a:r>
              <a:rPr lang="it-IT" sz="1600" dirty="0" err="1">
                <a:solidFill>
                  <a:srgbClr val="002060"/>
                </a:solidFill>
              </a:rPr>
              <a:t>Atticus</a:t>
            </a:r>
            <a:r>
              <a:rPr lang="it-IT" sz="1600" dirty="0">
                <a:solidFill>
                  <a:srgbClr val="002060"/>
                </a:solidFill>
              </a:rPr>
              <a:t> con i tre bambini davanti alla sua casa.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41D440A-29D0-711B-EA39-A94B75A1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7772400" cy="43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81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2FA55-02C2-B84A-A81E-36010561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144" y="5085184"/>
            <a:ext cx="3168352" cy="177281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Il problematico vicino di casa,</a:t>
            </a:r>
            <a:b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Arthur "</a:t>
            </a:r>
            <a:r>
              <a:rPr lang="it-IT" sz="1600" dirty="0" err="1">
                <a:solidFill>
                  <a:srgbClr val="002060"/>
                </a:solidFill>
                <a:latin typeface="Arial" pitchFamily="34"/>
                <a:cs typeface="Arial" pitchFamily="34"/>
              </a:rPr>
              <a:t>Boo</a:t>
            </a:r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" </a:t>
            </a:r>
            <a:r>
              <a:rPr lang="it-IT" sz="1600" dirty="0" err="1">
                <a:solidFill>
                  <a:srgbClr val="002060"/>
                </a:solidFill>
                <a:latin typeface="Arial" pitchFamily="34"/>
                <a:cs typeface="Arial" pitchFamily="34"/>
              </a:rPr>
              <a:t>Radley</a:t>
            </a:r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, </a:t>
            </a:r>
            <a:b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l’attore Robert Duval.</a:t>
            </a:r>
            <a:br>
              <a:rPr lang="it-IT" sz="1600" dirty="0">
                <a:solidFill>
                  <a:schemeClr val="accent1">
                    <a:lumMod val="75000"/>
                  </a:schemeClr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Arial" pitchFamily="34"/>
                <a:cs typeface="Arial" pitchFamily="34"/>
              </a:rPr>
              <a:t> </a:t>
            </a:r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4B98593-4192-06A9-7FCD-16DC681A3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" y="0"/>
            <a:ext cx="5660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AB8838-CE3E-4611-B7B3-24C9BBA5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8135938" cy="2348881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 due fratelli hanno paura del loro «strano» vicino di casa.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A4CF15-17E7-A878-A1E6-7F77A61CD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6840760" cy="38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3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A7B345-E2AA-8C6B-D703-2FB69B55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692696"/>
            <a:ext cx="4090020" cy="65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89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087B2-34C1-FF01-06C9-47D8327E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72" y="5661248"/>
            <a:ext cx="7347654" cy="119675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030992-FAB1-82A8-0C40-22E1A4BC1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-24544"/>
            <a:ext cx="7772400" cy="62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92A723-FC1C-63F7-178F-E2F95290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Autunno. È tempo di scuola!!!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E11E92-7B39-90B0-A6F3-FE2FA910E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4744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95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F244B0-71E6-F041-AFC2-55609666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65104"/>
            <a:ext cx="8135938" cy="249289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padre parla </a:t>
            </a:r>
            <a:r>
              <a:rPr lang="it-IT" sz="1600" dirty="0" err="1">
                <a:solidFill>
                  <a:srgbClr val="002060"/>
                </a:solidFill>
              </a:rPr>
              <a:t>all</a:t>
            </a:r>
            <a:r>
              <a:rPr lang="it-IT" sz="1600" dirty="0">
                <a:solidFill>
                  <a:srgbClr val="002060"/>
                </a:solidFill>
              </a:rPr>
              <a:t> figlia sulle scale di casa.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4D20C8-E362-63CF-7C5C-7EB4DB3A8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764704"/>
            <a:ext cx="77089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6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1FDA0A-A9D9-8B29-ADDB-232C702C6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8135938" cy="213285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Padre e figlia a tavola.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F5C772-485C-059B-8A35-FF7082FF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57" y="1340768"/>
            <a:ext cx="8227614" cy="39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A65151B-EB45-D068-DF38-44CC421FB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297220"/>
            <a:ext cx="4464496" cy="55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43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797152"/>
            <a:ext cx="7772400" cy="20608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buon padre parla spesso con la figlia Scout e le spiega le sue convinzioni.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421B78-1434-0D00-7E51-F0F5A22C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76672"/>
            <a:ext cx="6768752" cy="47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E03507-10BE-151B-3F5C-2F18B435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…prima della nanna!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D53742-F6D4-0E4C-4F63-7DEA7DABF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8640"/>
            <a:ext cx="7620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7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8EC25-21E9-A364-DEF8-618C94EB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01208"/>
            <a:ext cx="3970786" cy="155679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Il giudice John Taylor,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l’attore Paul Fix.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F7A72E-CA64-0ED3-EB75-97B383645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772816"/>
            <a:ext cx="4427983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5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41AC2A8-3330-9B46-B696-2978974B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07" y="5229200"/>
            <a:ext cx="7772400" cy="162880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giudice John Taylor sulla veranda della casa dell’avvocato </a:t>
            </a:r>
            <a:r>
              <a:rPr lang="it-IT" sz="1600" dirty="0" err="1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Atticus</a:t>
            </a: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9ACFDCB-0712-01F2-71C6-DA68E8A9E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07" y="1196752"/>
            <a:ext cx="77724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2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799D287-1AA3-B54C-B418-00AD4307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208" y="3789040"/>
            <a:ext cx="2699792" cy="306896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Tom Robinson, l’attore </a:t>
            </a:r>
            <a:r>
              <a:rPr lang="it-IT" sz="1600" dirty="0" err="1">
                <a:solidFill>
                  <a:srgbClr val="002060"/>
                </a:solidFill>
              </a:rPr>
              <a:t>Brock</a:t>
            </a:r>
            <a:r>
              <a:rPr lang="it-IT" sz="1600" dirty="0">
                <a:solidFill>
                  <a:srgbClr val="002060"/>
                </a:solidFill>
              </a:rPr>
              <a:t> Peters,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un bracciante di colore  accusato dal padre di </a:t>
            </a:r>
            <a:r>
              <a:rPr lang="it-IT" sz="1600" dirty="0" err="1">
                <a:solidFill>
                  <a:srgbClr val="002060"/>
                </a:solidFill>
              </a:rPr>
              <a:t>Mayella</a:t>
            </a:r>
            <a:r>
              <a:rPr lang="it-IT" sz="1600" dirty="0">
                <a:solidFill>
                  <a:srgbClr val="002060"/>
                </a:solidFill>
              </a:rPr>
              <a:t> Ewell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di violenza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sulla figlia bianca. </a:t>
            </a:r>
            <a:br>
              <a:rPr lang="it-IT" sz="1600" dirty="0">
                <a:solidFill>
                  <a:srgbClr val="002060"/>
                </a:solidFill>
              </a:rPr>
            </a:b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8A56B5-7191-13CB-2F97-A2B2BFA0B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0928"/>
            <a:ext cx="63001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D942A98-37F1-7C4F-BBBD-1919C57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5" y="5805264"/>
            <a:ext cx="8172909" cy="105273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EAB10"/>
                </a:solidFill>
              </a:rPr>
              <a:t>Frontespizio della prima Edizione del 1811.                      </a:t>
            </a:r>
            <a:r>
              <a:rPr lang="it-IT" sz="1600" dirty="0">
                <a:solidFill>
                  <a:srgbClr val="00B050"/>
                </a:solidFill>
              </a:rPr>
              <a:t>  Una moderna copertina.</a:t>
            </a:r>
            <a:endParaRPr lang="it-IT" sz="1600" b="1" dirty="0">
              <a:solidFill>
                <a:srgbClr val="00B05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410BE86-5325-6F0C-4B17-B265816CD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637"/>
            <a:ext cx="4492220" cy="62609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6E8FFD5-0789-168B-99FF-532DF8521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185" y="218637"/>
            <a:ext cx="4028668" cy="62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C10F90-BF47-275A-EF1D-44CFCB79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38" y="4797152"/>
            <a:ext cx="6480721" cy="2060848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Atticus</a:t>
            </a:r>
            <a:r>
              <a:rPr lang="it-IT" sz="1600" dirty="0">
                <a:solidFill>
                  <a:srgbClr val="002060"/>
                </a:solidFill>
              </a:rPr>
              <a:t> con l’agricoltore Bob Ewell, l’attore 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Anderson</a:t>
            </a:r>
            <a:r>
              <a:rPr lang="it-IT" sz="8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0D407FC-7A71-1E25-D561-32DAF683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9" y="332656"/>
            <a:ext cx="6480720" cy="50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1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A9D115-3D7C-8144-46FD-83E58F8C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Mayella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Well</a:t>
            </a:r>
            <a:r>
              <a:rPr lang="it-IT" sz="1600" dirty="0">
                <a:solidFill>
                  <a:srgbClr val="002060"/>
                </a:solidFill>
              </a:rPr>
              <a:t>, l’attrice Collin Wilcox </a:t>
            </a:r>
            <a:r>
              <a:rPr lang="it-IT" sz="1600" dirty="0" err="1">
                <a:solidFill>
                  <a:srgbClr val="002060"/>
                </a:solidFill>
              </a:rPr>
              <a:t>Paxton</a:t>
            </a:r>
            <a:r>
              <a:rPr lang="it-IT" sz="1600" dirty="0">
                <a:solidFill>
                  <a:srgbClr val="002060"/>
                </a:solidFill>
              </a:rPr>
              <a:t>, col padre Bob al processo.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FCF6C7-8218-729A-4C35-CAF4061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93" y="836712"/>
            <a:ext cx="7301414" cy="47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15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10BBF4D-3C0F-10A7-0497-DA25E6FAD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0648" y="0"/>
            <a:ext cx="7498983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98C155EF-022D-6C99-ABC7-E42C7E1C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200" y="5013176"/>
            <a:ext cx="2220938" cy="1844824"/>
          </a:xfrm>
        </p:spPr>
        <p:txBody>
          <a:bodyPr/>
          <a:lstStyle/>
          <a:p>
            <a:pPr algn="l"/>
            <a:r>
              <a:rPr lang="it-IT" sz="1600" dirty="0" err="1">
                <a:solidFill>
                  <a:srgbClr val="0070C0"/>
                </a:solidFill>
              </a:rPr>
              <a:t>Mayella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Well</a:t>
            </a:r>
            <a:r>
              <a:rPr lang="it-IT" sz="1600" dirty="0">
                <a:solidFill>
                  <a:srgbClr val="0070C0"/>
                </a:solidFill>
              </a:rPr>
              <a:t>, 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al banco dei testimoni durante il processo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4082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D27468-3762-7248-6DE8-D84EA87F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Primo piano dell’avvocato difensore e dell’accusato al processo.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8ABF6C-3A9F-5931-1975-EA673C33A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93" y="692696"/>
            <a:ext cx="6385414" cy="48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60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5C28F48-2CD6-B0B1-4FD3-397D6DC5D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95" y="692696"/>
            <a:ext cx="6900610" cy="4483941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28C4F985-E52D-628B-8C83-05596074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95" y="4797153"/>
            <a:ext cx="6900610" cy="172819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Una seduta del processo a Tom Robinson accusato di violenza carnale.</a:t>
            </a:r>
          </a:p>
        </p:txBody>
      </p:sp>
    </p:spTree>
    <p:extLst>
      <p:ext uri="{BB962C8B-B14F-4D97-AF65-F5344CB8AC3E}">
        <p14:creationId xmlns:p14="http://schemas.microsoft.com/office/powerpoint/2010/main" val="3794289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74DFB6-0664-8B42-795B-6717E623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874" y="5373216"/>
            <a:ext cx="7560263" cy="14847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L’accusato, il difensore e la presunta vittima durante l’interrogatorio al processo.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02EC0C-E7C8-FEE3-053D-6A025626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74" y="0"/>
            <a:ext cx="7537274" cy="57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87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8FEE33E-A577-846A-F91F-131ABC6A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19442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L’avvocato difensore </a:t>
            </a:r>
            <a:r>
              <a:rPr lang="it-IT" sz="1600" dirty="0" err="1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Atticus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durate l’arringa per il suo assistito.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B51E0B-9326-74D6-7CF0-B24C3FE9C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26" y="1052736"/>
            <a:ext cx="77724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9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16864-B5E7-AD2A-5139-57B67E48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…idem!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D2A1AE-6F20-08E7-832B-7F895CBDC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1361281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6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ringa di Atticus Finch .mp4">
            <a:hlinkClick r:id="" action="ppaction://media"/>
            <a:extLst>
              <a:ext uri="{FF2B5EF4-FFF2-40B4-BE49-F238E27FC236}">
                <a16:creationId xmlns:a16="http://schemas.microsoft.com/office/drawing/2014/main" id="{DFA53607-6265-08B3-A16C-2C2F90996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3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575E84-9B91-FC2A-83C6-B1AFFA5AA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58293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46CDAB85-C600-F9F6-DEE6-28F7226D0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589240"/>
            <a:ext cx="7772400" cy="108012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In piedi per il verdetto di condanna per Tom Robinson.</a:t>
            </a:r>
          </a:p>
        </p:txBody>
      </p:sp>
    </p:spTree>
    <p:extLst>
      <p:ext uri="{BB962C8B-B14F-4D97-AF65-F5344CB8AC3E}">
        <p14:creationId xmlns:p14="http://schemas.microsoft.com/office/powerpoint/2010/main" val="314274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azione del libro Il buio oltre la siepe 6 minuti.mp4">
            <a:hlinkClick r:id="" action="ppaction://media"/>
            <a:extLst>
              <a:ext uri="{FF2B5EF4-FFF2-40B4-BE49-F238E27FC236}">
                <a16:creationId xmlns:a16="http://schemas.microsoft.com/office/drawing/2014/main" id="{E0C95216-5279-6AD0-E539-CCAF547BA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43957-E8B2-46EE-C8E5-5EFE7EE7E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Scout e </a:t>
            </a:r>
            <a:r>
              <a:rPr lang="it-IT" sz="1600" dirty="0" err="1">
                <a:solidFill>
                  <a:srgbClr val="002060"/>
                </a:solidFill>
              </a:rPr>
              <a:t>Jem</a:t>
            </a:r>
            <a:r>
              <a:rPr lang="it-IT" sz="1600" dirty="0">
                <a:solidFill>
                  <a:srgbClr val="002060"/>
                </a:solidFill>
              </a:rPr>
              <a:t> assistono al processo dalla parte di sala riservata al pubblico di colore</a:t>
            </a:r>
            <a:r>
              <a:rPr lang="it-IT" sz="1600" dirty="0"/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446B73-5CA3-E3B5-2EDA-94886AFC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7" y="692696"/>
            <a:ext cx="8702265" cy="47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3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EE8E25-35B9-95A9-34A9-9ABA7359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93096"/>
            <a:ext cx="8135938" cy="2564904"/>
          </a:xfrm>
        </p:spPr>
        <p:txBody>
          <a:bodyPr/>
          <a:lstStyle/>
          <a:p>
            <a:r>
              <a:rPr lang="it-IT" sz="1600" dirty="0"/>
              <a:t>I due fratelli preoccupati, fatti segno al disprezzo dei loro coetanei di </a:t>
            </a:r>
            <a:r>
              <a:rPr lang="it-IT" sz="1600" dirty="0" err="1"/>
              <a:t>Maycomb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2A2FA4-8DCF-491F-13A7-E9AA84B4E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52" y="1340768"/>
            <a:ext cx="774648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33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573F1D5-A118-7EA0-9256-5B0D2E35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7762326" cy="213285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L’avvocato </a:t>
            </a:r>
            <a:r>
              <a:rPr lang="it-IT" sz="1600" dirty="0" err="1">
                <a:solidFill>
                  <a:srgbClr val="002060"/>
                </a:solidFill>
              </a:rPr>
              <a:t>Atticus</a:t>
            </a:r>
            <a:r>
              <a:rPr lang="it-IT" sz="1600" dirty="0">
                <a:solidFill>
                  <a:srgbClr val="002060"/>
                </a:solidFill>
              </a:rPr>
              <a:t> ripone la speranza dell’assoluzione del suo assistito in appello.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9EE0AD1-BD52-CF11-3A7C-0855AB79E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26" y="1052736"/>
            <a:ext cx="77724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50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65FD7C-7158-51C5-96BC-4C7DEB7C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5157192"/>
            <a:ext cx="4355976" cy="170080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Tom Robinson, l’accusato, al processo.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Dietro di lui il giudice John Taylor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2ABB45-8E7C-08A8-90BC-04B4E3CA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4572000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55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59D151-6094-7377-38DB-D0759765B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6832" y="2120194"/>
            <a:ext cx="7301414" cy="4737806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3F9CF766-0E50-70AF-1778-A744E292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157192"/>
            <a:ext cx="4021138" cy="170080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L’agricoltore alcolista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Bob Ewell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medita vendetta.</a:t>
            </a:r>
          </a:p>
        </p:txBody>
      </p:sp>
    </p:spTree>
    <p:extLst>
      <p:ext uri="{BB962C8B-B14F-4D97-AF65-F5344CB8AC3E}">
        <p14:creationId xmlns:p14="http://schemas.microsoft.com/office/powerpoint/2010/main" val="3913887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B49BFA-2D65-FFB1-40B9-BACB455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26544"/>
            <a:ext cx="8135938" cy="1531456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Jem</a:t>
            </a:r>
            <a:r>
              <a:rPr lang="it-IT" sz="1600" dirty="0">
                <a:solidFill>
                  <a:srgbClr val="002060"/>
                </a:solidFill>
              </a:rPr>
              <a:t> e Scout, i due fratellini nelle mire vendicative di Bob </a:t>
            </a:r>
            <a:r>
              <a:rPr lang="it-IT" sz="1600" dirty="0" err="1">
                <a:solidFill>
                  <a:srgbClr val="002060"/>
                </a:solidFill>
              </a:rPr>
              <a:t>Ewwll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3F8DC6-4D1B-4893-BC89-E31370322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1456"/>
            <a:ext cx="8005264" cy="37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6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289E25-42AC-B26B-2764-98B30440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1" y="4725144"/>
            <a:ext cx="7324952" cy="2132856"/>
          </a:xfrm>
        </p:spPr>
        <p:txBody>
          <a:bodyPr/>
          <a:lstStyle/>
          <a:p>
            <a:r>
              <a:rPr lang="it-IT" sz="1600" dirty="0"/>
              <a:t>Il vicino di casa </a:t>
            </a:r>
            <a:r>
              <a:rPr lang="it-IT" sz="1600" dirty="0" err="1"/>
              <a:t>Boo</a:t>
            </a:r>
            <a:r>
              <a:rPr lang="it-IT" sz="1600" dirty="0"/>
              <a:t> </a:t>
            </a:r>
            <a:r>
              <a:rPr lang="it-IT" sz="1600" dirty="0" err="1"/>
              <a:t>Radley</a:t>
            </a:r>
            <a:r>
              <a:rPr lang="it-IT" sz="1600" dirty="0"/>
              <a:t>, salvatore dei due fratellini.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BC561B-9CB2-024B-1083-9EC2F5BE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40768"/>
            <a:ext cx="7324952" cy="37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73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88413F6-8388-C94F-A65E-46DE29B1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013176"/>
            <a:ext cx="7659484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Scout e </a:t>
            </a:r>
            <a:r>
              <a:rPr lang="it-IT" sz="1600" dirty="0" err="1">
                <a:solidFill>
                  <a:srgbClr val="002060"/>
                </a:solidFill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Boo</a:t>
            </a: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accanto al letto di </a:t>
            </a:r>
            <a:r>
              <a:rPr lang="it-IT" sz="1600" dirty="0" err="1">
                <a:solidFill>
                  <a:srgbClr val="002060"/>
                </a:solidFill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Jem</a:t>
            </a: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con braccio rotto.</a:t>
            </a:r>
            <a:br>
              <a:rPr lang="it-IT" sz="1600" dirty="0">
                <a:solidFill>
                  <a:srgbClr val="0070C0"/>
                </a:solidFill>
                <a:latin typeface="Arial" pitchFamily="34"/>
                <a:cs typeface="Arial" pitchFamily="34"/>
              </a:rPr>
            </a:br>
            <a:br>
              <a:rPr lang="it-IT" sz="1600" dirty="0">
                <a:solidFill>
                  <a:srgbClr val="198A8A"/>
                </a:solidFill>
                <a:latin typeface="Arial" pitchFamily="34"/>
                <a:cs typeface="Arial" pitchFamily="34"/>
              </a:rPr>
            </a:b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1EA4CA-B878-0A2E-F548-3E85D702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7659484" cy="430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271BF1-F649-9C24-17FA-298105F0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692696"/>
            <a:ext cx="7560840" cy="40954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E4713856-9858-D8C3-F196-21421941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1129"/>
            <a:ext cx="8135938" cy="1584176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Atticus</a:t>
            </a:r>
            <a:r>
              <a:rPr lang="it-IT" sz="1600" dirty="0">
                <a:solidFill>
                  <a:srgbClr val="002060"/>
                </a:solidFill>
              </a:rPr>
              <a:t> con lo sceriffo di </a:t>
            </a:r>
            <a:r>
              <a:rPr lang="it-IT" sz="1600" dirty="0" err="1">
                <a:solidFill>
                  <a:srgbClr val="002060"/>
                </a:solidFill>
              </a:rPr>
              <a:t>Maycomb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Heck</a:t>
            </a:r>
            <a:r>
              <a:rPr lang="it-IT" sz="1600" dirty="0">
                <a:solidFill>
                  <a:srgbClr val="002060"/>
                </a:solidFill>
              </a:rPr>
              <a:t> Tate, l’attore Frank </a:t>
            </a:r>
            <a:r>
              <a:rPr lang="it-IT" sz="1600" dirty="0" err="1">
                <a:solidFill>
                  <a:srgbClr val="002060"/>
                </a:solidFill>
              </a:rPr>
              <a:t>Overton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2910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78854-CF36-999E-9CB5-FD2427D5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/>
              <a:t>Da bambino il padre ha insegnato ad </a:t>
            </a:r>
            <a:r>
              <a:rPr lang="it-IT" sz="1600" dirty="0" err="1"/>
              <a:t>Atticus</a:t>
            </a:r>
            <a:r>
              <a:rPr lang="it-IT" sz="1600" dirty="0"/>
              <a:t> che è un crimine anche uccidere un tordo.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1D7230-D527-94B6-57B9-B694DA41F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836712"/>
            <a:ext cx="6984776" cy="45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73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8DAC39-8152-99F9-C533-11A5679D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8" y="5373216"/>
            <a:ext cx="2508970" cy="136815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Il regista del film,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l’americano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Robert Mulligan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6799F04-CFAB-ACC8-DE8B-D8BD53097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6"/>
            <a:ext cx="5840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02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37911-0B03-7986-E459-A0A32372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sceriffo, </a:t>
            </a:r>
            <a:r>
              <a:rPr lang="it-IT" sz="1600" dirty="0" err="1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Atticus</a:t>
            </a: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600" dirty="0" err="1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</a:t>
            </a: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Radley</a:t>
            </a: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Scout sulla veranda di casa Flint.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5694B4-96B8-2B75-3335-3EC77A17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658" y="908720"/>
            <a:ext cx="6168684" cy="462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64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526843-9B53-0222-A7A7-A485FF9A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13176"/>
            <a:ext cx="7772400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Scout a colloquio col vicino </a:t>
            </a:r>
            <a:r>
              <a:rPr lang="it-IT" sz="1600" dirty="0" err="1">
                <a:solidFill>
                  <a:srgbClr val="002060"/>
                </a:solidFill>
              </a:rPr>
              <a:t>Boo</a:t>
            </a:r>
            <a:r>
              <a:rPr lang="it-IT" sz="1600" dirty="0">
                <a:solidFill>
                  <a:srgbClr val="002060"/>
                </a:solidFill>
              </a:rPr>
              <a:t> sulla veranda di casa.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BB149E-407C-DAF4-8C30-1A39D1B26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90" y="908720"/>
            <a:ext cx="7392820" cy="44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5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out bambina.mp4">
            <a:hlinkClick r:id="" action="ppaction://media"/>
            <a:extLst>
              <a:ext uri="{FF2B5EF4-FFF2-40B4-BE49-F238E27FC236}">
                <a16:creationId xmlns:a16="http://schemas.microsoft.com/office/drawing/2014/main" id="{672E0FCF-215E-BE9D-3EDD-DDF4DE8D3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DE44804-62C2-9000-8441-C1D7B0B95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90" y="1412776"/>
            <a:ext cx="7392820" cy="44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010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e.mp4">
            <a:hlinkClick r:id="" action="ppaction://media"/>
            <a:extLst>
              <a:ext uri="{FF2B5EF4-FFF2-40B4-BE49-F238E27FC236}">
                <a16:creationId xmlns:a16="http://schemas.microsoft.com/office/drawing/2014/main" id="{485CA6F6-E4EB-68FD-832A-F3ECE52E43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2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B5A4CBF-C76C-C752-5E46-431694C97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3327400" cy="5194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B6A32C-D5ED-D02B-ED0E-D3FBB1CDB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08" y="1058109"/>
            <a:ext cx="3615432" cy="518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746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24E2E6B-EFE5-EE3F-B22D-B0A6853B9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1052736"/>
            <a:ext cx="3888432" cy="52291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0FE15B4-B8FD-51E7-5682-3A6606458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908720"/>
            <a:ext cx="4090108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01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5 dicembre 2024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«IL MAESTRO </a:t>
            </a: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E MARGHERITA»</a:t>
            </a:r>
          </a:p>
          <a:p>
            <a:pPr lvl="0" algn="ctr">
              <a:lnSpc>
                <a:spcPct val="90000"/>
              </a:lnSpc>
            </a:pPr>
            <a:r>
              <a:rPr lang="it-IT" sz="4400" i="1" dirty="0">
                <a:solidFill>
                  <a:srgbClr val="0099FF"/>
                </a:solidFill>
                <a:latin typeface="Arial" pitchFamily="34"/>
                <a:cs typeface="Arial" pitchFamily="34"/>
              </a:rPr>
              <a:t>Di Michail Bulgakov</a:t>
            </a:r>
            <a:r>
              <a:rPr lang="it-IT" sz="4400" i="1">
                <a:solidFill>
                  <a:srgbClr val="0099FF"/>
                </a:solidFill>
                <a:latin typeface="Arial" pitchFamily="34"/>
                <a:cs typeface="Arial" pitchFamily="34"/>
              </a:rPr>
              <a:t>, 1967.</a:t>
            </a:r>
            <a:endParaRPr lang="it-IT" sz="4400" i="1" dirty="0">
              <a:solidFill>
                <a:srgbClr val="280099"/>
              </a:solidFill>
              <a:latin typeface="Arial" pitchFamily="34"/>
              <a:cs typeface="Arial" pitchFamily="34"/>
            </a:endParaRPr>
          </a:p>
          <a:p>
            <a:pPr lvl="0" algn="ctr">
              <a:lnSpc>
                <a:spcPct val="90000"/>
              </a:lnSpc>
            </a:pPr>
            <a:endParaRPr lang="it-IT" sz="4000" dirty="0">
              <a:solidFill>
                <a:srgbClr val="0099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3AD5E-C93E-1321-AA31-1567DCB5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0" y="5373216"/>
            <a:ext cx="2016224" cy="1484784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002060"/>
                </a:solidFill>
              </a:rPr>
              <a:t>Anno 1963</a:t>
            </a:r>
            <a:endParaRPr lang="it-IT" sz="1800" b="1" dirty="0">
              <a:solidFill>
                <a:srgbClr val="977616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041816-0508-851D-757B-951248062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7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D1E10-E135-35D6-A42B-FBBC60F9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584" y="4077072"/>
            <a:ext cx="2980832" cy="2780929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Il protagonista del film, l’avvocato </a:t>
            </a:r>
            <a:r>
              <a:rPr lang="it-IT" sz="1600" dirty="0" err="1">
                <a:solidFill>
                  <a:srgbClr val="002060"/>
                </a:solidFill>
              </a:rPr>
              <a:t>Atticus</a:t>
            </a:r>
            <a:r>
              <a:rPr lang="it-IT" sz="1600" dirty="0">
                <a:solidFill>
                  <a:srgbClr val="002060"/>
                </a:solidFill>
              </a:rPr>
              <a:t> Finch, l’attore americano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Gregory Peck. 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61D12D-58CA-1177-AD66-4511CAEA4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654"/>
            <a:ext cx="5084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BB35508-F0C0-27E6-9D61-2187AA43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37112"/>
            <a:ext cx="8363272" cy="242088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cast del film del 1962.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87C108-90AF-9C4B-DBF3-83FDD959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7" y="1268760"/>
            <a:ext cx="784954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89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6915</TotalTime>
  <Words>664</Words>
  <Application>Microsoft Macintosh PowerPoint</Application>
  <PresentationFormat>Presentazione su schermo (4:3)</PresentationFormat>
  <Paragraphs>70</Paragraphs>
  <Slides>67</Slides>
  <Notes>2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1" baseType="lpstr">
      <vt:lpstr>Arial</vt:lpstr>
      <vt:lpstr>Geneva</vt:lpstr>
      <vt:lpstr>Times New Roman</vt:lpstr>
      <vt:lpstr>Tema di Office</vt:lpstr>
      <vt:lpstr>UTE – Università Cardinal Colombo - MILANO Giovedì, 28 novembre 2024</vt:lpstr>
      <vt:lpstr>L’autrice del romanzo,  la scrittrice americana  Harper Lee.</vt:lpstr>
      <vt:lpstr>Presentazione standard di PowerPoint</vt:lpstr>
      <vt:lpstr>Frontespizio della prima Edizione del 1811.                        Una moderna copertina.</vt:lpstr>
      <vt:lpstr>Presentazione standard di PowerPoint</vt:lpstr>
      <vt:lpstr>Il regista del film,  l’americano  Robert Mulligan.</vt:lpstr>
      <vt:lpstr>Anno 1963</vt:lpstr>
      <vt:lpstr>Il protagonista del film, l’avvocato Atticus Finch, l’attore americano  Gregory Peck.  </vt:lpstr>
      <vt:lpstr>Il cast del film del 1962.</vt:lpstr>
      <vt:lpstr>Presentazione standard di PowerPoint</vt:lpstr>
      <vt:lpstr>Uno spaccato di Maycomb negli anni ’30-35 della Grande Depressione.</vt:lpstr>
      <vt:lpstr>Alabama. Carta politica.</vt:lpstr>
      <vt:lpstr>Stati Uniti. Penultimo stato in basso a destra ALABAMA.</vt:lpstr>
      <vt:lpstr>L'avvocato Atticus Finch,  l’attore americano  Gregory Peck.</vt:lpstr>
      <vt:lpstr>L’avvocato Atticus esce di casa per andare in ufficio.</vt:lpstr>
      <vt:lpstr>…con i due figli, la figlia Jean Louise, 6 anni e il fratello, Jeremy, 10 anni.</vt:lpstr>
      <vt:lpstr>Lettura con la figlia minore Scout.</vt:lpstr>
      <vt:lpstr>La domestica di colore Calpurnia, l’attrice Estelle Evans, con Jem e Scout. </vt:lpstr>
      <vt:lpstr>…idem!</vt:lpstr>
      <vt:lpstr>Uno spaccato della cittadina di Maycomb negli anni ’30-35.</vt:lpstr>
      <vt:lpstr>Scout, Jem e Dill, il trio dei ragazzini dei giochi dell’estate.</vt:lpstr>
      <vt:lpstr>I tre ragazzini</vt:lpstr>
      <vt:lpstr>Jem con i suoi giochi estivi.</vt:lpstr>
      <vt:lpstr>Scout con la ruota, uno dei diversivi dell’estate.</vt:lpstr>
      <vt:lpstr>La ruota dei giochi dei due fratelli sulle strade di Maycomb.</vt:lpstr>
      <vt:lpstr>Fratello e sorella ai giochi dell’estate.</vt:lpstr>
      <vt:lpstr>L’avvocato Atticus con i tre bambini davanti alla sua casa.</vt:lpstr>
      <vt:lpstr>Il problematico vicino di casa, Arthur "Boo" Radley,  l’attore Robert Duval.  </vt:lpstr>
      <vt:lpstr>I due fratelli hanno paura del loro «strano» vicino di casa.</vt:lpstr>
      <vt:lpstr>Il</vt:lpstr>
      <vt:lpstr>Autunno. È tempo di scuola!!!</vt:lpstr>
      <vt:lpstr>Il padre parla all figlia sulle scale di casa.</vt:lpstr>
      <vt:lpstr>Padre e figlia a tavola.</vt:lpstr>
      <vt:lpstr>Presentazione standard di PowerPoint</vt:lpstr>
      <vt:lpstr>Da buon padre parla spesso con la figlia Scout e le spiega le sue convinzioni.</vt:lpstr>
      <vt:lpstr>…prima della nanna!</vt:lpstr>
      <vt:lpstr>Il giudice John Taylor,  l’attore Paul Fix.</vt:lpstr>
      <vt:lpstr>Il giudice John Taylor sulla veranda della casa dell’avvocato Atticus.</vt:lpstr>
      <vt:lpstr>Tom Robinson, l’attore Brock Peters, un bracciante di colore  accusato dal padre di Mayella Ewell  di violenza  sulla figlia bianca.  </vt:lpstr>
      <vt:lpstr>Atticus con l’agricoltore Bob Ewell, l’attore James Anderson.</vt:lpstr>
      <vt:lpstr>Mayella Well, l’attrice Collin Wilcox Paxton, col padre Bob al processo.</vt:lpstr>
      <vt:lpstr>Mayella Well,  al banco dei testimoni durante il processo.</vt:lpstr>
      <vt:lpstr>Primo piano dell’avvocato difensore e dell’accusato al processo.</vt:lpstr>
      <vt:lpstr>Una seduta del processo a Tom Robinson accusato di violenza carnale.</vt:lpstr>
      <vt:lpstr>L’accusato, il difensore e la presunta vittima durante l’interrogatorio al processo.</vt:lpstr>
      <vt:lpstr>L’avvocato difensore Atticus durate l’arringa per il suo assistito.</vt:lpstr>
      <vt:lpstr>…idem!</vt:lpstr>
      <vt:lpstr>Presentazione standard di PowerPoint</vt:lpstr>
      <vt:lpstr>In piedi per il verdetto di condanna per Tom Robinson.</vt:lpstr>
      <vt:lpstr>Scout e Jem assistono al processo dalla parte di sala riservata al pubblico di colore. </vt:lpstr>
      <vt:lpstr>I due fratelli preoccupati, fatti segno al disprezzo dei loro coetanei di Maycomb.</vt:lpstr>
      <vt:lpstr>L’avvocato Atticus ripone la speranza dell’assoluzione del suo assistito in appello.</vt:lpstr>
      <vt:lpstr>Tom Robinson, l’accusato, al processo. Dietro di lui il giudice John Taylor.</vt:lpstr>
      <vt:lpstr>L’agricoltore alcolista  Bob Ewell  medita vendetta.</vt:lpstr>
      <vt:lpstr>Jem e Scout, i due fratellini nelle mire vendicative di Bob Ewwll.</vt:lpstr>
      <vt:lpstr>Il vicino di casa Boo Radley, salvatore dei due fratellini.</vt:lpstr>
      <vt:lpstr>Scout e Boo accanto al letto di Jem, con braccio rotto.  </vt:lpstr>
      <vt:lpstr>Atticus con lo sceriffo di Maycomb Heck Tate, l’attore Frank Overton.</vt:lpstr>
      <vt:lpstr>Da bambino il padre ha insegnato ad Atticus che è un crimine anche uccidere un tordo.</vt:lpstr>
      <vt:lpstr>Lo sceriffo, Atticus, Boo Radley e Scout sulla veranda di casa Flint.</vt:lpstr>
      <vt:lpstr>Scout a colloquio col vicino Boo sulla veranda di casa.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724</cp:revision>
  <cp:lastPrinted>1601-01-01T00:00:00Z</cp:lastPrinted>
  <dcterms:created xsi:type="dcterms:W3CDTF">2019-12-08T15:27:53Z</dcterms:created>
  <dcterms:modified xsi:type="dcterms:W3CDTF">2024-11-27T08:52:53Z</dcterms:modified>
</cp:coreProperties>
</file>