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961" r:id="rId3"/>
    <p:sldId id="906" r:id="rId4"/>
    <p:sldId id="907" r:id="rId5"/>
    <p:sldId id="985" r:id="rId6"/>
    <p:sldId id="909" r:id="rId7"/>
    <p:sldId id="939" r:id="rId8"/>
    <p:sldId id="955" r:id="rId9"/>
    <p:sldId id="905" r:id="rId10"/>
    <p:sldId id="894" r:id="rId11"/>
    <p:sldId id="960" r:id="rId12"/>
    <p:sldId id="750" r:id="rId13"/>
    <p:sldId id="986" r:id="rId14"/>
    <p:sldId id="887" r:id="rId15"/>
    <p:sldId id="963" r:id="rId16"/>
    <p:sldId id="975" r:id="rId17"/>
    <p:sldId id="893" r:id="rId18"/>
    <p:sldId id="962" r:id="rId19"/>
    <p:sldId id="941" r:id="rId20"/>
    <p:sldId id="981" r:id="rId21"/>
    <p:sldId id="967" r:id="rId22"/>
    <p:sldId id="970" r:id="rId23"/>
    <p:sldId id="971" r:id="rId24"/>
    <p:sldId id="976" r:id="rId25"/>
    <p:sldId id="972" r:id="rId26"/>
    <p:sldId id="928" r:id="rId27"/>
    <p:sldId id="927" r:id="rId28"/>
    <p:sldId id="929" r:id="rId29"/>
    <p:sldId id="890" r:id="rId30"/>
    <p:sldId id="942" r:id="rId31"/>
    <p:sldId id="842" r:id="rId32"/>
    <p:sldId id="964" r:id="rId33"/>
    <p:sldId id="912" r:id="rId34"/>
    <p:sldId id="819" r:id="rId35"/>
    <p:sldId id="829" r:id="rId36"/>
    <p:sldId id="675" r:id="rId37"/>
    <p:sldId id="973" r:id="rId38"/>
    <p:sldId id="879" r:id="rId39"/>
    <p:sldId id="856" r:id="rId40"/>
    <p:sldId id="974" r:id="rId41"/>
    <p:sldId id="892" r:id="rId42"/>
    <p:sldId id="983" r:id="rId43"/>
    <p:sldId id="982" r:id="rId44"/>
    <p:sldId id="815" r:id="rId45"/>
    <p:sldId id="914" r:id="rId46"/>
    <p:sldId id="844" r:id="rId47"/>
    <p:sldId id="965" r:id="rId48"/>
    <p:sldId id="980" r:id="rId49"/>
    <p:sldId id="931" r:id="rId50"/>
    <p:sldId id="882" r:id="rId51"/>
    <p:sldId id="895" r:id="rId52"/>
    <p:sldId id="969" r:id="rId53"/>
    <p:sldId id="899" r:id="rId54"/>
    <p:sldId id="966" r:id="rId55"/>
    <p:sldId id="984" r:id="rId56"/>
    <p:sldId id="979" r:id="rId57"/>
    <p:sldId id="978" r:id="rId58"/>
    <p:sldId id="827" r:id="rId59"/>
    <p:sldId id="977" r:id="rId60"/>
    <p:sldId id="846" r:id="rId61"/>
    <p:sldId id="950" r:id="rId62"/>
    <p:sldId id="949" r:id="rId6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57515"/>
    <a:srgbClr val="9D165A"/>
    <a:srgbClr val="260EE0"/>
    <a:srgbClr val="6F2B15"/>
    <a:srgbClr val="860000"/>
    <a:srgbClr val="D88412"/>
    <a:srgbClr val="B913C9"/>
    <a:srgbClr val="977616"/>
    <a:srgbClr val="847F17"/>
    <a:srgbClr val="F591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216"/>
    <p:restoredTop sz="50000"/>
  </p:normalViewPr>
  <p:slideViewPr>
    <p:cSldViewPr>
      <p:cViewPr varScale="1">
        <p:scale>
          <a:sx n="94" d="100"/>
          <a:sy n="94" d="100"/>
        </p:scale>
        <p:origin x="208" y="2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Università Cardinal Colombo - MILANO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Giovedì, 14 novembre 2024</a:t>
            </a:r>
            <a:r>
              <a:rPr lang="it-IT" altLang="it-IT" sz="220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. </a:t>
            </a:r>
            <a:endParaRPr lang="it-IT" altLang="it-IT" sz="22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40768"/>
            <a:ext cx="4680520" cy="5517232"/>
          </a:xfrm>
        </p:spPr>
        <p:txBody>
          <a:bodyPr/>
          <a:lstStyle/>
          <a:p>
            <a:pPr algn="ctr"/>
            <a:endParaRPr lang="it-IT" sz="1800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2400" dirty="0">
                <a:solidFill>
                  <a:srgbClr val="002060"/>
                </a:solidFill>
              </a:rPr>
              <a:t>Thomas Mann</a:t>
            </a:r>
          </a:p>
          <a:p>
            <a:pPr lvl="0" algn="ctr">
              <a:lnSpc>
                <a:spcPct val="80000"/>
              </a:lnSpc>
            </a:pPr>
            <a:r>
              <a:rPr lang="it-IT" sz="5400" dirty="0">
                <a:solidFill>
                  <a:srgbClr val="002060"/>
                </a:solidFill>
              </a:rPr>
              <a:t>«LA MORTE </a:t>
            </a:r>
          </a:p>
          <a:p>
            <a:pPr lvl="0" algn="ctr">
              <a:lnSpc>
                <a:spcPct val="80000"/>
              </a:lnSpc>
            </a:pPr>
            <a:r>
              <a:rPr lang="it-IT" sz="5400" dirty="0">
                <a:solidFill>
                  <a:srgbClr val="002060"/>
                </a:solidFill>
              </a:rPr>
              <a:t>A VENEZIA»</a:t>
            </a:r>
            <a:endParaRPr lang="it-IT" sz="5400" dirty="0">
              <a:solidFill>
                <a:srgbClr val="860000"/>
              </a:solidFill>
            </a:endParaRPr>
          </a:p>
          <a:p>
            <a:pPr lvl="0" algn="ctr">
              <a:lnSpc>
                <a:spcPct val="80000"/>
              </a:lnSpc>
            </a:pPr>
            <a:endParaRPr lang="it-IT" sz="3600" i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3600" i="1" dirty="0">
                <a:solidFill>
                  <a:schemeClr val="accent1">
                    <a:lumMod val="50000"/>
                  </a:schemeClr>
                </a:solidFill>
              </a:rPr>
              <a:t>Una novella lunga </a:t>
            </a:r>
          </a:p>
          <a:p>
            <a:pPr lvl="0" algn="ctr">
              <a:lnSpc>
                <a:spcPct val="80000"/>
              </a:lnSpc>
            </a:pPr>
            <a:r>
              <a:rPr lang="it-IT" sz="3600" i="1" dirty="0">
                <a:solidFill>
                  <a:schemeClr val="accent1">
                    <a:lumMod val="50000"/>
                  </a:schemeClr>
                </a:solidFill>
              </a:rPr>
              <a:t>per un film </a:t>
            </a:r>
          </a:p>
          <a:p>
            <a:pPr lvl="0" algn="ctr">
              <a:lnSpc>
                <a:spcPct val="80000"/>
              </a:lnSpc>
            </a:pPr>
            <a:r>
              <a:rPr lang="it-IT" sz="3600" i="1" dirty="0">
                <a:solidFill>
                  <a:schemeClr val="accent1">
                    <a:lumMod val="50000"/>
                  </a:schemeClr>
                </a:solidFill>
              </a:rPr>
              <a:t>capolavoro.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CE5B58B-C0BC-7FDA-3DDA-00406349B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3" y="1651991"/>
            <a:ext cx="3923928" cy="5229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71B280-0E7E-8543-F353-833AA01D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09320"/>
            <a:ext cx="7715200" cy="54868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Lo scrittore, nel film musicista, von Gustav </a:t>
            </a:r>
            <a:r>
              <a:rPr lang="it-IT" sz="1600" dirty="0" err="1">
                <a:solidFill>
                  <a:srgbClr val="6F2B15"/>
                </a:solidFill>
              </a:rPr>
              <a:t>Aschenbach</a:t>
            </a:r>
            <a:r>
              <a:rPr lang="it-IT" sz="1600" dirty="0">
                <a:solidFill>
                  <a:srgbClr val="6F2B15"/>
                </a:solidFill>
              </a:rPr>
              <a:t>, l’attore inglese Dirk Bogart.</a:t>
            </a:r>
            <a:br>
              <a:rPr lang="it-IT" sz="1600" dirty="0">
                <a:solidFill>
                  <a:srgbClr val="977616"/>
                </a:solidFill>
              </a:rPr>
            </a:br>
            <a:endParaRPr lang="it-IT" sz="1600" dirty="0">
              <a:solidFill>
                <a:srgbClr val="977616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95A2A0-E8CF-655B-AE93-D9A4A04B1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73" y="-42719"/>
            <a:ext cx="76073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82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1FAB6CA-3ECE-7316-392B-9D6CEB0DF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301208"/>
            <a:ext cx="8191946" cy="1440160"/>
          </a:xfrm>
        </p:spPr>
        <p:txBody>
          <a:bodyPr/>
          <a:lstStyle/>
          <a:p>
            <a:r>
              <a:rPr lang="it-IT" sz="1600" dirty="0"/>
              <a:t>Gustav Mahler                                                  </a:t>
            </a:r>
            <a:r>
              <a:rPr lang="it-IT" sz="1600" dirty="0">
                <a:solidFill>
                  <a:srgbClr val="6F2B15"/>
                </a:solidFill>
              </a:rPr>
              <a:t>August von </a:t>
            </a:r>
            <a:r>
              <a:rPr lang="it-IT" sz="1600" dirty="0" err="1">
                <a:solidFill>
                  <a:srgbClr val="6F2B15"/>
                </a:solidFill>
              </a:rPr>
              <a:t>Platen-Hallermünde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5546ED-6A18-E134-0AA4-C4EBC5FE0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3888432" cy="482453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3285672-FB6B-6CA2-4EC8-3999FC7C5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067" y="476672"/>
            <a:ext cx="388843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99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3C3F0D8-2B34-769A-8A8E-B888DD0EF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05" y="4509120"/>
            <a:ext cx="8810390" cy="2348880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Flashback. Von </a:t>
            </a:r>
            <a:r>
              <a:rPr lang="it-IT" sz="1600" dirty="0" err="1">
                <a:solidFill>
                  <a:srgbClr val="860000"/>
                </a:solidFill>
              </a:rPr>
              <a:t>Aschenbach</a:t>
            </a:r>
            <a:r>
              <a:rPr lang="it-IT" sz="1600" dirty="0">
                <a:solidFill>
                  <a:srgbClr val="860000"/>
                </a:solidFill>
              </a:rPr>
              <a:t> con la moglie Esmeralda, l’attrice Marisa Berenson, giovani.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C5EACB2-AE7B-E5CE-E060-050C0B6B5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05" y="1412776"/>
            <a:ext cx="881039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87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F4FFCA-16CE-6416-5DB3-1C9033D66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48478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Pola, Istria, in una foto inizio ‘900.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C27F346-803D-6FD8-403E-78A269881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84" y="1104001"/>
            <a:ext cx="8285632" cy="464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22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038BDA1-615A-4549-E2C0-5903B73FB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01739"/>
            <a:ext cx="8213411" cy="45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08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D4A140-D783-5E9A-0DD7-FF2F1968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5144"/>
            <a:ext cx="8135938" cy="2132856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Lo scrittore tedesco sul vaporetto verso l’Hotel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Des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 Bains.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BF4F1EF-8036-D1BA-81CB-183C4C8BA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4704"/>
            <a:ext cx="7900376" cy="44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90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0CD6291-1A09-0251-B313-E3E11EDAD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56792"/>
            <a:ext cx="6942562" cy="454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6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EEC98A-2CE6-3E9E-5EAE-3B44D7EF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682" y="5013176"/>
            <a:ext cx="7348917" cy="184482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 Hotel </a:t>
            </a:r>
            <a:r>
              <a:rPr lang="it-IT" sz="16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Bains agli inizi del ‘900. 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DE67040-860C-916E-5195-E3C2F6795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83" y="692696"/>
            <a:ext cx="7344410" cy="45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90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DBB2E7-0126-7B1C-85C2-BA8559F2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373216"/>
            <a:ext cx="4248472" cy="148478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6F2B15"/>
                </a:solidFill>
              </a:rPr>
              <a:t>Il Direttore dell’Hotel </a:t>
            </a:r>
            <a:r>
              <a:rPr lang="it-IT" sz="1600" dirty="0" err="1">
                <a:solidFill>
                  <a:srgbClr val="6F2B15"/>
                </a:solidFill>
              </a:rPr>
              <a:t>Des</a:t>
            </a:r>
            <a:r>
              <a:rPr lang="it-IT" sz="1600" dirty="0">
                <a:solidFill>
                  <a:srgbClr val="6F2B15"/>
                </a:solidFill>
              </a:rPr>
              <a:t> Bains,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l’attore Romolo Valli.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AE749E9-2CD2-8F5E-CB30-B8639541E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64704"/>
            <a:ext cx="4557192" cy="607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29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rrivo a Venezia etc.m.9.52.mp4">
            <a:hlinkClick r:id="" action="ppaction://media"/>
            <a:extLst>
              <a:ext uri="{FF2B5EF4-FFF2-40B4-BE49-F238E27FC236}">
                <a16:creationId xmlns:a16="http://schemas.microsoft.com/office/drawing/2014/main" id="{6626C838-3638-9C42-6997-533717AD4D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2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FC26DA-CD7F-16E9-902F-22978A7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5885"/>
            <a:ext cx="8135938" cy="1522115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prima edizione del romanzo, 1912.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DBB8ADF-0BED-38F3-F240-5661F36E2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089" y="764704"/>
            <a:ext cx="9258089" cy="457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94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7694FC-62AA-370F-D6A0-BD396DD6A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512168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La nobile famiglia polacca, madre con 4 figli, nella Cappella dell’Hotel.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E81260-214F-1216-0A0D-07D79C10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69" y="548743"/>
            <a:ext cx="7620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22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18EF36-DBAF-A91D-4827-5FF8C10AF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135938" cy="79208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nobile polacca, l’attrice Silvana Mangano nei costumi di Piero Tosi.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ABAD99-391F-09B7-89A6-88D0EE963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84784"/>
            <a:ext cx="3883994" cy="537321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603FE88-DEE6-CF9D-BB91-8D9E685A8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84784"/>
            <a:ext cx="4032449" cy="571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73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9BFEE0-FE06-CF0A-13E7-459D51CA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>
                <a:solidFill>
                  <a:srgbClr val="7030A0"/>
                </a:solidFill>
              </a:rPr>
              <a:t>La nobile madre polacca con la figlia.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2ACED4-11F5-D7F2-C01E-7C67808D8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56" y="786861"/>
            <a:ext cx="7510488" cy="480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63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37075D-6DE9-7B2B-C059-F5468446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5445224"/>
            <a:ext cx="5715000" cy="1412776"/>
          </a:xfrm>
        </p:spPr>
        <p:txBody>
          <a:bodyPr/>
          <a:lstStyle/>
          <a:p>
            <a:r>
              <a:rPr lang="it-IT" sz="1600" dirty="0">
                <a:solidFill>
                  <a:srgbClr val="B913C9"/>
                </a:solidFill>
              </a:rPr>
              <a:t>La nobile signora polacca col </a:t>
            </a:r>
            <a:r>
              <a:rPr lang="it-IT" sz="1600" dirty="0" err="1">
                <a:solidFill>
                  <a:srgbClr val="B913C9"/>
                </a:solidFill>
              </a:rPr>
              <a:t>belleissimo</a:t>
            </a:r>
            <a:r>
              <a:rPr lang="it-IT" sz="1600" dirty="0">
                <a:solidFill>
                  <a:srgbClr val="B913C9"/>
                </a:solidFill>
              </a:rPr>
              <a:t> figlio.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9991F3-A954-E3A4-4C6A-DC88DA11E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87672"/>
            <a:ext cx="5715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33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F08765-51FD-0D8D-EE13-6F39B734C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7272"/>
            <a:ext cx="8135938" cy="980728"/>
          </a:xfrm>
        </p:spPr>
        <p:txBody>
          <a:bodyPr/>
          <a:lstStyle/>
          <a:p>
            <a:r>
              <a:rPr lang="it-IT" sz="1600" dirty="0">
                <a:solidFill>
                  <a:srgbClr val="D88412"/>
                </a:solidFill>
              </a:rPr>
              <a:t>Il ragazzo polacco, l’attore svedese </a:t>
            </a:r>
            <a:r>
              <a:rPr lang="it-IT" sz="1600" dirty="0" err="1">
                <a:solidFill>
                  <a:srgbClr val="D88412"/>
                </a:solidFill>
              </a:rPr>
              <a:t>Biörn</a:t>
            </a:r>
            <a:r>
              <a:rPr lang="it-IT" sz="1600" dirty="0">
                <a:solidFill>
                  <a:srgbClr val="D88412"/>
                </a:solidFill>
              </a:rPr>
              <a:t> </a:t>
            </a:r>
            <a:r>
              <a:rPr lang="it-IT" sz="1600" dirty="0" err="1">
                <a:solidFill>
                  <a:srgbClr val="D88412"/>
                </a:solidFill>
              </a:rPr>
              <a:t>Andrésen</a:t>
            </a:r>
            <a:r>
              <a:rPr lang="it-IT" sz="1600" dirty="0">
                <a:solidFill>
                  <a:srgbClr val="D88412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4B129E4-BDB0-7249-6A49-35A973B42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99392"/>
            <a:ext cx="77724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12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7B66A0-4AAC-7A4A-E236-157C4EDF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595" y="5085184"/>
            <a:ext cx="6970376" cy="1772816"/>
          </a:xfrm>
        </p:spPr>
        <p:txBody>
          <a:bodyPr/>
          <a:lstStyle/>
          <a:p>
            <a:r>
              <a:rPr lang="it-IT" sz="1600" dirty="0">
                <a:solidFill>
                  <a:srgbClr val="D88412"/>
                </a:solidFill>
              </a:rPr>
              <a:t>Lo scrittore, il </a:t>
            </a:r>
            <a:r>
              <a:rPr lang="it-IT" sz="1600" dirty="0" err="1">
                <a:solidFill>
                  <a:srgbClr val="D88412"/>
                </a:solidFill>
              </a:rPr>
              <a:t>ragzzo</a:t>
            </a:r>
            <a:r>
              <a:rPr lang="it-IT" sz="1600" dirty="0">
                <a:solidFill>
                  <a:srgbClr val="D88412"/>
                </a:solidFill>
              </a:rPr>
              <a:t>, la signora polacca, la figlia minore in hotel.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0C40D63-589A-3164-CCA8-D454CC7AF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595" y="764704"/>
            <a:ext cx="6970375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70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dzio ✝ Death in Venice.mp4">
            <a:hlinkClick r:id="" action="ppaction://media"/>
            <a:extLst>
              <a:ext uri="{FF2B5EF4-FFF2-40B4-BE49-F238E27FC236}">
                <a16:creationId xmlns:a16="http://schemas.microsoft.com/office/drawing/2014/main" id="{DC03D4C5-23F8-533C-338F-3A77F41E0F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6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3CFAABA-D937-7CF9-97E2-7BE5EA004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13798"/>
            <a:ext cx="7772400" cy="3230403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39DC98A0-44B4-B195-97E6-872E0A230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044200"/>
            <a:ext cx="7772400" cy="905079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Von </a:t>
            </a:r>
            <a:r>
              <a:rPr lang="it-IT" sz="1600" dirty="0" err="1">
                <a:solidFill>
                  <a:srgbClr val="6F2B15"/>
                </a:solidFill>
              </a:rPr>
              <a:t>Aschenback</a:t>
            </a:r>
            <a:r>
              <a:rPr lang="it-IT" sz="1600" dirty="0">
                <a:solidFill>
                  <a:srgbClr val="6F2B15"/>
                </a:solidFill>
              </a:rPr>
              <a:t> in ammirazione dell’adolescente </a:t>
            </a:r>
            <a:r>
              <a:rPr lang="it-IT" sz="1600" dirty="0" err="1">
                <a:solidFill>
                  <a:srgbClr val="6F2B15"/>
                </a:solidFill>
              </a:rPr>
              <a:t>Tadzio</a:t>
            </a:r>
            <a:r>
              <a:rPr lang="it-IT" sz="1600" dirty="0">
                <a:solidFill>
                  <a:srgbClr val="6F2B15"/>
                </a:solidFill>
              </a:rPr>
              <a:t> sulla spiaggia dell’Hotel.</a:t>
            </a:r>
          </a:p>
        </p:txBody>
      </p:sp>
    </p:spTree>
    <p:extLst>
      <p:ext uri="{BB962C8B-B14F-4D97-AF65-F5344CB8AC3E}">
        <p14:creationId xmlns:p14="http://schemas.microsoft.com/office/powerpoint/2010/main" val="321374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60F63BA-BE21-A2CB-A907-FB427326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01739"/>
            <a:ext cx="8213411" cy="45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04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EB0952-E8DA-8B8C-21AA-70F0C1DA2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45" y="5229200"/>
            <a:ext cx="8302099" cy="1080120"/>
          </a:xfrm>
        </p:spPr>
        <p:txBody>
          <a:bodyPr/>
          <a:lstStyle/>
          <a:p>
            <a:r>
              <a:rPr lang="it-IT" sz="1800" dirty="0">
                <a:solidFill>
                  <a:srgbClr val="6F2B15"/>
                </a:solidFill>
              </a:rPr>
              <a:t>I bagagli di von </a:t>
            </a:r>
            <a:r>
              <a:rPr lang="it-IT" sz="1800" dirty="0" err="1">
                <a:solidFill>
                  <a:srgbClr val="6F2B15"/>
                </a:solidFill>
              </a:rPr>
              <a:t>Aschenbach</a:t>
            </a:r>
            <a:r>
              <a:rPr lang="it-IT" sz="1800" dirty="0">
                <a:solidFill>
                  <a:srgbClr val="6F2B15"/>
                </a:solidFill>
              </a:rPr>
              <a:t> verso una destinazione sbagliata...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BB1BB47-C64B-982A-EAE9-B2157F879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46" y="1844824"/>
            <a:ext cx="8302099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3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CEB519-92D5-1435-0CF8-338C25841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2" y="5517232"/>
            <a:ext cx="8108256" cy="1340768"/>
          </a:xfrm>
        </p:spPr>
        <p:txBody>
          <a:bodyPr/>
          <a:lstStyle/>
          <a:p>
            <a:r>
              <a:rPr lang="it-IT" sz="1600" dirty="0">
                <a:solidFill>
                  <a:srgbClr val="977616"/>
                </a:solidFill>
              </a:rPr>
              <a:t>Frontespizio dell’edizione Fischer, 1913                                  </a:t>
            </a:r>
            <a:r>
              <a:rPr lang="it-IT" sz="1600" dirty="0">
                <a:solidFill>
                  <a:srgbClr val="002060"/>
                </a:solidFill>
              </a:rPr>
              <a:t>Lo scrittore Thomas Mann.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5A30B2A-66FD-3EDA-55E6-D5131483D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8640"/>
            <a:ext cx="4176464" cy="56447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8AEC512-8DE9-BA59-9B96-E7E165595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957" y="260648"/>
            <a:ext cx="3707171" cy="557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78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C97CF6-02F0-4C72-6944-4B58D894B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93096"/>
            <a:ext cx="8135938" cy="2564905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città di Como sul lago omonimo agli inizi del ‘900.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DEAA28-1249-9DA3-D8C3-32ECD4604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79" y="692696"/>
            <a:ext cx="7912878" cy="445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8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E28F1E0-CE5C-B4CA-A674-7A55C9E1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65" y="980728"/>
            <a:ext cx="783447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98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8FC81B9-9CFC-3220-E777-78B3FD41A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91683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Von </a:t>
            </a:r>
            <a:r>
              <a:rPr lang="it-IT" sz="1600" dirty="0" err="1">
                <a:solidFill>
                  <a:srgbClr val="002060"/>
                </a:solidFill>
              </a:rPr>
              <a:t>Aschenbach</a:t>
            </a:r>
            <a:r>
              <a:rPr lang="it-IT" sz="1600" dirty="0">
                <a:solidFill>
                  <a:srgbClr val="002060"/>
                </a:solidFill>
              </a:rPr>
              <a:t> nella Hall col giornale sbirciando </a:t>
            </a:r>
            <a:r>
              <a:rPr lang="it-IT" sz="1600" dirty="0" err="1">
                <a:solidFill>
                  <a:srgbClr val="002060"/>
                </a:solidFill>
              </a:rPr>
              <a:t>Tadzio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AE9ACE3-ED5B-9B09-3D1D-7F98ACA2F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00" y="764704"/>
            <a:ext cx="691902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70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54D196F-7B42-A40F-95BC-14F38828D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37112"/>
            <a:ext cx="8135938" cy="2420888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Tadzio</a:t>
            </a:r>
            <a:r>
              <a:rPr lang="it-IT" sz="1600" dirty="0">
                <a:solidFill>
                  <a:srgbClr val="002060"/>
                </a:solidFill>
              </a:rPr>
              <a:t> in giro per la città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A7A905B-8334-99B0-D9BA-193CEE969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66" y="1626299"/>
            <a:ext cx="8011704" cy="340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45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F95A6B8E-1014-7651-63CD-B40BF02D4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941168"/>
            <a:ext cx="3888432" cy="158417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Caravaggio</a:t>
            </a:r>
            <a:r>
              <a:rPr lang="it-IT" sz="1600" dirty="0">
                <a:solidFill>
                  <a:srgbClr val="6F2B15"/>
                </a:solidFill>
              </a:rPr>
              <a:t>. </a:t>
            </a:r>
            <a:r>
              <a:rPr lang="it-IT" sz="1600" dirty="0">
                <a:solidFill>
                  <a:srgbClr val="C00000"/>
                </a:solidFill>
              </a:rPr>
              <a:t>Narciso.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Olio su tela, 112x92cm, Galleria </a:t>
            </a:r>
            <a:r>
              <a:rPr lang="it-IT" sz="1600" dirty="0" err="1">
                <a:solidFill>
                  <a:srgbClr val="6F2B15"/>
                </a:solidFill>
              </a:rPr>
              <a:t>Naz.d'Arte</a:t>
            </a:r>
            <a:r>
              <a:rPr lang="it-IT" sz="1600" dirty="0">
                <a:solidFill>
                  <a:srgbClr val="6F2B15"/>
                </a:solidFill>
              </a:rPr>
              <a:t> Antica, </a:t>
            </a:r>
            <a:r>
              <a:rPr lang="it-IT" sz="1600" dirty="0" err="1">
                <a:solidFill>
                  <a:srgbClr val="6F2B15"/>
                </a:solidFill>
              </a:rPr>
              <a:t>Plazzo</a:t>
            </a:r>
            <a:r>
              <a:rPr lang="it-IT" sz="1600" dirty="0">
                <a:solidFill>
                  <a:srgbClr val="6F2B15"/>
                </a:solidFill>
              </a:rPr>
              <a:t> Barberini, Roma.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B073EAE-FBC8-498F-13C2-11C0035A5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912" y="1243453"/>
            <a:ext cx="4602088" cy="561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8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5246A2-F5E4-0645-6271-937FB92CC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36712"/>
            <a:ext cx="7772400" cy="93610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  <a:effectLst/>
              </a:rPr>
              <a:t>Lo scrittore in giro per le calli di Venezia.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9940C55-9FA3-66A0-D8AE-C1CDCECFD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879" y="1916832"/>
            <a:ext cx="6452242" cy="545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75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82D07B1-0B9B-E044-AD69-6F6DE487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79208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  <a:latin typeface="Wremena Bold"/>
              </a:rPr>
              <a:t>La banda dei suonatori da strada con gli ospiti del Gran </a:t>
            </a:r>
            <a:r>
              <a:rPr lang="it-IT" sz="1600" dirty="0" err="1">
                <a:solidFill>
                  <a:srgbClr val="6F2B15"/>
                </a:solidFill>
                <a:latin typeface="Wremena Bold"/>
              </a:rPr>
              <a:t>G^Hotel</a:t>
            </a:r>
            <a:r>
              <a:rPr lang="it-IT" sz="1600" dirty="0">
                <a:solidFill>
                  <a:srgbClr val="6F2B15"/>
                </a:solidFill>
                <a:latin typeface="Wremena Bold"/>
              </a:rPr>
              <a:t> </a:t>
            </a:r>
            <a:r>
              <a:rPr lang="it-IT" sz="1600" dirty="0" err="1">
                <a:solidFill>
                  <a:srgbClr val="6F2B15"/>
                </a:solidFill>
                <a:latin typeface="Wremena Bold"/>
              </a:rPr>
              <a:t>des</a:t>
            </a:r>
            <a:r>
              <a:rPr lang="it-IT" sz="1600" dirty="0">
                <a:solidFill>
                  <a:srgbClr val="6F2B15"/>
                </a:solidFill>
                <a:latin typeface="Wremena Bold"/>
              </a:rPr>
              <a:t> Bains.</a:t>
            </a:r>
            <a:endParaRPr lang="it-IT" sz="1600" b="0" i="0" dirty="0">
              <a:solidFill>
                <a:srgbClr val="6F2B15"/>
              </a:solidFill>
              <a:effectLst/>
              <a:latin typeface="Wremena Bold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9247998-D3BB-4BBE-D766-200A72D41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93386"/>
            <a:ext cx="7772400" cy="33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4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40FC7BBC-52BB-B6C6-34D2-EC38F02A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65104"/>
            <a:ext cx="8135938" cy="2492896"/>
          </a:xfrm>
        </p:spPr>
        <p:txBody>
          <a:bodyPr/>
          <a:lstStyle/>
          <a:p>
            <a:r>
              <a:rPr lang="it-IT" sz="1600" dirty="0"/>
              <a:t>…in un’altra scena.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0E267AA-BC35-BD82-424A-1A082F021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41201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79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rte a Venezia (L.Visconti, Italia, 1971) Perchè disinifettano Venezia m. 4 mp4.mp4">
            <a:hlinkClick r:id="" action="ppaction://media"/>
            <a:extLst>
              <a:ext uri="{FF2B5EF4-FFF2-40B4-BE49-F238E27FC236}">
                <a16:creationId xmlns:a16="http://schemas.microsoft.com/office/drawing/2014/main" id="{05243973-B9B0-C76D-555F-C5999F3ED3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803400"/>
            <a:ext cx="81280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7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322B80-9DA9-D320-3D82-3BBE13C07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1248"/>
            <a:ext cx="8135938" cy="119675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…sguardo intenso tra i due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B714AE3-A0CB-505F-E0E5-FB972284D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85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03A6D3-6083-FA83-E502-97BBD39F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589240"/>
            <a:ext cx="8712968" cy="1268760"/>
          </a:xfrm>
        </p:spPr>
        <p:txBody>
          <a:bodyPr/>
          <a:lstStyle/>
          <a:p>
            <a:r>
              <a:rPr lang="it-IT" sz="1800" dirty="0">
                <a:solidFill>
                  <a:srgbClr val="FF0000"/>
                </a:solidFill>
              </a:rPr>
              <a:t>La Locandina del film, anno 1971.                                  </a:t>
            </a:r>
            <a:r>
              <a:rPr lang="it-IT" sz="1800" dirty="0">
                <a:solidFill>
                  <a:srgbClr val="002060"/>
                </a:solidFill>
              </a:rPr>
              <a:t>Il regista Luchino Visconti.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5573A66-04CF-3262-CB28-C5F713884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0" y="84057"/>
            <a:ext cx="4102204" cy="575075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E995CA7-A9D1-DFE3-37C7-46E89062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289" y="84057"/>
            <a:ext cx="7920880" cy="575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50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B42E58C-F8E8-43D8-5D84-64A4AD016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677" y="548680"/>
            <a:ext cx="5098646" cy="59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85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46DD73-E793-7486-DEEF-592DEFE75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37112"/>
            <a:ext cx="8135938" cy="242088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Pavel </a:t>
            </a:r>
            <a:r>
              <a:rPr lang="it-IT" sz="1600" dirty="0" err="1">
                <a:solidFill>
                  <a:srgbClr val="002060"/>
                </a:solidFill>
              </a:rPr>
              <a:t>Svedomsky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r>
              <a:rPr lang="it-IT" sz="1600" dirty="0">
                <a:solidFill>
                  <a:srgbClr val="C00000"/>
                </a:solidFill>
              </a:rPr>
              <a:t>Orgia</a:t>
            </a:r>
            <a:r>
              <a:rPr lang="it-IT" sz="1600" dirty="0"/>
              <a:t>. </a:t>
            </a:r>
            <a:r>
              <a:rPr lang="it-IT" sz="1600" dirty="0">
                <a:solidFill>
                  <a:srgbClr val="977616"/>
                </a:solidFill>
              </a:rPr>
              <a:t>Olio su tela, 136x279cm, </a:t>
            </a:r>
            <a:r>
              <a:rPr lang="it-IT" sz="1600" dirty="0" err="1">
                <a:solidFill>
                  <a:srgbClr val="977616"/>
                </a:solidFill>
              </a:rPr>
              <a:t>Velikiy</a:t>
            </a:r>
            <a:r>
              <a:rPr lang="it-IT" sz="1600" dirty="0">
                <a:solidFill>
                  <a:srgbClr val="977616"/>
                </a:solidFill>
              </a:rPr>
              <a:t> Novgorod.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FC0F63F-EFCA-9920-0093-C28BE74E8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26" y="1268760"/>
            <a:ext cx="7772400" cy="377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40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C91BA7-FD00-29F2-6779-CFB50326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206084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Primo piano di </a:t>
            </a:r>
            <a:r>
              <a:rPr lang="it-IT" sz="1600" dirty="0" err="1">
                <a:solidFill>
                  <a:srgbClr val="6F2B15"/>
                </a:solidFill>
              </a:rPr>
              <a:t>Tadzio</a:t>
            </a:r>
            <a:r>
              <a:rPr lang="it-IT" sz="1600" dirty="0">
                <a:solidFill>
                  <a:srgbClr val="6F2B15"/>
                </a:solidFill>
              </a:rPr>
              <a:t> con la madre, l’attrice Silvana Mangano.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2ADE830-4A95-6A6C-273B-DF0CAFF44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07" y="836712"/>
            <a:ext cx="7772400" cy="436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478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596B009-283E-1F4F-77D2-155D72DEF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0" y="895350"/>
            <a:ext cx="76073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66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D1D0BBC-7C54-CEC8-F57A-69283AC0E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23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56EE6E-6CFE-F38D-5DD1-543060B49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5122912" cy="141277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Il barbiere, l’attore Franco Fabrizi</a:t>
            </a:r>
            <a:r>
              <a:rPr lang="it-IT" sz="1600" dirty="0">
                <a:solidFill>
                  <a:srgbClr val="6F2B15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8F2B48A-2AD5-9141-C6F0-83676A96F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2132856"/>
            <a:ext cx="3347864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00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sconti, Morte a Venezia (1971) - Il barbiere m.3.21.mp4">
            <a:hlinkClick r:id="" action="ppaction://media"/>
            <a:extLst>
              <a:ext uri="{FF2B5EF4-FFF2-40B4-BE49-F238E27FC236}">
                <a16:creationId xmlns:a16="http://schemas.microsoft.com/office/drawing/2014/main" id="{F22F8632-9FAE-05AE-75AA-F10CFCFDCD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2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C5985B-327C-B649-8E6E-63B9DA2B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35938" cy="1340768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Lo scrittore tedesco…ringiovanito!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27B03D-8868-0B5F-D1D0-BBB53E592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60648"/>
            <a:ext cx="4185464" cy="54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61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56686C-FE8A-2E05-7C5E-EDAA5506F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…la verifica allo specchio!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C5A4B81-8BC4-DA9C-434F-336DB93A4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98085"/>
            <a:ext cx="7772400" cy="506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645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6528DB8-11A4-19B8-A137-2BA560F57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215309"/>
            <a:ext cx="3809330" cy="5629552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6645AC5E-C380-0D10-BF2E-9E777CEE8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4762872" cy="1556792"/>
          </a:xfrm>
        </p:spPr>
        <p:txBody>
          <a:bodyPr/>
          <a:lstStyle/>
          <a:p>
            <a:pPr algn="r"/>
            <a:r>
              <a:rPr lang="it-IT" sz="1600" dirty="0" err="1">
                <a:solidFill>
                  <a:srgbClr val="860000"/>
                </a:solidFill>
              </a:rPr>
              <a:t>Tadzio</a:t>
            </a:r>
            <a:r>
              <a:rPr lang="it-IT" sz="1600" dirty="0">
                <a:solidFill>
                  <a:srgbClr val="860000"/>
                </a:solidFill>
              </a:rPr>
              <a:t> gondoliere 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nei canali di Venezia.</a:t>
            </a:r>
          </a:p>
        </p:txBody>
      </p:sp>
    </p:spTree>
    <p:extLst>
      <p:ext uri="{BB962C8B-B14F-4D97-AF65-F5344CB8AC3E}">
        <p14:creationId xmlns:p14="http://schemas.microsoft.com/office/powerpoint/2010/main" val="620221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311401-4197-4378-DE0B-A76BD8543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97352"/>
            <a:ext cx="8135938" cy="26064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 Il protagonista Gustav von </a:t>
            </a:r>
            <a:r>
              <a:rPr lang="it-IT" sz="1600" dirty="0" err="1">
                <a:solidFill>
                  <a:srgbClr val="6F2B15"/>
                </a:solidFill>
              </a:rPr>
              <a:t>Aschenbach</a:t>
            </a:r>
            <a:r>
              <a:rPr lang="it-IT" sz="1600" dirty="0">
                <a:solidFill>
                  <a:srgbClr val="6F2B15"/>
                </a:solidFill>
              </a:rPr>
              <a:t>, l’attore inglese Dirk Bogart.</a:t>
            </a:r>
            <a:br>
              <a:rPr lang="it-IT" sz="4400" dirty="0">
                <a:solidFill>
                  <a:srgbClr val="977616"/>
                </a:solidFill>
              </a:rPr>
            </a:b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8380625-AE61-2E7D-3147-B7D14D728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40" y="-142245"/>
            <a:ext cx="76073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724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FE52A69-9052-A668-82E8-241DE8911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6002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06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18E293-EE97-9086-0FA2-4F86B0857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09120"/>
            <a:ext cx="8135938" cy="234888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…sula spiaggia del Gran Hotel </a:t>
            </a:r>
            <a:r>
              <a:rPr lang="it-IT" sz="1600" dirty="0" err="1">
                <a:solidFill>
                  <a:srgbClr val="002060"/>
                </a:solidFill>
              </a:rPr>
              <a:t>Des</a:t>
            </a:r>
            <a:r>
              <a:rPr lang="it-IT" sz="1600" dirty="0">
                <a:solidFill>
                  <a:srgbClr val="002060"/>
                </a:solidFill>
              </a:rPr>
              <a:t> Bains.</a:t>
            </a:r>
            <a:endParaRPr lang="it-IT" sz="1600" dirty="0">
              <a:solidFill>
                <a:srgbClr val="86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E6F210-34DA-CCDB-A86D-C636B6822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56" y="764704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935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C755AD-061B-F687-7232-7F67B04E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65304"/>
            <a:ext cx="8135938" cy="692696"/>
          </a:xfrm>
        </p:spPr>
        <p:txBody>
          <a:bodyPr/>
          <a:lstStyle/>
          <a:p>
            <a:r>
              <a:rPr lang="it-IT" sz="1600" dirty="0" err="1">
                <a:solidFill>
                  <a:srgbClr val="002060"/>
                </a:solidFill>
              </a:rPr>
              <a:t>Tadzio</a:t>
            </a:r>
            <a:r>
              <a:rPr lang="it-IT" sz="1600" dirty="0">
                <a:solidFill>
                  <a:srgbClr val="002060"/>
                </a:solidFill>
              </a:rPr>
              <a:t> con un compagno sulla spiaggia.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D41B08-81E0-AB19-4FCC-3D3D3644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-198784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701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FB048A5-CBFC-841B-2CBF-1DABD1D45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80728"/>
            <a:ext cx="65024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99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423D34C-DF7C-F3CF-FE2A-6FBAC496D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7772400" cy="52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771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140B97F-8412-AE04-6CD6-50DB80EF5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04664"/>
            <a:ext cx="77724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621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8847E98-5A63-E290-FE0D-8340C277B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8301046" cy="4176464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AD2B3E07-7A2F-AA9D-0C00-D99536E9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517232"/>
            <a:ext cx="8269610" cy="792088"/>
          </a:xfrm>
        </p:spPr>
        <p:txBody>
          <a:bodyPr/>
          <a:lstStyle/>
          <a:p>
            <a:r>
              <a:rPr lang="it-IT" sz="1600" dirty="0" err="1">
                <a:solidFill>
                  <a:srgbClr val="860000"/>
                </a:solidFill>
              </a:rPr>
              <a:t>Tadzio</a:t>
            </a:r>
            <a:r>
              <a:rPr lang="it-IT" sz="1600" dirty="0">
                <a:solidFill>
                  <a:srgbClr val="860000"/>
                </a:solidFill>
              </a:rPr>
              <a:t> sul bagnasciuga alza il braccio verso l’orizzonte.</a:t>
            </a:r>
          </a:p>
        </p:txBody>
      </p:sp>
    </p:spTree>
    <p:extLst>
      <p:ext uri="{BB962C8B-B14F-4D97-AF65-F5344CB8AC3E}">
        <p14:creationId xmlns:p14="http://schemas.microsoft.com/office/powerpoint/2010/main" val="25743274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C88D26B-A7A2-0CB7-ED78-8EE7A6472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28750"/>
            <a:ext cx="7620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334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C9FE38-0302-DA5C-7A14-2625E4B37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1836"/>
            <a:ext cx="7772400" cy="348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889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dagietto Sinfonia nr. 5.mp4">
            <a:hlinkClick r:id="" action="ppaction://media"/>
            <a:extLst>
              <a:ext uri="{FF2B5EF4-FFF2-40B4-BE49-F238E27FC236}">
                <a16:creationId xmlns:a16="http://schemas.microsoft.com/office/drawing/2014/main" id="{F89D7F0C-F247-1771-E55A-D144A102C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0" y="1052736"/>
            <a:ext cx="5715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1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3F3FFC-3DAB-4C1A-E261-51B9D1FF8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085184"/>
            <a:ext cx="7055760" cy="165618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regista Visconti guida gli attori </a:t>
            </a:r>
            <a:r>
              <a:rPr lang="it-IT" sz="1600" dirty="0" err="1">
                <a:solidFill>
                  <a:srgbClr val="002060"/>
                </a:solidFill>
              </a:rPr>
              <a:t>Garfagnoli</a:t>
            </a:r>
            <a:r>
              <a:rPr lang="it-IT" sz="1600" dirty="0">
                <a:solidFill>
                  <a:srgbClr val="002060"/>
                </a:solidFill>
              </a:rPr>
              <a:t> e </a:t>
            </a:r>
            <a:r>
              <a:rPr lang="it-IT" sz="1600" dirty="0" err="1">
                <a:solidFill>
                  <a:srgbClr val="002060"/>
                </a:solidFill>
              </a:rPr>
              <a:t>Biorn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Andrèsen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DB66DC1-0B8E-1DB7-C0EC-3809FA2C0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70951"/>
            <a:ext cx="7055760" cy="501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57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186465B-58FC-EB73-9DC6-8560EB712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615" y="1206691"/>
            <a:ext cx="3928857" cy="48267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D7D7A68-9629-73B1-8134-44CB2DB8E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62675"/>
            <a:ext cx="4248472" cy="497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850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CFDD263-8BFF-5BC4-169E-609ADDF2D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94284"/>
            <a:ext cx="3558605" cy="532859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0660FCB-5AD9-AEE3-BEC7-E978875D3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020826"/>
            <a:ext cx="373226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751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14B7680-37A3-BCBC-B0FC-2629DEC95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8000" dirty="0">
                <a:solidFill>
                  <a:srgbClr val="260EE0"/>
                </a:solidFill>
              </a:rPr>
              <a:t>GRAZIE 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7751071-77F3-711D-9F21-A33673524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20" y="1541199"/>
            <a:ext cx="8135938" cy="4432300"/>
          </a:xfrm>
        </p:spPr>
        <p:txBody>
          <a:bodyPr/>
          <a:lstStyle/>
          <a:p>
            <a:pPr algn="ctr"/>
            <a:endParaRPr lang="it-IT" sz="3600" dirty="0">
              <a:solidFill>
                <a:srgbClr val="00B050"/>
              </a:solidFill>
            </a:endParaRPr>
          </a:p>
          <a:p>
            <a:pPr algn="ctr"/>
            <a:r>
              <a:rPr lang="it-IT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Alla prossima</a:t>
            </a:r>
          </a:p>
          <a:p>
            <a:pPr algn="ctr"/>
            <a:r>
              <a:rPr lang="it-IT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Giovedì, 21 novembre 2024 </a:t>
            </a:r>
          </a:p>
          <a:p>
            <a:pPr algn="ctr"/>
            <a:endParaRPr lang="it-IT" dirty="0"/>
          </a:p>
          <a:p>
            <a:pPr algn="ctr"/>
            <a:r>
              <a:rPr lang="it-IT" sz="6000" dirty="0">
                <a:solidFill>
                  <a:srgbClr val="9D165A"/>
                </a:solidFill>
              </a:rPr>
              <a:t>IL BELL’ANTONIO</a:t>
            </a:r>
          </a:p>
          <a:p>
            <a:pPr algn="ctr"/>
            <a:r>
              <a:rPr lang="it-IT" sz="3600" i="1" dirty="0">
                <a:solidFill>
                  <a:srgbClr val="B57515"/>
                </a:solidFill>
              </a:rPr>
              <a:t>di Vitaliano Brancati, 1949.</a:t>
            </a:r>
          </a:p>
        </p:txBody>
      </p:sp>
    </p:spTree>
    <p:extLst>
      <p:ext uri="{BB962C8B-B14F-4D97-AF65-F5344CB8AC3E}">
        <p14:creationId xmlns:p14="http://schemas.microsoft.com/office/powerpoint/2010/main" val="142172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42E9D29F-0A50-FC33-97FF-F72F95CAF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6093296"/>
            <a:ext cx="5715000" cy="764704"/>
          </a:xfrm>
        </p:spPr>
        <p:txBody>
          <a:bodyPr/>
          <a:lstStyle/>
          <a:p>
            <a:r>
              <a:rPr lang="it-IT" sz="1600" dirty="0">
                <a:solidFill>
                  <a:srgbClr val="7030A0"/>
                </a:solidFill>
              </a:rPr>
              <a:t>Silvana Mangano in un abito del costumista Piero Tosi.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A870E9C-9CB7-A836-1021-F0ADC4422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1104900"/>
            <a:ext cx="3175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0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iler del film, 1971.mp4">
            <a:hlinkClick r:id="" action="ppaction://media"/>
            <a:extLst>
              <a:ext uri="{FF2B5EF4-FFF2-40B4-BE49-F238E27FC236}">
                <a16:creationId xmlns:a16="http://schemas.microsoft.com/office/drawing/2014/main" id="{00906C83-1C45-C42B-5ACC-B6FCA9875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2E1738-6E3D-5BD9-4116-1808DAB3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126876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Varsavia</a:t>
            </a:r>
            <a:r>
              <a:rPr lang="it-IT" sz="1600" dirty="0"/>
              <a:t>. </a:t>
            </a:r>
            <a:r>
              <a:rPr lang="it-IT" sz="1600" dirty="0">
                <a:solidFill>
                  <a:srgbClr val="002060"/>
                </a:solidFill>
              </a:rPr>
              <a:t>Il centro storico in una foto del 1939.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0797529-779F-5A1C-F98F-2090F7254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9466"/>
            <a:ext cx="5280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309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7169</TotalTime>
  <Words>455</Words>
  <Application>Microsoft Macintosh PowerPoint</Application>
  <PresentationFormat>Presentazione su schermo (4:3)</PresentationFormat>
  <Paragraphs>55</Paragraphs>
  <Slides>62</Slides>
  <Notes>1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62</vt:i4>
      </vt:variant>
    </vt:vector>
  </HeadingPairs>
  <TitlesOfParts>
    <vt:vector size="67" baseType="lpstr">
      <vt:lpstr>Arial</vt:lpstr>
      <vt:lpstr>Geneva</vt:lpstr>
      <vt:lpstr>Times New Roman</vt:lpstr>
      <vt:lpstr>Wremena Bold</vt:lpstr>
      <vt:lpstr>Tema di Office</vt:lpstr>
      <vt:lpstr>UTE – Università Cardinal Colombo - MILANO Giovedì, 14 novembre 2024. </vt:lpstr>
      <vt:lpstr>La prima edizione del romanzo, 1912.</vt:lpstr>
      <vt:lpstr>Frontespizio dell’edizione Fischer, 1913                                  Lo scrittore Thomas Mann.</vt:lpstr>
      <vt:lpstr>La Locandina del film, anno 1971.                                  Il regista Luchino Visconti.</vt:lpstr>
      <vt:lpstr> Il protagonista Gustav von Aschenbach, l’attore inglese Dirk Bogart. </vt:lpstr>
      <vt:lpstr>Il regista Visconti guida gli attori Garfagnoli e Biorn Andrèsen.</vt:lpstr>
      <vt:lpstr>Silvana Mangano in un abito del costumista Piero Tosi.</vt:lpstr>
      <vt:lpstr>Presentazione standard di PowerPoint</vt:lpstr>
      <vt:lpstr>Varsavia. Il centro storico in una foto del 1939.</vt:lpstr>
      <vt:lpstr>Lo scrittore, nel film musicista, von Gustav Aschenbach, l’attore inglese Dirk Bogart. </vt:lpstr>
      <vt:lpstr>Gustav Mahler                                                  August von Platen-Hallermünde</vt:lpstr>
      <vt:lpstr>Flashback. Von Aschenbach con la moglie Esmeralda, l’attrice Marisa Berenson, giovani.</vt:lpstr>
      <vt:lpstr>Pola, Istria, in una foto inizio ‘900.</vt:lpstr>
      <vt:lpstr>Presentazione standard di PowerPoint</vt:lpstr>
      <vt:lpstr>Lo scrittore tedesco sul vaporetto verso l’Hotel Des Bains.</vt:lpstr>
      <vt:lpstr>Presentazione standard di PowerPoint</vt:lpstr>
      <vt:lpstr>Gran Hotel Des Bains agli inizi del ‘900. </vt:lpstr>
      <vt:lpstr>Il Direttore dell’Hotel Des Bains,  l’attore Romolo Valli.</vt:lpstr>
      <vt:lpstr>Presentazione standard di PowerPoint</vt:lpstr>
      <vt:lpstr>La nobile famiglia polacca, madre con 4 figli, nella Cappella dell’Hotel.</vt:lpstr>
      <vt:lpstr>La nobile polacca, l’attrice Silvana Mangano nei costumi di Piero Tosi. </vt:lpstr>
      <vt:lpstr>La nobile madre polacca con la figlia.</vt:lpstr>
      <vt:lpstr>La nobile signora polacca col belleissimo figlio.</vt:lpstr>
      <vt:lpstr>Il ragazzo polacco, l’attore svedese Biörn Andrésen.</vt:lpstr>
      <vt:lpstr>Lo scrittore, il ragzzo, la signora polacca, la figlia minore in hotel.</vt:lpstr>
      <vt:lpstr>Presentazione standard di PowerPoint</vt:lpstr>
      <vt:lpstr>Von Aschenback in ammirazione dell’adolescente Tadzio sulla spiaggia dell’Hotel.</vt:lpstr>
      <vt:lpstr>Presentazione standard di PowerPoint</vt:lpstr>
      <vt:lpstr>I bagagli di von Aschenbach verso una destinazione sbagliata...</vt:lpstr>
      <vt:lpstr>La città di Como sul lago omonimo agli inizi del ‘900.</vt:lpstr>
      <vt:lpstr>Presentazione standard di PowerPoint</vt:lpstr>
      <vt:lpstr>Von Aschenbach nella Hall col giornale sbirciando Tadzio.</vt:lpstr>
      <vt:lpstr>Tadzio in giro per la città</vt:lpstr>
      <vt:lpstr>Caravaggio. Narciso.  Olio su tela, 112x92cm, Galleria Naz.d'Arte Antica, Plazzo Barberini, Roma.</vt:lpstr>
      <vt:lpstr>Lo scrittore in giro per le calli di Venezia.</vt:lpstr>
      <vt:lpstr>La banda dei suonatori da strada con gli ospiti del Gran G^Hotel des Bains.</vt:lpstr>
      <vt:lpstr>…in un’altra scena.</vt:lpstr>
      <vt:lpstr>Presentazione standard di PowerPoint</vt:lpstr>
      <vt:lpstr>…sguardo intenso tra i due</vt:lpstr>
      <vt:lpstr>Presentazione standard di PowerPoint</vt:lpstr>
      <vt:lpstr>Pavel Svedomsky. Orgia. Olio su tela, 136x279cm, Velikiy Novgorod.</vt:lpstr>
      <vt:lpstr>Primo piano di Tadzio con la madre, l’attrice Silvana Mangano.</vt:lpstr>
      <vt:lpstr>Presentazione standard di PowerPoint</vt:lpstr>
      <vt:lpstr>Presentazione standard di PowerPoint</vt:lpstr>
      <vt:lpstr>Il barbiere, l’attore Franco Fabrizi.</vt:lpstr>
      <vt:lpstr>Presentazione standard di PowerPoint</vt:lpstr>
      <vt:lpstr>Lo scrittore tedesco…ringiovanito!</vt:lpstr>
      <vt:lpstr>…la verifica allo specchio!</vt:lpstr>
      <vt:lpstr>Tadzio gondoliere  nei canali di Venezia.</vt:lpstr>
      <vt:lpstr>Presentazione standard di PowerPoint</vt:lpstr>
      <vt:lpstr>…sula spiaggia del Gran Hotel Des Bains.</vt:lpstr>
      <vt:lpstr>Tadzio con un compagno sulla spiaggia.</vt:lpstr>
      <vt:lpstr>Presentazione standard di PowerPoint</vt:lpstr>
      <vt:lpstr>Presentazione standard di PowerPoint</vt:lpstr>
      <vt:lpstr>Presentazione standard di PowerPoint</vt:lpstr>
      <vt:lpstr>Tadzio sul bagnasciuga alza il braccio verso l’orizzonte.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758</cp:revision>
  <cp:lastPrinted>1601-01-01T00:00:00Z</cp:lastPrinted>
  <dcterms:created xsi:type="dcterms:W3CDTF">2019-12-08T15:27:53Z</dcterms:created>
  <dcterms:modified xsi:type="dcterms:W3CDTF">2024-11-13T15:14:32Z</dcterms:modified>
</cp:coreProperties>
</file>