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683" r:id="rId3"/>
    <p:sldId id="954" r:id="rId4"/>
    <p:sldId id="905" r:id="rId5"/>
    <p:sldId id="952" r:id="rId6"/>
    <p:sldId id="750" r:id="rId7"/>
    <p:sldId id="953" r:id="rId8"/>
    <p:sldId id="911" r:id="rId9"/>
    <p:sldId id="904" r:id="rId10"/>
    <p:sldId id="821" r:id="rId11"/>
    <p:sldId id="942" r:id="rId12"/>
    <p:sldId id="924" r:id="rId13"/>
    <p:sldId id="823" r:id="rId14"/>
    <p:sldId id="899" r:id="rId15"/>
    <p:sldId id="934" r:id="rId16"/>
    <p:sldId id="969" r:id="rId17"/>
    <p:sldId id="984" r:id="rId18"/>
    <p:sldId id="825" r:id="rId19"/>
    <p:sldId id="941" r:id="rId20"/>
    <p:sldId id="816" r:id="rId21"/>
    <p:sldId id="955" r:id="rId22"/>
    <p:sldId id="987" r:id="rId23"/>
    <p:sldId id="817" r:id="rId24"/>
    <p:sldId id="753" r:id="rId25"/>
    <p:sldId id="975" r:id="rId26"/>
    <p:sldId id="964" r:id="rId27"/>
    <p:sldId id="965" r:id="rId28"/>
    <p:sldId id="927" r:id="rId29"/>
    <p:sldId id="990" r:id="rId30"/>
    <p:sldId id="802" r:id="rId31"/>
    <p:sldId id="956" r:id="rId32"/>
    <p:sldId id="970" r:id="rId33"/>
    <p:sldId id="967" r:id="rId34"/>
    <p:sldId id="269" r:id="rId35"/>
    <p:sldId id="959" r:id="rId36"/>
    <p:sldId id="819" r:id="rId37"/>
    <p:sldId id="963" r:id="rId38"/>
    <p:sldId id="826" r:id="rId39"/>
    <p:sldId id="972" r:id="rId40"/>
    <p:sldId id="960" r:id="rId41"/>
    <p:sldId id="982" r:id="rId42"/>
    <p:sldId id="985" r:id="rId43"/>
    <p:sldId id="962" r:id="rId44"/>
    <p:sldId id="976" r:id="rId45"/>
    <p:sldId id="928" r:id="rId46"/>
    <p:sldId id="991" r:id="rId47"/>
    <p:sldId id="986" r:id="rId48"/>
    <p:sldId id="977" r:id="rId49"/>
    <p:sldId id="931" r:id="rId50"/>
    <p:sldId id="932" r:id="rId51"/>
    <p:sldId id="978" r:id="rId52"/>
    <p:sldId id="957" r:id="rId53"/>
    <p:sldId id="958" r:id="rId54"/>
    <p:sldId id="979" r:id="rId55"/>
    <p:sldId id="933" r:id="rId56"/>
    <p:sldId id="988" r:id="rId57"/>
    <p:sldId id="974" r:id="rId58"/>
    <p:sldId id="980" r:id="rId59"/>
    <p:sldId id="936" r:id="rId60"/>
    <p:sldId id="947" r:id="rId61"/>
    <p:sldId id="929" r:id="rId62"/>
    <p:sldId id="923" r:id="rId63"/>
    <p:sldId id="841" r:id="rId64"/>
    <p:sldId id="983" r:id="rId65"/>
    <p:sldId id="635" r:id="rId66"/>
    <p:sldId id="795" r:id="rId67"/>
    <p:sldId id="989" r:id="rId68"/>
    <p:sldId id="436" r:id="rId6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EAB10"/>
    <a:srgbClr val="6F2B15"/>
    <a:srgbClr val="B913C9"/>
    <a:srgbClr val="977616"/>
    <a:srgbClr val="188430"/>
    <a:srgbClr val="860000"/>
    <a:srgbClr val="944218"/>
    <a:srgbClr val="D88412"/>
    <a:srgbClr val="847F17"/>
    <a:srgbClr val="786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78"/>
    <p:restoredTop sz="50000"/>
  </p:normalViewPr>
  <p:slideViewPr>
    <p:cSldViewPr>
      <p:cViewPr varScale="1">
        <p:scale>
          <a:sx n="97" d="100"/>
          <a:sy n="97" d="100"/>
        </p:scale>
        <p:origin x="120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3">
                    <a:lumMod val="65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3">
                    <a:lumMod val="65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3">
                    <a:lumMod val="65000"/>
                  </a:schemeClr>
                </a:solidFill>
                <a:latin typeface="+mn-lt"/>
              </a:rPr>
              <a:t>Giovedì, 7 novembre 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78000"/>
            <a:ext cx="5184576" cy="5580000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dirty="0">
                <a:solidFill>
                  <a:srgbClr val="6F2B15"/>
                </a:solidFill>
                <a:latin typeface="Arial" pitchFamily="34"/>
                <a:cs typeface="Arial" pitchFamily="34"/>
              </a:rPr>
              <a:t>Thomas Hardy</a:t>
            </a:r>
          </a:p>
          <a:p>
            <a:pPr algn="ctr">
              <a:lnSpc>
                <a:spcPct val="80000"/>
              </a:lnSpc>
            </a:pPr>
            <a:endParaRPr lang="it-IT" dirty="0">
              <a:solidFill>
                <a:srgbClr val="6F2B15"/>
              </a:solidFill>
              <a:latin typeface="Arial" pitchFamily="34"/>
              <a:cs typeface="Arial" pitchFamily="34"/>
            </a:endParaRPr>
          </a:p>
          <a:p>
            <a:pPr algn="ctr">
              <a:lnSpc>
                <a:spcPct val="80000"/>
              </a:lnSpc>
            </a:pPr>
            <a:r>
              <a:rPr lang="it-IT" sz="60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«VIA DALLA</a:t>
            </a:r>
          </a:p>
          <a:p>
            <a:pPr algn="ctr">
              <a:lnSpc>
                <a:spcPct val="80000"/>
              </a:lnSpc>
            </a:pPr>
            <a:r>
              <a:rPr lang="it-IT" sz="54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PAZZA FOLLA»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/>
            <a:r>
              <a:rPr lang="it-IT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cs typeface="Arial" pitchFamily="34"/>
              </a:rPr>
              <a:t>Una vicenda particolare nell’aperta campagna inglese all’epoca </a:t>
            </a:r>
          </a:p>
          <a:p>
            <a:pPr lvl="0" algn="ctr"/>
            <a:r>
              <a:rPr lang="it-IT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/>
                <a:cs typeface="Arial" pitchFamily="34"/>
              </a:rPr>
              <a:t>della regina Vittoria.</a:t>
            </a:r>
          </a:p>
          <a:p>
            <a:pPr lvl="0" algn="ctr"/>
            <a:endParaRPr lang="it-IT" i="1" dirty="0">
              <a:solidFill>
                <a:srgbClr val="9999FF"/>
              </a:solidFill>
              <a:latin typeface="Arial" pitchFamily="34"/>
              <a:cs typeface="Arial" pitchFamily="34"/>
            </a:endParaRPr>
          </a:p>
          <a:p>
            <a:pPr lvl="0" algn="ctr"/>
            <a:r>
              <a:rPr lang="it-IT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6D7945-A879-796D-F7EE-DF9578339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19" y="1745839"/>
            <a:ext cx="3992581" cy="514062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8D8B0-8E22-F247-9E36-9C78405B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38" y="4968552"/>
            <a:ext cx="7511526" cy="1916832"/>
          </a:xfrm>
        </p:spPr>
        <p:txBody>
          <a:bodyPr/>
          <a:lstStyle/>
          <a:p>
            <a:r>
              <a:rPr lang="it-IT" sz="1800" dirty="0">
                <a:solidFill>
                  <a:srgbClr val="D88412"/>
                </a:solidFill>
              </a:rPr>
              <a:t>Gabriel </a:t>
            </a:r>
            <a:r>
              <a:rPr lang="it-IT" sz="1800" dirty="0" err="1">
                <a:solidFill>
                  <a:srgbClr val="D88412"/>
                </a:solidFill>
              </a:rPr>
              <a:t>Oak</a:t>
            </a:r>
            <a:r>
              <a:rPr lang="it-IT" sz="1800" dirty="0">
                <a:solidFill>
                  <a:srgbClr val="D88412"/>
                </a:solidFill>
              </a:rPr>
              <a:t> nel suo lavoro di pastore.</a:t>
            </a:r>
            <a:endParaRPr lang="it-IT" sz="1600" dirty="0">
              <a:solidFill>
                <a:srgbClr val="D88412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52D28A-6841-8805-0F13-33C83EFEE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36" y="476672"/>
            <a:ext cx="7511526" cy="49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5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0C3280-9CDD-3FEE-8422-88B4CAF1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Gabriel a malincuore deve lasciare la vecchia vita, la fattoria e </a:t>
            </a:r>
            <a:r>
              <a:rPr lang="it-IT" sz="1600" dirty="0" err="1">
                <a:solidFill>
                  <a:srgbClr val="860000"/>
                </a:solidFill>
              </a:rPr>
              <a:t>Bathsheba</a:t>
            </a:r>
            <a:r>
              <a:rPr lang="it-IT" sz="1600" dirty="0">
                <a:solidFill>
                  <a:srgbClr val="86000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A4762A-ABFF-C588-0A50-AF5C0E8A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363855"/>
            <a:ext cx="7772400" cy="53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16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76D61-282C-A828-F25C-B7201F2C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8" y="4509120"/>
            <a:ext cx="4399334" cy="234888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La cameriera Fanny Robin,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 l’attrice britannica </a:t>
            </a:r>
            <a:r>
              <a:rPr lang="it-IT" sz="1600" dirty="0" err="1">
                <a:solidFill>
                  <a:srgbClr val="6F2B15"/>
                </a:solidFill>
              </a:rPr>
              <a:t>Juno</a:t>
            </a:r>
            <a:r>
              <a:rPr lang="it-IT" sz="1600" dirty="0">
                <a:solidFill>
                  <a:srgbClr val="6F2B15"/>
                </a:solidFill>
              </a:rPr>
              <a:t> Temple.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429870-3285-9966-98C9-04DB6F27A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340768"/>
            <a:ext cx="385192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17CC287-8EE4-AE4D-A0D8-5249E207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027712"/>
            <a:ext cx="7808914" cy="16416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sergente Frank Troy, l’attore Tom </a:t>
            </a:r>
            <a:r>
              <a:rPr lang="it-IT" sz="1600" dirty="0" err="1">
                <a:solidFill>
                  <a:srgbClr val="002060"/>
                </a:solidFill>
              </a:rPr>
              <a:t>Sturridge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196339D-22FE-ACCA-3941-0C6B40A8B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8640" y="1572692"/>
            <a:ext cx="6400800" cy="36883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84A360-1A45-DC5B-3265-1E330D8FE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601021"/>
            <a:ext cx="3200402" cy="368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3ABD584-96C0-9ABD-66EA-356169572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42" y="936104"/>
            <a:ext cx="3851920" cy="60212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C0771D3-BD51-F474-239A-D17449879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836712"/>
            <a:ext cx="4004642" cy="60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25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DB4059-28AE-DAD1-D54D-E9BC5594F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76" y="1124744"/>
            <a:ext cx="830792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7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FB893C4-BE35-72A1-1347-14F4B8AAE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67" y="1529408"/>
            <a:ext cx="6458899" cy="53285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7444E2B-8ED1-724B-26AF-66C35CA9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2098576" cy="1656184"/>
          </a:xfrm>
        </p:spPr>
        <p:txBody>
          <a:bodyPr/>
          <a:lstStyle/>
          <a:p>
            <a:pPr algn="r"/>
            <a:r>
              <a:rPr lang="it-IT" sz="1600" dirty="0" err="1">
                <a:solidFill>
                  <a:srgbClr val="977616"/>
                </a:solidFill>
              </a:rPr>
              <a:t>Bathsheba</a:t>
            </a:r>
            <a:r>
              <a:rPr lang="it-IT" sz="1600" dirty="0">
                <a:solidFill>
                  <a:srgbClr val="977616"/>
                </a:solidFill>
              </a:rPr>
              <a:t> </a:t>
            </a:r>
            <a:r>
              <a:rPr lang="it-IT" sz="1600" dirty="0" err="1">
                <a:solidFill>
                  <a:srgbClr val="977616"/>
                </a:solidFill>
              </a:rPr>
              <a:t>Everdine</a:t>
            </a:r>
            <a:r>
              <a:rPr lang="it-IT" sz="1600" dirty="0">
                <a:solidFill>
                  <a:srgbClr val="977616"/>
                </a:solidFill>
              </a:rPr>
              <a:t> in giro sulla sua proprietà terriera.</a:t>
            </a:r>
          </a:p>
        </p:txBody>
      </p:sp>
    </p:spTree>
    <p:extLst>
      <p:ext uri="{BB962C8B-B14F-4D97-AF65-F5344CB8AC3E}">
        <p14:creationId xmlns:p14="http://schemas.microsoft.com/office/powerpoint/2010/main" val="291051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B4868F-07EC-8D45-6E1C-50EE7767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65104"/>
            <a:ext cx="8135938" cy="2492896"/>
          </a:xfrm>
        </p:spPr>
        <p:txBody>
          <a:bodyPr/>
          <a:lstStyle/>
          <a:p>
            <a:r>
              <a:rPr lang="it-IT" sz="1600" dirty="0">
                <a:solidFill>
                  <a:srgbClr val="188430"/>
                </a:solidFill>
              </a:rPr>
              <a:t>Gabriel </a:t>
            </a:r>
            <a:r>
              <a:rPr lang="it-IT" sz="1600" dirty="0" err="1">
                <a:solidFill>
                  <a:srgbClr val="188430"/>
                </a:solidFill>
              </a:rPr>
              <a:t>Oak</a:t>
            </a:r>
            <a:r>
              <a:rPr lang="it-IT" sz="1600" dirty="0">
                <a:solidFill>
                  <a:srgbClr val="188430"/>
                </a:solidFill>
              </a:rPr>
              <a:t> si presenta alla fattoria di </a:t>
            </a:r>
            <a:r>
              <a:rPr lang="it-IT" sz="1600" dirty="0" err="1">
                <a:solidFill>
                  <a:srgbClr val="188430"/>
                </a:solidFill>
              </a:rPr>
              <a:t>Bathsheba</a:t>
            </a:r>
            <a:r>
              <a:rPr lang="it-IT" sz="1600" dirty="0">
                <a:solidFill>
                  <a:srgbClr val="188430"/>
                </a:solidFill>
              </a:rPr>
              <a:t> in cerca di lavoro.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49C52E-E5A7-6AD0-FD0F-DA76437C6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70" y="836712"/>
            <a:ext cx="6462860" cy="42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6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36B800-810D-BC81-5281-81AB5E47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273256" cy="13681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Bathsheba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relax col suo cane.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E84E8C-0E3F-74D7-6842-D1203228B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03" y="692696"/>
            <a:ext cx="8093922" cy="453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38C97BA-99B0-7328-1647-0E6C017B1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35" y="980728"/>
            <a:ext cx="7955530" cy="4464496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39015875-2293-ED8B-F909-ACFB0383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35" y="5301208"/>
            <a:ext cx="7955530" cy="122413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Il pastore Gabriel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Oak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in un momento di riposo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20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D942A98-37F1-7C4F-BBBD-1919C57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5" y="5517232"/>
            <a:ext cx="8172909" cy="134076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EAB10"/>
                </a:solidFill>
              </a:rPr>
              <a:t>Frontespizio della prima Edizione del 1874.                   </a:t>
            </a:r>
            <a:r>
              <a:rPr lang="it-IT" sz="1600" dirty="0">
                <a:solidFill>
                  <a:srgbClr val="6F2B15"/>
                </a:solidFill>
              </a:rPr>
              <a:t>L’autore inglese Thomas Hardy</a:t>
            </a:r>
            <a:endParaRPr lang="it-IT" sz="1600" b="1" dirty="0">
              <a:solidFill>
                <a:srgbClr val="6F2B15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9948974-2662-694B-ADCA-6EA45A629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3888432" cy="539564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377E85-81B3-0DCC-73DB-693E02146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5" y="260648"/>
            <a:ext cx="3708410" cy="55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60963-6B25-974C-B7BF-B15C15BA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72" y="5301208"/>
            <a:ext cx="7909856" cy="1556792"/>
          </a:xfrm>
        </p:spPr>
        <p:txBody>
          <a:bodyPr/>
          <a:lstStyle/>
          <a:p>
            <a:r>
              <a:rPr lang="it-IT" sz="1600" dirty="0" err="1">
                <a:solidFill>
                  <a:srgbClr val="6F2B15"/>
                </a:solidFill>
              </a:rPr>
              <a:t>Bathsheba</a:t>
            </a:r>
            <a:r>
              <a:rPr lang="it-IT" sz="1600" dirty="0">
                <a:solidFill>
                  <a:srgbClr val="6F2B15"/>
                </a:solidFill>
              </a:rPr>
              <a:t> alla prova dell’arrotino chiede consiglio a Gabriel.</a:t>
            </a:r>
            <a:br>
              <a:rPr lang="it-IT" sz="1600" dirty="0">
                <a:solidFill>
                  <a:srgbClr val="002060"/>
                </a:solidFill>
              </a:rPr>
            </a:b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1FF251-209C-FF5E-074A-DF51A6223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72" y="105273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5D80E3B-0B3B-8ECE-8258-966539A31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05" y="404664"/>
            <a:ext cx="7988389" cy="5112568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F36E3D3-1731-01AB-29CA-EEFCC7D91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8" y="5517232"/>
            <a:ext cx="7988389" cy="1080120"/>
          </a:xfrm>
        </p:spPr>
        <p:txBody>
          <a:bodyPr/>
          <a:lstStyle/>
          <a:p>
            <a:r>
              <a:rPr lang="it-IT" sz="1600" dirty="0"/>
              <a:t>…che amorevolmente la guida.</a:t>
            </a:r>
          </a:p>
        </p:txBody>
      </p:sp>
    </p:spTree>
    <p:extLst>
      <p:ext uri="{BB962C8B-B14F-4D97-AF65-F5344CB8AC3E}">
        <p14:creationId xmlns:p14="http://schemas.microsoft.com/office/powerpoint/2010/main" val="3142939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7C82071-B940-EEAC-CF34-DF5AFE19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6752"/>
            <a:ext cx="7772400" cy="51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39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2FA55-02C2-B84A-A81E-36010561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4546848" cy="155679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William </a:t>
            </a:r>
            <a:r>
              <a:rPr lang="it-IT" sz="1600" dirty="0" err="1">
                <a:solidFill>
                  <a:srgbClr val="7030A0"/>
                </a:solidFill>
                <a:latin typeface="Arial" pitchFamily="34"/>
                <a:cs typeface="Arial" pitchFamily="34"/>
              </a:rPr>
              <a:t>Boldwood</a:t>
            </a:r>
            <a: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, l’attore inglese Michael </a:t>
            </a:r>
            <a:r>
              <a:rPr lang="it-IT" sz="1600" dirty="0" err="1">
                <a:solidFill>
                  <a:srgbClr val="7030A0"/>
                </a:solidFill>
                <a:latin typeface="Arial" pitchFamily="34"/>
                <a:cs typeface="Arial" pitchFamily="34"/>
              </a:rPr>
              <a:t>Shee</a:t>
            </a:r>
            <a: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, </a:t>
            </a:r>
            <a:b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il ricco proprietario terriero confinante </a:t>
            </a:r>
            <a:b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con la fattoria di </a:t>
            </a:r>
            <a:r>
              <a:rPr lang="it-IT" sz="1600" dirty="0" err="1">
                <a:solidFill>
                  <a:srgbClr val="7030A0"/>
                </a:solidFill>
                <a:latin typeface="Arial" pitchFamily="34"/>
                <a:cs typeface="Arial" pitchFamily="34"/>
              </a:rPr>
              <a:t>Bathsebha</a:t>
            </a:r>
            <a: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, </a:t>
            </a:r>
            <a:b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insensibile al fascino della sua vicina.</a:t>
            </a:r>
            <a:endParaRPr lang="it-IT" sz="1600" dirty="0">
              <a:solidFill>
                <a:srgbClr val="7030A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785A91-7AC8-0CDD-7DB8-9037084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204864"/>
            <a:ext cx="3672408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E0E26EA-2116-8C76-4F55-3B70AAAC2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95" y="1268760"/>
            <a:ext cx="739101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824016-2395-A9C4-1BFD-7E217E5E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7" y="4581128"/>
            <a:ext cx="7746968" cy="227687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Primo piano del proprietario terriero William </a:t>
            </a:r>
            <a:r>
              <a:rPr lang="it-IT" sz="1600" dirty="0" err="1">
                <a:solidFill>
                  <a:srgbClr val="6F2B15"/>
                </a:solidFill>
              </a:rPr>
              <a:t>Boldwood</a:t>
            </a:r>
            <a:r>
              <a:rPr lang="it-IT" sz="1600" dirty="0">
                <a:solidFill>
                  <a:srgbClr val="6F2B15"/>
                </a:solidFill>
              </a:rPr>
              <a:t> a colloquio con </a:t>
            </a:r>
            <a:r>
              <a:rPr lang="it-IT" sz="1600" dirty="0" err="1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Bathsheba</a:t>
            </a:r>
            <a:r>
              <a:rPr lang="it-IT" sz="1600" dirty="0">
                <a:effectLst/>
              </a:rPr>
              <a:t> 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01DDF7-D9A9-8E85-DCBA-6B211805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930192"/>
            <a:ext cx="7746968" cy="425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1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382F6-5AE9-F05B-9F77-35822221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600" y="4968552"/>
            <a:ext cx="6216799" cy="191683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William </a:t>
            </a:r>
            <a:r>
              <a:rPr lang="it-IT" sz="1600" dirty="0" err="1">
                <a:solidFill>
                  <a:srgbClr val="860000"/>
                </a:solidFill>
              </a:rPr>
              <a:t>Boldwood</a:t>
            </a:r>
            <a:r>
              <a:rPr lang="it-IT" sz="1600" dirty="0">
                <a:solidFill>
                  <a:srgbClr val="860000"/>
                </a:solidFill>
              </a:rPr>
              <a:t>, ricco proprietario terriero, chiede la mano a </a:t>
            </a:r>
            <a:r>
              <a:rPr lang="it-IT" sz="1600" dirty="0" err="1">
                <a:solidFill>
                  <a:srgbClr val="860000"/>
                </a:solidFill>
              </a:rPr>
              <a:t>Bathsheba</a:t>
            </a:r>
            <a:r>
              <a:rPr lang="it-IT" sz="1600" dirty="0">
                <a:solidFill>
                  <a:srgbClr val="860000"/>
                </a:solidFill>
              </a:rPr>
              <a:t>, la confinante della sua fattoria.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6E86553-1733-44A7-50FE-B1C155F8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01" y="1124744"/>
            <a:ext cx="6216798" cy="425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51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674B43A-D5E5-5872-34CE-C7569AD1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13" y="836712"/>
            <a:ext cx="7985173" cy="4462771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0DD7B96F-D520-A66A-0B81-427B3D64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64" y="5299484"/>
            <a:ext cx="7985173" cy="129786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…la giovane rifiuta la proposta di matrimonio.</a:t>
            </a:r>
          </a:p>
        </p:txBody>
      </p:sp>
    </p:spTree>
    <p:extLst>
      <p:ext uri="{BB962C8B-B14F-4D97-AF65-F5344CB8AC3E}">
        <p14:creationId xmlns:p14="http://schemas.microsoft.com/office/powerpoint/2010/main" val="374359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BA59F8D-8886-2A94-5C80-65136C230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445" y="3875894"/>
            <a:ext cx="1907704" cy="298210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A448503-9411-D4DB-7D07-6533E12A0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87315"/>
            <a:ext cx="6400800" cy="3688308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F0A4333F-0F25-D780-8ED6-7DDBB43BE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437112"/>
            <a:ext cx="4104456" cy="201622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sergente Frank Troy, l’attore  Tom </a:t>
            </a:r>
            <a:r>
              <a:rPr lang="it-IT" sz="1600" dirty="0" err="1">
                <a:solidFill>
                  <a:srgbClr val="C00000"/>
                </a:solidFill>
              </a:rPr>
              <a:t>Sturridge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>
                <a:solidFill>
                  <a:schemeClr val="tx1"/>
                </a:solidFill>
              </a:rPr>
              <a:t>e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>
                <a:solidFill>
                  <a:srgbClr val="B913C9"/>
                </a:solidFill>
              </a:rPr>
              <a:t>Fanny Robin, l’attrice </a:t>
            </a:r>
            <a:r>
              <a:rPr lang="it-IT" sz="1600" dirty="0" err="1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Juno</a:t>
            </a:r>
            <a:r>
              <a:rPr lang="it-IT" sz="160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Temple</a:t>
            </a:r>
            <a:r>
              <a:rPr lang="it-IT" sz="1600" dirty="0">
                <a:solidFill>
                  <a:srgbClr val="B913C9"/>
                </a:solidFill>
                <a:effectLst/>
              </a:rPr>
              <a:t> </a:t>
            </a:r>
            <a:r>
              <a:rPr lang="it-IT" sz="1600" dirty="0">
                <a:solidFill>
                  <a:srgbClr val="00B0F0"/>
                </a:solidFill>
              </a:rPr>
              <a:t>promessi sposi.</a:t>
            </a:r>
          </a:p>
        </p:txBody>
      </p:sp>
    </p:spTree>
    <p:extLst>
      <p:ext uri="{BB962C8B-B14F-4D97-AF65-F5344CB8AC3E}">
        <p14:creationId xmlns:p14="http://schemas.microsoft.com/office/powerpoint/2010/main" val="716337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a dalla Pazza Folla - Trailer Italiano, m. 1.39, mp4.mp4">
            <a:hlinkClick r:id="" action="ppaction://media"/>
            <a:extLst>
              <a:ext uri="{FF2B5EF4-FFF2-40B4-BE49-F238E27FC236}">
                <a16:creationId xmlns:a16="http://schemas.microsoft.com/office/drawing/2014/main" id="{3F385B36-2884-7C40-1FEA-134B75B2F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38FC02-18DE-3F40-0F11-2DA80845E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4427984" cy="64262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8F9C598-264D-5C4D-DDDE-D89E1F221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091" y="215900"/>
            <a:ext cx="52197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74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799D287-1AA3-B54C-B418-00AD4307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76" y="4869160"/>
            <a:ext cx="2664296" cy="198884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70C0"/>
                </a:solidFill>
              </a:rPr>
              <a:t>Atteggiamento affettuoso tra Frank Troy e 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 err="1">
                <a:solidFill>
                  <a:srgbClr val="0070C0"/>
                </a:solidFill>
              </a:rPr>
              <a:t>Bathsheba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Everdine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FF8A03-3915-6295-27AD-1DEBEB5F4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343"/>
            <a:ext cx="5994986" cy="410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B390E-E297-AD86-257E-B942DAAD4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7823200" cy="1772817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sergente Frank Troy </a:t>
            </a:r>
            <a:r>
              <a:rPr lang="it-IT" sz="1600" dirty="0">
                <a:solidFill>
                  <a:srgbClr val="002060"/>
                </a:solidFill>
              </a:rPr>
              <a:t>e </a:t>
            </a:r>
            <a:r>
              <a:rPr lang="it-IT" sz="1600" dirty="0" err="1">
                <a:solidFill>
                  <a:srgbClr val="0070C0"/>
                </a:solidFill>
              </a:rPr>
              <a:t>Bathsheba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Everdene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>
                <a:solidFill>
                  <a:srgbClr val="002060"/>
                </a:solidFill>
              </a:rPr>
              <a:t>ad un appuntamento nel bosco.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07C134-6E68-7CDC-874E-797184FD6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12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A1635E-B48F-AA6A-A320-B369CC0A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La notte d’amore tra Frank Troy e </a:t>
            </a:r>
            <a:r>
              <a:rPr lang="it-IT" sz="1600" dirty="0" err="1">
                <a:solidFill>
                  <a:srgbClr val="860000"/>
                </a:solidFill>
              </a:rPr>
              <a:t>Bathsheba</a:t>
            </a:r>
            <a:r>
              <a:rPr lang="it-IT" sz="1600" dirty="0">
                <a:solidFill>
                  <a:srgbClr val="860000"/>
                </a:solidFill>
              </a:rPr>
              <a:t> </a:t>
            </a:r>
            <a:r>
              <a:rPr lang="it-IT" sz="1600" dirty="0" err="1">
                <a:solidFill>
                  <a:srgbClr val="860000"/>
                </a:solidFill>
              </a:rPr>
              <a:t>Everdine</a:t>
            </a:r>
            <a:r>
              <a:rPr lang="it-IT" sz="1600" dirty="0">
                <a:solidFill>
                  <a:srgbClr val="86000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642894-2B16-3D55-B7E0-C92865684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8" y="836712"/>
            <a:ext cx="874338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3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10443-52F5-957A-4439-1EE7FE35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896544"/>
            <a:ext cx="6781140" cy="1988840"/>
          </a:xfrm>
        </p:spPr>
        <p:txBody>
          <a:bodyPr/>
          <a:lstStyle/>
          <a:p>
            <a:r>
              <a:rPr lang="it-IT" sz="1600" dirty="0" err="1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Bathsheba</a:t>
            </a:r>
            <a:r>
              <a:rPr lang="it-IT" sz="16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Everdine</a:t>
            </a:r>
            <a:r>
              <a:rPr lang="it-IT" sz="16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innamorata del </a:t>
            </a:r>
            <a:r>
              <a:rPr lang="it-IT" sz="16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sergente Troy.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FAA183-1375-A0D5-7B10-3CD03345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12776"/>
            <a:ext cx="6781140" cy="39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8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797152"/>
            <a:ext cx="7772400" cy="206084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Gabriel insegue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Bathsheba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scoraggiarla a sposarsi.</a:t>
            </a: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3CF937-2701-0F1A-65F3-27C20442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16" y="105273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BE658CA-432C-661D-3DDE-10ABCC9F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9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087B2-34C1-FF01-06C9-47D8327E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3" y="4581128"/>
            <a:ext cx="8563093" cy="2276872"/>
          </a:xfrm>
        </p:spPr>
        <p:txBody>
          <a:bodyPr/>
          <a:lstStyle/>
          <a:p>
            <a:r>
              <a:rPr lang="it-IT" sz="1600" dirty="0" err="1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Bathsheba</a:t>
            </a:r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Everdene</a:t>
            </a:r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l’attrice inglese Carey Mulligan, </a:t>
            </a:r>
            <a:r>
              <a:rPr lang="it-IT" sz="1600" dirty="0">
                <a:solidFill>
                  <a:srgbClr val="944218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abito da sposa.</a:t>
            </a:r>
            <a:endParaRPr lang="it-IT" sz="1600" dirty="0">
              <a:solidFill>
                <a:srgbClr val="944218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1EF594-BD8D-F5F6-D2C0-884725853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52" y="1556792"/>
            <a:ext cx="8563094" cy="359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3C67FA-C0F4-0589-CE84-095FF6C1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/>
              <a:t>Poster con </a:t>
            </a:r>
            <a:r>
              <a:rPr lang="it-IT" sz="1600" dirty="0" err="1">
                <a:solidFill>
                  <a:srgbClr val="B913C9"/>
                </a:solidFill>
              </a:rPr>
              <a:t>Bathsheba</a:t>
            </a:r>
            <a:r>
              <a:rPr lang="it-IT" sz="1600" dirty="0">
                <a:solidFill>
                  <a:srgbClr val="B913C9"/>
                </a:solidFill>
              </a:rPr>
              <a:t> </a:t>
            </a:r>
            <a:r>
              <a:rPr lang="it-IT" sz="1600" dirty="0" err="1">
                <a:solidFill>
                  <a:srgbClr val="B913C9"/>
                </a:solidFill>
              </a:rPr>
              <a:t>Everdine</a:t>
            </a:r>
            <a:r>
              <a:rPr lang="it-IT" sz="1600" dirty="0">
                <a:solidFill>
                  <a:srgbClr val="B913C9"/>
                </a:solidFill>
              </a:rPr>
              <a:t> </a:t>
            </a:r>
            <a:r>
              <a:rPr lang="it-IT" sz="1600" dirty="0"/>
              <a:t>e i suoi tre pretendenti.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A33229-DFE0-9A9F-026D-4B77D316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29" y="188640"/>
            <a:ext cx="612068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8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FC4711-2D6A-D855-A7FC-95417BCB7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04950"/>
            <a:ext cx="6858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2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5A1C1-EE73-D3F1-58D1-40DD5B26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373216"/>
            <a:ext cx="3744416" cy="1484784"/>
          </a:xfrm>
        </p:spPr>
        <p:txBody>
          <a:bodyPr/>
          <a:lstStyle/>
          <a:p>
            <a:pPr algn="r"/>
            <a:r>
              <a:rPr lang="it-IT" sz="1600" dirty="0" err="1">
                <a:solidFill>
                  <a:srgbClr val="6F2B15"/>
                </a:solidFill>
              </a:rPr>
              <a:t>Bathsebha</a:t>
            </a:r>
            <a:r>
              <a:rPr lang="it-IT" sz="1600" dirty="0">
                <a:solidFill>
                  <a:srgbClr val="6F2B15"/>
                </a:solidFill>
              </a:rPr>
              <a:t> </a:t>
            </a:r>
            <a:r>
              <a:rPr lang="it-IT" sz="1600" dirty="0" err="1">
                <a:solidFill>
                  <a:srgbClr val="6F2B15"/>
                </a:solidFill>
              </a:rPr>
              <a:t>Everdine</a:t>
            </a:r>
            <a:r>
              <a:rPr lang="it-IT" sz="1600" dirty="0">
                <a:solidFill>
                  <a:srgbClr val="6F2B15"/>
                </a:solidFill>
              </a:rPr>
              <a:t>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alla luce della lucerna.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97DCF2-E1AE-6D00-7E99-BB0CFB11D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18" y="2780928"/>
            <a:ext cx="4952381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93A5061-BEB6-2901-F707-E34E7C05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5" y="6086320"/>
            <a:ext cx="8651845" cy="87107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  <a:latin typeface="+mn-lt"/>
              </a:rPr>
              <a:t>Il regista danese </a:t>
            </a:r>
            <a:r>
              <a:rPr lang="it-IT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Thomas </a:t>
            </a:r>
            <a:r>
              <a:rPr lang="it-IT" sz="16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Vinterberg</a:t>
            </a:r>
            <a:r>
              <a:rPr lang="it-IT" sz="16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r>
              <a:rPr lang="it-IT" sz="1600" dirty="0">
                <a:solidFill>
                  <a:srgbClr val="860000"/>
                </a:solidFill>
              </a:rPr>
              <a:t>Il Poster del film del 2015     </a:t>
            </a:r>
            <a:r>
              <a:rPr lang="it-IT" sz="1600" dirty="0">
                <a:solidFill>
                  <a:srgbClr val="86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it-IT" sz="1600" dirty="0">
                <a:solidFill>
                  <a:srgbClr val="860000"/>
                </a:solidFill>
                <a:effectLst/>
                <a:latin typeface="+mn-lt"/>
              </a:rPr>
              <a:t> </a:t>
            </a:r>
            <a:endParaRPr lang="it-IT" sz="1600" dirty="0">
              <a:solidFill>
                <a:srgbClr val="860000"/>
              </a:solidFill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7C713C3-DCA7-60DB-7479-DA0C8B50F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398" y="20959"/>
            <a:ext cx="4104049" cy="59909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E469485-6216-4EBD-6970-98AAA2D4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5" y="20960"/>
            <a:ext cx="4355976" cy="599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8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2EFC24-B57C-A61F-8CFE-67566595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Confidenze di sera alla luce della lucerna.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DB155F4-6023-439B-4FE0-0FC49FF60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12215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03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ABFE4-2A8A-F2D9-9356-A50A21EB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Gabriel sempre a sostegno di </a:t>
            </a:r>
            <a:r>
              <a:rPr lang="it-IT" sz="1600" dirty="0" err="1">
                <a:solidFill>
                  <a:srgbClr val="6F2B15"/>
                </a:solidFill>
              </a:rPr>
              <a:t>Bathsheba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D3EAC4-89CF-C389-BDB6-DB13A4FE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24" y="490012"/>
            <a:ext cx="7772400" cy="51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65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368917-FF80-E178-0B63-7F73645C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8135938" cy="213285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sergente Frank Troy.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E6FB42-D2BD-B620-360A-1367B6F3B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739900"/>
            <a:ext cx="7772400" cy="32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11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FC83F-334B-E98A-A50F-E753E47F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4546848" cy="112474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860000"/>
                </a:solidFill>
              </a:rPr>
              <a:t>Donna col pancione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1E9C83-C98E-BE63-B404-FDAF6ACBF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492896"/>
            <a:ext cx="3923928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66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9462B2-1ECE-B853-647A-C6BAA8A0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8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Fanny Robin e </a:t>
            </a:r>
            <a:r>
              <a:rPr lang="it-IT" sz="18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Bathsheba</a:t>
            </a:r>
            <a:r>
              <a:rPr lang="it-IT" sz="18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Everdine</a:t>
            </a:r>
            <a:r>
              <a:rPr lang="it-IT" sz="18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FF7F85-DFA4-0EE7-B6F2-20FE7218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24" y="1065380"/>
            <a:ext cx="697449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96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BADEBBE-DF02-412E-EBB8-6211FEF9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96658"/>
            <a:ext cx="7772400" cy="51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82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A DALLA PAZZA FOLLA _ Teaser trailer italiano, 41 sec..mp4">
            <a:hlinkClick r:id="" action="ppaction://media"/>
            <a:extLst>
              <a:ext uri="{FF2B5EF4-FFF2-40B4-BE49-F238E27FC236}">
                <a16:creationId xmlns:a16="http://schemas.microsoft.com/office/drawing/2014/main" id="{B8132950-EE81-23FC-A4ED-44AEC6D0FA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1355AE-1AF8-0D1E-9DE9-1AF68E20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65104"/>
            <a:ext cx="8135938" cy="249289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William </a:t>
            </a:r>
            <a:r>
              <a:rPr lang="it-IT" sz="1600" dirty="0" err="1">
                <a:solidFill>
                  <a:srgbClr val="6F2B15"/>
                </a:solidFill>
              </a:rPr>
              <a:t>Boldwood</a:t>
            </a:r>
            <a:r>
              <a:rPr lang="it-IT" sz="1600" dirty="0">
                <a:solidFill>
                  <a:srgbClr val="6F2B15"/>
                </a:solidFill>
              </a:rPr>
              <a:t> ringrazia Gabriele </a:t>
            </a:r>
            <a:r>
              <a:rPr lang="it-IT" sz="1600" dirty="0" err="1">
                <a:solidFill>
                  <a:srgbClr val="6F2B15"/>
                </a:solidFill>
              </a:rPr>
              <a:t>Oak</a:t>
            </a:r>
            <a:r>
              <a:rPr lang="it-IT" sz="1600" dirty="0">
                <a:solidFill>
                  <a:srgbClr val="6F2B15"/>
                </a:solidFill>
              </a:rPr>
              <a:t> per aver protetto </a:t>
            </a:r>
            <a:r>
              <a:rPr lang="it-IT" sz="1600" dirty="0" err="1">
                <a:solidFill>
                  <a:srgbClr val="6F2B15"/>
                </a:solidFill>
              </a:rPr>
              <a:t>Bathsheba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8C85B6B-F4A2-09E2-97FE-C54599EE9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739900"/>
            <a:ext cx="7772400" cy="32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91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38D744-81A3-D538-6D14-72A5461B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Boldwood</a:t>
            </a: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Gabriel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Oak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 prati della fattoria.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EE8763-3DBC-6018-F065-926436368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96753"/>
            <a:ext cx="6530172" cy="433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7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4F3069E-3523-9558-3362-99AC87A5E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66" y="836712"/>
            <a:ext cx="7036068" cy="4669391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F6D43DE-9AB5-22A6-803F-7FC4028E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506102"/>
            <a:ext cx="7272808" cy="947233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ricco proprietario terriero William </a:t>
            </a:r>
            <a:r>
              <a:rPr lang="it-IT" sz="1600" dirty="0" err="1">
                <a:solidFill>
                  <a:srgbClr val="002060"/>
                </a:solidFill>
              </a:rPr>
              <a:t>Boldwood</a:t>
            </a:r>
            <a:r>
              <a:rPr lang="it-IT" sz="1600" dirty="0">
                <a:solidFill>
                  <a:srgbClr val="002060"/>
                </a:solidFill>
              </a:rPr>
              <a:t> al fastoso ricevimento di Natale.</a:t>
            </a:r>
          </a:p>
        </p:txBody>
      </p:sp>
    </p:spTree>
    <p:extLst>
      <p:ext uri="{BB962C8B-B14F-4D97-AF65-F5344CB8AC3E}">
        <p14:creationId xmlns:p14="http://schemas.microsoft.com/office/powerpoint/2010/main" val="3794289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D0256-08AB-5B76-2E7E-FEC939E3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regista sul set con i due attori protagonisti </a:t>
            </a:r>
            <a:r>
              <a:rPr lang="it-IT" sz="1600" dirty="0">
                <a:solidFill>
                  <a:srgbClr val="B913C9"/>
                </a:solidFill>
              </a:rPr>
              <a:t>Carey Mulligan </a:t>
            </a:r>
            <a:r>
              <a:rPr lang="it-IT" sz="1600" dirty="0">
                <a:solidFill>
                  <a:srgbClr val="6F2B15"/>
                </a:solidFill>
              </a:rPr>
              <a:t>e </a:t>
            </a:r>
            <a:r>
              <a:rPr lang="it-IT" sz="1600" dirty="0">
                <a:solidFill>
                  <a:srgbClr val="0070C0"/>
                </a:solidFill>
              </a:rPr>
              <a:t>Matthias </a:t>
            </a:r>
            <a:r>
              <a:rPr lang="it-IT" sz="1600" dirty="0" err="1">
                <a:solidFill>
                  <a:srgbClr val="0070C0"/>
                </a:solidFill>
              </a:rPr>
              <a:t>Schoenaerts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088D11C-9817-463F-BFAF-D86B16635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4" y="692696"/>
            <a:ext cx="857441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63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573F1D5-A118-7EA0-9256-5B0D2E35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37112"/>
            <a:ext cx="8135938" cy="242088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balla alla Festa di Natale.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DDA7B2-9AF2-0101-39CD-B2B702DAC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1811774"/>
            <a:ext cx="7772400" cy="32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50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3F966C-8968-1F4D-C381-D0AA897F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 Troy si presenta al ricevimento a casa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Boldwood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B59AD1A-BE22-5606-0103-2CAF75690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69" y="462756"/>
            <a:ext cx="69850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27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288D2-9B7A-A497-6D54-A3F34F97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/>
              <a:t> </a:t>
            </a:r>
            <a:r>
              <a:rPr lang="it-IT" sz="1600" dirty="0" err="1"/>
              <a:t>Bathsheba</a:t>
            </a:r>
            <a:r>
              <a:rPr lang="it-IT" sz="1600" dirty="0"/>
              <a:t>  in una piroetta del ballo col marito Troy.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5C48E0-C14B-5029-F702-8B9CD28B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24" y="980728"/>
            <a:ext cx="6898090" cy="45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941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C8402A-66D5-851C-7F0B-2B0382E6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4725144"/>
            <a:ext cx="6681260" cy="2132856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I tre contendenti alla festa: il pastore/fattore Gabriel </a:t>
            </a:r>
            <a:r>
              <a:rPr lang="it-IT" sz="1600" dirty="0" err="1">
                <a:solidFill>
                  <a:srgbClr val="860000"/>
                </a:solidFill>
              </a:rPr>
              <a:t>Oak</a:t>
            </a:r>
            <a:r>
              <a:rPr lang="it-IT" sz="1600" dirty="0">
                <a:solidFill>
                  <a:srgbClr val="860000"/>
                </a:solidFill>
              </a:rPr>
              <a:t> (Matthias </a:t>
            </a:r>
            <a:r>
              <a:rPr lang="it-IT" sz="1600" dirty="0" err="1">
                <a:solidFill>
                  <a:srgbClr val="860000"/>
                </a:solidFill>
              </a:rPr>
              <a:t>Schoenaerts</a:t>
            </a:r>
            <a:r>
              <a:rPr lang="it-IT" sz="1600" dirty="0">
                <a:solidFill>
                  <a:srgbClr val="860000"/>
                </a:solidFill>
              </a:rPr>
              <a:t>), il proprietario terriero William </a:t>
            </a:r>
            <a:r>
              <a:rPr lang="it-IT" sz="1600" dirty="0" err="1">
                <a:solidFill>
                  <a:srgbClr val="860000"/>
                </a:solidFill>
              </a:rPr>
              <a:t>Boldwood</a:t>
            </a:r>
            <a:r>
              <a:rPr lang="it-IT" sz="1600" dirty="0">
                <a:solidFill>
                  <a:srgbClr val="860000"/>
                </a:solidFill>
              </a:rPr>
              <a:t> (Michael Sheen)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e il sergente Frank Troy (Tom </a:t>
            </a:r>
            <a:r>
              <a:rPr lang="it-IT" sz="1600" dirty="0" err="1">
                <a:solidFill>
                  <a:srgbClr val="860000"/>
                </a:solidFill>
              </a:rPr>
              <a:t>Sturridge</a:t>
            </a:r>
            <a:r>
              <a:rPr lang="it-IT" sz="1600" dirty="0">
                <a:solidFill>
                  <a:srgbClr val="860000"/>
                </a:solidFill>
              </a:rPr>
              <a:t>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59580E-C7E2-905D-4F11-2DBAE60E4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4" y="908720"/>
            <a:ext cx="6356090" cy="42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08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70E72-DCAE-D658-811F-4BA52785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37112"/>
            <a:ext cx="8135938" cy="2420888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Un momento di intimità tra Gabriel e </a:t>
            </a:r>
            <a:r>
              <a:rPr lang="it-IT" sz="1600" dirty="0" err="1">
                <a:solidFill>
                  <a:srgbClr val="860000"/>
                </a:solidFill>
              </a:rPr>
              <a:t>Bathsheba</a:t>
            </a:r>
            <a:r>
              <a:rPr lang="it-IT" sz="1600" dirty="0">
                <a:solidFill>
                  <a:srgbClr val="860000"/>
                </a:solidFill>
              </a:rPr>
              <a:t> al ballo.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2F0B5E-EE9C-1F74-AF17-DAEAC1B70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688" y="692696"/>
            <a:ext cx="6742624" cy="44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894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8FEE33E-A577-846A-F91F-131ABC6A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1944216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momento della fastosa cena con </a:t>
            </a:r>
            <a:r>
              <a:rPr lang="it-IT" sz="1600" dirty="0" err="1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Bathsheba</a:t>
            </a:r>
            <a: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capotavola.</a:t>
            </a:r>
            <a:endParaRPr lang="it-IT" sz="1600" dirty="0">
              <a:solidFill>
                <a:srgbClr val="86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06800D8-FD94-34C1-B567-EA668054C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331515" cy="48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92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4DE712B-15E5-E450-868E-7E12F6256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88746"/>
            <a:ext cx="7772400" cy="51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766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CD023D0-9B3B-22DE-9DFE-246B7E91C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196752"/>
            <a:ext cx="67691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149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AC8FFA-C0AC-4086-93ED-B1FD05AA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600" dirty="0" err="1">
                <a:solidFill>
                  <a:srgbClr val="B913C9"/>
                </a:solidFill>
              </a:rPr>
              <a:t>Bathsheba</a:t>
            </a:r>
            <a:r>
              <a:rPr lang="it-IT" sz="1600" dirty="0">
                <a:solidFill>
                  <a:srgbClr val="B913C9"/>
                </a:solidFill>
              </a:rPr>
              <a:t> </a:t>
            </a:r>
            <a:r>
              <a:rPr lang="it-IT" sz="1600" dirty="0" err="1">
                <a:solidFill>
                  <a:srgbClr val="B913C9"/>
                </a:solidFill>
              </a:rPr>
              <a:t>Everdine</a:t>
            </a:r>
            <a:r>
              <a:rPr lang="it-IT" sz="1600" dirty="0">
                <a:solidFill>
                  <a:srgbClr val="B913C9"/>
                </a:solidFill>
              </a:rPr>
              <a:t>…preoccupata.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8DBAEFF-611D-C253-B471-5E3008A0A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64" y="836712"/>
            <a:ext cx="8217612" cy="44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6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B08EF7-625D-D334-464A-F95A96975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38" y="373562"/>
            <a:ext cx="7772400" cy="5344046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77B9D5B-2ADD-4C2B-3795-8483A8CA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8" y="5748710"/>
            <a:ext cx="7772400" cy="992658"/>
          </a:xfrm>
        </p:spPr>
        <p:txBody>
          <a:bodyPr/>
          <a:lstStyle/>
          <a:p>
            <a:r>
              <a:rPr lang="it-IT" sz="1600" dirty="0"/>
              <a:t>Gabriel in partenza per l’America.</a:t>
            </a:r>
          </a:p>
        </p:txBody>
      </p:sp>
    </p:spTree>
    <p:extLst>
      <p:ext uri="{BB962C8B-B14F-4D97-AF65-F5344CB8AC3E}">
        <p14:creationId xmlns:p14="http://schemas.microsoft.com/office/powerpoint/2010/main" val="3142741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D1E10-E135-35D6-A42B-FBBC60F9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84" y="5589240"/>
            <a:ext cx="2736304" cy="1268761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6F2B15"/>
                </a:solidFill>
              </a:rPr>
              <a:t>Il cast del film, 2015.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74EBFD-89F4-5361-4E81-357FAC66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53" y="261442"/>
            <a:ext cx="4464496" cy="659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7AE1F0-0461-764C-726A-8F1A6E1BC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24744"/>
            <a:ext cx="5900655" cy="424847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9B8A1268-DF1B-8F18-391D-BB8E04CB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5157192"/>
            <a:ext cx="5900655" cy="1656184"/>
          </a:xfrm>
        </p:spPr>
        <p:txBody>
          <a:bodyPr/>
          <a:lstStyle/>
          <a:p>
            <a:r>
              <a:rPr lang="it-IT" sz="1600" dirty="0" err="1">
                <a:solidFill>
                  <a:srgbClr val="860000"/>
                </a:solidFill>
              </a:rPr>
              <a:t>Bathsheba</a:t>
            </a:r>
            <a:r>
              <a:rPr lang="it-IT" sz="1600" dirty="0">
                <a:solidFill>
                  <a:srgbClr val="860000"/>
                </a:solidFill>
              </a:rPr>
              <a:t> </a:t>
            </a:r>
            <a:r>
              <a:rPr lang="it-IT" sz="1600" dirty="0" err="1">
                <a:solidFill>
                  <a:srgbClr val="860000"/>
                </a:solidFill>
              </a:rPr>
              <a:t>Everdine</a:t>
            </a:r>
            <a:r>
              <a:rPr lang="it-IT" sz="1600" dirty="0">
                <a:solidFill>
                  <a:srgbClr val="860000"/>
                </a:solidFill>
              </a:rPr>
              <a:t> sul suo </a:t>
            </a:r>
            <a:r>
              <a:rPr lang="it-IT" sz="1600" dirty="0" err="1">
                <a:solidFill>
                  <a:srgbClr val="860000"/>
                </a:solidFill>
              </a:rPr>
              <a:t>cavalllo</a:t>
            </a:r>
            <a:r>
              <a:rPr lang="it-IT" sz="1600" dirty="0">
                <a:solidFill>
                  <a:srgbClr val="86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2910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37911-0B03-7986-E459-A0A32372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80" y="4437112"/>
            <a:ext cx="7452268" cy="2420888"/>
          </a:xfrm>
        </p:spPr>
        <p:txBody>
          <a:bodyPr/>
          <a:lstStyle/>
          <a:p>
            <a:r>
              <a:rPr lang="it-IT" sz="1600" dirty="0" err="1">
                <a:solidFill>
                  <a:srgbClr val="6F2B15"/>
                </a:solidFill>
              </a:rPr>
              <a:t>Bathsheba</a:t>
            </a:r>
            <a:r>
              <a:rPr lang="it-IT" sz="1600" dirty="0">
                <a:solidFill>
                  <a:srgbClr val="6F2B15"/>
                </a:solidFill>
              </a:rPr>
              <a:t> chiede a Gabriele di non partire per l’America.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65161F-0182-2D9C-ED9B-7B425F770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80" y="980728"/>
            <a:ext cx="7452268" cy="40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64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526843-9B53-0222-A7A7-A485FF9A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13176"/>
            <a:ext cx="7772400" cy="184482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…e di sposarla!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A829AA-C31A-B919-EC9E-7FE067B9B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80728"/>
            <a:ext cx="6506054" cy="44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5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70B456C-4A2E-5C3B-07B1-01354D7AD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720"/>
            <a:ext cx="7772400" cy="60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72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E60197-04F5-6FDA-E8A6-820FC93F6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98" y="1340768"/>
            <a:ext cx="744320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867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88413F6-8388-C94F-A65E-46DE29B1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9" y="5589240"/>
            <a:ext cx="6903268" cy="1268760"/>
          </a:xfrm>
        </p:spPr>
        <p:txBody>
          <a:bodyPr/>
          <a:lstStyle/>
          <a:p>
            <a:r>
              <a:rPr lang="it-IT" sz="16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…finalmente insieme!</a:t>
            </a:r>
            <a:br>
              <a:rPr lang="it-IT" sz="1600" dirty="0">
                <a:solidFill>
                  <a:srgbClr val="0070C0"/>
                </a:solidFill>
                <a:latin typeface="Arial" pitchFamily="34"/>
                <a:cs typeface="Arial" pitchFamily="34"/>
              </a:rPr>
            </a:br>
            <a:br>
              <a:rPr lang="it-IT" sz="1600" dirty="0">
                <a:solidFill>
                  <a:srgbClr val="198A8A"/>
                </a:solidFill>
                <a:latin typeface="Arial" pitchFamily="34"/>
                <a:cs typeface="Arial" pitchFamily="34"/>
              </a:rPr>
            </a:b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69D074-DFA5-7ABB-B1F6-337258B3D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88888"/>
            <a:ext cx="5200352" cy="52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77EE1F-478C-64A6-4F31-CA3A2451C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18710"/>
            <a:ext cx="6960774" cy="52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6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iler m. 2.29.mp4">
            <a:hlinkClick r:id="" action="ppaction://media"/>
            <a:extLst>
              <a:ext uri="{FF2B5EF4-FFF2-40B4-BE49-F238E27FC236}">
                <a16:creationId xmlns:a16="http://schemas.microsoft.com/office/drawing/2014/main" id="{D9AE0B4A-D7EB-2DE8-697B-BFA406FE5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3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14 novembre 2024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LA MORTE </a:t>
            </a: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A VENEZIA </a:t>
            </a:r>
          </a:p>
          <a:p>
            <a:pPr lvl="0" algn="ctr">
              <a:lnSpc>
                <a:spcPct val="90000"/>
              </a:lnSpc>
            </a:pPr>
            <a:r>
              <a:rPr lang="it-IT" sz="4400" i="1" dirty="0">
                <a:solidFill>
                  <a:srgbClr val="0099FF"/>
                </a:solidFill>
                <a:latin typeface="Arial" pitchFamily="34"/>
                <a:cs typeface="Arial" pitchFamily="34"/>
              </a:rPr>
              <a:t>Di Thomas Mann, 1912.</a:t>
            </a:r>
            <a:endParaRPr lang="it-IT" sz="4400" i="1" dirty="0">
              <a:solidFill>
                <a:srgbClr val="280099"/>
              </a:solidFill>
              <a:latin typeface="Arial" pitchFamily="34"/>
              <a:cs typeface="Arial" pitchFamily="34"/>
            </a:endParaRPr>
          </a:p>
          <a:p>
            <a:pPr lvl="0" algn="ctr">
              <a:lnSpc>
                <a:spcPct val="90000"/>
              </a:lnSpc>
            </a:pPr>
            <a:endParaRPr lang="it-IT" sz="4000" dirty="0">
              <a:solidFill>
                <a:srgbClr val="0099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.mp4">
            <a:hlinkClick r:id="" action="ppaction://media"/>
            <a:extLst>
              <a:ext uri="{FF2B5EF4-FFF2-40B4-BE49-F238E27FC236}">
                <a16:creationId xmlns:a16="http://schemas.microsoft.com/office/drawing/2014/main" id="{C284BA4A-617E-BDE8-9C93-7C9046702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3AD5E-C93E-1321-AA31-1567DCB5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373216"/>
            <a:ext cx="8269610" cy="1484784"/>
          </a:xfrm>
        </p:spPr>
        <p:txBody>
          <a:bodyPr/>
          <a:lstStyle/>
          <a:p>
            <a:r>
              <a:rPr lang="it-IT" sz="1800" dirty="0" err="1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Bathsheba</a:t>
            </a:r>
            <a:r>
              <a:rPr lang="it-IT" sz="18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Everdene</a:t>
            </a:r>
            <a:r>
              <a:rPr lang="it-IT" sz="18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l’attrice inglese Carey Mulligan.</a:t>
            </a:r>
            <a:endParaRPr lang="it-IT" sz="1800" b="1" dirty="0">
              <a:solidFill>
                <a:srgbClr val="97761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1B163D-84AD-2183-7743-261771A4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404664"/>
            <a:ext cx="7772400" cy="51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BB35508-F0C0-27E6-9D61-2187AA43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4941168"/>
            <a:ext cx="3816424" cy="191683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Gabriel </a:t>
            </a:r>
            <a:r>
              <a:rPr lang="it-IT" sz="1600" dirty="0" err="1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Oak</a:t>
            </a: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l’attore belga  </a:t>
            </a:r>
            <a:b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Matthias </a:t>
            </a:r>
            <a:r>
              <a:rPr lang="it-IT" sz="1600" dirty="0" err="1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Schoenaerts</a:t>
            </a:r>
            <a:r>
              <a:rPr lang="it-IT" sz="1600" dirty="0"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C13CD0-B7AC-3927-4A80-4FC291E74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43204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89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6928</TotalTime>
  <Words>562</Words>
  <Application>Microsoft Macintosh PowerPoint</Application>
  <PresentationFormat>Presentazione su schermo (4:3)</PresentationFormat>
  <Paragraphs>67</Paragraphs>
  <Slides>68</Slides>
  <Notes>2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72" baseType="lpstr">
      <vt:lpstr>Arial</vt:lpstr>
      <vt:lpstr>Geneva</vt:lpstr>
      <vt:lpstr>Times New Roman</vt:lpstr>
      <vt:lpstr>Tema di Office</vt:lpstr>
      <vt:lpstr>UTE – Università Cardinal Colombo - MILANO Giovedì, 7 novembre 2025</vt:lpstr>
      <vt:lpstr>Frontespizio della prima Edizione del 1874.                   L’autore inglese Thomas Hardy</vt:lpstr>
      <vt:lpstr>Presentazione standard di PowerPoint</vt:lpstr>
      <vt:lpstr>Il regista danese Thomas Vinterberg.                                        Il Poster del film del 2015                      </vt:lpstr>
      <vt:lpstr>Il regista sul set con i due attori protagonisti Carey Mulligan e Matthias Schoenaerts .</vt:lpstr>
      <vt:lpstr>Il cast del film, 2015.</vt:lpstr>
      <vt:lpstr>Presentazione standard di PowerPoint</vt:lpstr>
      <vt:lpstr>Bathsheba Everdene, l’attrice inglese Carey Mulligan.</vt:lpstr>
      <vt:lpstr>Gabriel Oak,  l’attore belga   Matthias Schoenaerts. </vt:lpstr>
      <vt:lpstr>Gabriel Oak nel suo lavoro di pastore.</vt:lpstr>
      <vt:lpstr>Gabriel a malincuore deve lasciare la vecchia vita, la fattoria e Bathsheba.</vt:lpstr>
      <vt:lpstr>La cameriera Fanny Robin,  l’attrice britannica Juno Temple.</vt:lpstr>
      <vt:lpstr>Il sergente Frank Troy, l’attore Tom Sturridge.</vt:lpstr>
      <vt:lpstr>Presentazione standard di PowerPoint</vt:lpstr>
      <vt:lpstr>Presentazione standard di PowerPoint</vt:lpstr>
      <vt:lpstr>Bathsheba Everdine in giro sulla sua proprietà terriera.</vt:lpstr>
      <vt:lpstr>Gabriel Oak si presenta alla fattoria di Bathsheba in cerca di lavoro.</vt:lpstr>
      <vt:lpstr> Bathsheba in relax col suo cane.</vt:lpstr>
      <vt:lpstr>Il pastore Gabriel Oak in un momento di riposo.</vt:lpstr>
      <vt:lpstr>Bathsheba alla prova dell’arrotino chiede consiglio a Gabriel. </vt:lpstr>
      <vt:lpstr>…che amorevolmente la guida.</vt:lpstr>
      <vt:lpstr>Presentazione standard di PowerPoint</vt:lpstr>
      <vt:lpstr>William Boldwood, l’attore inglese Michael Shee,  il ricco proprietario terriero confinante  con la fattoria di Bathsebha,  insensibile al fascino della sua vicina.</vt:lpstr>
      <vt:lpstr>Presentazione standard di PowerPoint</vt:lpstr>
      <vt:lpstr>Primo piano del proprietario terriero William Boldwood a colloquio con Bathsheba .</vt:lpstr>
      <vt:lpstr>William Boldwood, ricco proprietario terriero, chiede la mano a Bathsheba, la confinante della sua fattoria.</vt:lpstr>
      <vt:lpstr>…la giovane rifiuta la proposta di matrimonio.</vt:lpstr>
      <vt:lpstr>Il sergente Frank Troy, l’attore  Tom Sturridge e Fanny Robin, l’attrice Juno Temple promessi sposi.</vt:lpstr>
      <vt:lpstr>Presentazione standard di PowerPoint</vt:lpstr>
      <vt:lpstr>Atteggiamento affettuoso tra Frank Troy e  Bathsheba Everdine.</vt:lpstr>
      <vt:lpstr>Il sergente Frank Troy e Bathsheba Everdene ad un appuntamento nel bosco.</vt:lpstr>
      <vt:lpstr>La notte d’amore tra Frank Troy e Bathsheba Everdine.</vt:lpstr>
      <vt:lpstr>Bathsheba Everdine innamorata del sergente Troy.</vt:lpstr>
      <vt:lpstr>Gabriel insegue Bathsheba per scoraggiarla a sposarsi.</vt:lpstr>
      <vt:lpstr>Presentazione standard di PowerPoint</vt:lpstr>
      <vt:lpstr>Bathsheba Everdene, l’attrice inglese Carey Mulligan, in abito da sposa.</vt:lpstr>
      <vt:lpstr>Poster con Bathsheba Everdine e i suoi tre pretendenti. </vt:lpstr>
      <vt:lpstr>Presentazione standard di PowerPoint</vt:lpstr>
      <vt:lpstr>Bathsebha Everdine  alla luce della lucerna.</vt:lpstr>
      <vt:lpstr>Confidenze di sera alla luce della lucerna.</vt:lpstr>
      <vt:lpstr>Gabriel sempre a sostegno di Bathsheba.</vt:lpstr>
      <vt:lpstr>Il sergente Frank Troy.</vt:lpstr>
      <vt:lpstr>Donna col pancione</vt:lpstr>
      <vt:lpstr>Fanny Robin e Bathsheba Everdine.</vt:lpstr>
      <vt:lpstr>Presentazione standard di PowerPoint</vt:lpstr>
      <vt:lpstr>Presentazione standard di PowerPoint</vt:lpstr>
      <vt:lpstr>William Boldwood ringrazia Gabriele Oak per aver protetto Bathsheba.</vt:lpstr>
      <vt:lpstr>William Boldwood e Gabriel Oak sui prati della fattoria.</vt:lpstr>
      <vt:lpstr>Il ricco proprietario terriero William Boldwood al fastoso ricevimento di Natale.</vt:lpstr>
      <vt:lpstr>Il balla alla Festa di Natale.</vt:lpstr>
      <vt:lpstr>Frank Troy si presenta al ricevimento a casa Boldwood.</vt:lpstr>
      <vt:lpstr> Bathsheba  in una piroetta del ballo col marito Troy.</vt:lpstr>
      <vt:lpstr>I tre contendenti alla festa: il pastore/fattore Gabriel Oak (Matthias Schoenaerts), il proprietario terriero William Boldwood (Michael Sheen)  e il sergente Frank Troy (Tom Sturridge).</vt:lpstr>
      <vt:lpstr>Un momento di intimità tra Gabriel e Bathsheba al ballo.</vt:lpstr>
      <vt:lpstr>Un momento della fastosa cena con Bathsheba a capotavola.</vt:lpstr>
      <vt:lpstr>Presentazione standard di PowerPoint</vt:lpstr>
      <vt:lpstr>Presentazione standard di PowerPoint</vt:lpstr>
      <vt:lpstr>Bathsheba Everdine…preoccupata.</vt:lpstr>
      <vt:lpstr>Gabriel in partenza per l’America.</vt:lpstr>
      <vt:lpstr>Bathsheba Everdine sul suo cavalllo.</vt:lpstr>
      <vt:lpstr>Bathsheba chiede a Gabriele di non partire per l’America.</vt:lpstr>
      <vt:lpstr>…e di sposarla!</vt:lpstr>
      <vt:lpstr>Presentazione standard di PowerPoint</vt:lpstr>
      <vt:lpstr>Presentazione standard di PowerPoint</vt:lpstr>
      <vt:lpstr>…finalmente insieme!  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716</cp:revision>
  <cp:lastPrinted>1601-01-01T00:00:00Z</cp:lastPrinted>
  <dcterms:created xsi:type="dcterms:W3CDTF">2019-12-08T15:27:53Z</dcterms:created>
  <dcterms:modified xsi:type="dcterms:W3CDTF">2024-11-06T12:58:27Z</dcterms:modified>
</cp:coreProperties>
</file>