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9"/>
  </p:notesMasterIdLst>
  <p:sldIdLst>
    <p:sldId id="256" r:id="rId2"/>
    <p:sldId id="712" r:id="rId3"/>
    <p:sldId id="872" r:id="rId4"/>
    <p:sldId id="707" r:id="rId5"/>
    <p:sldId id="873" r:id="rId6"/>
    <p:sldId id="820" r:id="rId7"/>
    <p:sldId id="706" r:id="rId8"/>
    <p:sldId id="815" r:id="rId9"/>
    <p:sldId id="658" r:id="rId10"/>
    <p:sldId id="889" r:id="rId11"/>
    <p:sldId id="784" r:id="rId12"/>
    <p:sldId id="888" r:id="rId13"/>
    <p:sldId id="714" r:id="rId14"/>
    <p:sldId id="864" r:id="rId15"/>
    <p:sldId id="715" r:id="rId16"/>
    <p:sldId id="268" r:id="rId17"/>
    <p:sldId id="894" r:id="rId18"/>
    <p:sldId id="849" r:id="rId19"/>
    <p:sldId id="862" r:id="rId20"/>
    <p:sldId id="887" r:id="rId21"/>
    <p:sldId id="893" r:id="rId22"/>
    <p:sldId id="833" r:id="rId23"/>
    <p:sldId id="853" r:id="rId24"/>
    <p:sldId id="850" r:id="rId25"/>
    <p:sldId id="832" r:id="rId26"/>
    <p:sldId id="851" r:id="rId27"/>
    <p:sldId id="854" r:id="rId28"/>
    <p:sldId id="855" r:id="rId29"/>
    <p:sldId id="856" r:id="rId30"/>
    <p:sldId id="858" r:id="rId31"/>
    <p:sldId id="859" r:id="rId32"/>
    <p:sldId id="860" r:id="rId33"/>
    <p:sldId id="861" r:id="rId34"/>
    <p:sldId id="799" r:id="rId35"/>
    <p:sldId id="800" r:id="rId36"/>
    <p:sldId id="787" r:id="rId37"/>
    <p:sldId id="863" r:id="rId38"/>
    <p:sldId id="793" r:id="rId39"/>
    <p:sldId id="809" r:id="rId40"/>
    <p:sldId id="811" r:id="rId41"/>
    <p:sldId id="812" r:id="rId42"/>
    <p:sldId id="722" r:id="rId43"/>
    <p:sldId id="737" r:id="rId44"/>
    <p:sldId id="825" r:id="rId45"/>
    <p:sldId id="792" r:id="rId46"/>
    <p:sldId id="880" r:id="rId47"/>
    <p:sldId id="881" r:id="rId48"/>
    <p:sldId id="794" r:id="rId49"/>
    <p:sldId id="823" r:id="rId50"/>
    <p:sldId id="788" r:id="rId51"/>
    <p:sldId id="897" r:id="rId52"/>
    <p:sldId id="890" r:id="rId53"/>
    <p:sldId id="739" r:id="rId54"/>
    <p:sldId id="741" r:id="rId55"/>
    <p:sldId id="795" r:id="rId56"/>
    <p:sldId id="865" r:id="rId57"/>
    <p:sldId id="896" r:id="rId58"/>
    <p:sldId id="813" r:id="rId59"/>
    <p:sldId id="835" r:id="rId60"/>
    <p:sldId id="898" r:id="rId61"/>
    <p:sldId id="891" r:id="rId62"/>
    <p:sldId id="895" r:id="rId63"/>
    <p:sldId id="892" r:id="rId64"/>
    <p:sldId id="836" r:id="rId65"/>
    <p:sldId id="875" r:id="rId66"/>
    <p:sldId id="775" r:id="rId67"/>
    <p:sldId id="848" r:id="rId6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C8C015"/>
    <a:srgbClr val="961679"/>
    <a:srgbClr val="C814C6"/>
    <a:srgbClr val="E85EA7"/>
    <a:srgbClr val="9A5B00"/>
    <a:srgbClr val="DA6411"/>
    <a:srgbClr val="AC6715"/>
    <a:srgbClr val="D38712"/>
    <a:srgbClr val="140BE7"/>
    <a:srgbClr val="3A1A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97"/>
    <p:restoredTop sz="50000"/>
  </p:normalViewPr>
  <p:slideViewPr>
    <p:cSldViewPr>
      <p:cViewPr varScale="1">
        <p:scale>
          <a:sx n="97" d="100"/>
          <a:sy n="97" d="100"/>
        </p:scale>
        <p:origin x="360"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018A109-2A49-AF49-8A7E-312E331F4F59}"/>
              </a:ext>
            </a:extLst>
          </p:cNvPr>
          <p:cNvSpPr>
            <a:spLocks noGrp="1" noRot="1" noChangeAspect="1"/>
          </p:cNvSpPr>
          <p:nvPr>
            <p:ph type="sldImg"/>
          </p:nvPr>
        </p:nvSpPr>
        <p:spPr>
          <a:xfrm>
            <a:off x="-14211300" y="-11796713"/>
            <a:ext cx="16533813" cy="12401551"/>
          </a:xfrm>
          <a:solidFill>
            <a:srgbClr val="4472C4"/>
          </a:solidFill>
          <a:ln w="25402">
            <a:solidFill>
              <a:srgbClr val="2F528F"/>
            </a:solidFill>
            <a:prstDash val="solid"/>
          </a:ln>
        </p:spPr>
      </p:sp>
      <p:sp>
        <p:nvSpPr>
          <p:cNvPr id="3" name="Segnaposto note 2">
            <a:extLst>
              <a:ext uri="{FF2B5EF4-FFF2-40B4-BE49-F238E27FC236}">
                <a16:creationId xmlns:a16="http://schemas.microsoft.com/office/drawing/2014/main" id="{ACA88B1E-8165-334D-8314-B8AF27EACB0D}"/>
              </a:ext>
            </a:extLst>
          </p:cNvPr>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364535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7200" y="0"/>
            <a:ext cx="8137525" cy="1268760"/>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accent6">
                    <a:lumMod val="40000"/>
                    <a:lumOff val="60000"/>
                  </a:schemeClr>
                </a:solidFill>
                <a:latin typeface="+mn-lt"/>
              </a:rPr>
              <a:t>UTE – UNIVRSITÀ CARDINAL COLOMBO - MI</a:t>
            </a:r>
            <a:br>
              <a:rPr lang="it-IT" altLang="it-IT" sz="2600" dirty="0">
                <a:solidFill>
                  <a:schemeClr val="accent6">
                    <a:lumMod val="40000"/>
                    <a:lumOff val="60000"/>
                  </a:schemeClr>
                </a:solidFill>
                <a:latin typeface="+mn-lt"/>
              </a:rPr>
            </a:br>
            <a:r>
              <a:rPr lang="it-IT" altLang="it-IT" sz="2200" dirty="0">
                <a:solidFill>
                  <a:schemeClr val="accent6">
                    <a:lumMod val="40000"/>
                    <a:lumOff val="60000"/>
                  </a:schemeClr>
                </a:solidFill>
                <a:latin typeface="+mn-lt"/>
              </a:rPr>
              <a:t>Giovedì, 5 dicembre 2024 </a:t>
            </a:r>
          </a:p>
        </p:txBody>
      </p:sp>
      <p:sp>
        <p:nvSpPr>
          <p:cNvPr id="3074" name="Rectangle 2"/>
          <p:cNvSpPr>
            <a:spLocks noGrp="1" noChangeArrowheads="1"/>
          </p:cNvSpPr>
          <p:nvPr>
            <p:ph type="body" idx="1"/>
          </p:nvPr>
        </p:nvSpPr>
        <p:spPr>
          <a:xfrm>
            <a:off x="0" y="1700808"/>
            <a:ext cx="4860032" cy="5157192"/>
          </a:xfrm>
          <a:ln/>
        </p:spPr>
        <p:txBody>
          <a:bodyPr/>
          <a:lstStyle/>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400" dirty="0">
                <a:solidFill>
                  <a:srgbClr val="C00000"/>
                </a:solidFill>
              </a:rPr>
              <a:t>«IL MAESTRO</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400" dirty="0">
                <a:solidFill>
                  <a:srgbClr val="C00000"/>
                </a:solidFill>
              </a:rPr>
              <a:t>E MARGHERITA»</a:t>
            </a:r>
            <a:endParaRPr lang="it-IT" altLang="it-IT" sz="4400" dirty="0">
              <a:solidFill>
                <a:srgbClr val="EA7744"/>
              </a:solidFill>
            </a:endParaRP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i="1" dirty="0">
              <a:solidFill>
                <a:srgbClr val="EA7744"/>
              </a:solidFill>
            </a:endParaRP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i="1" dirty="0">
                <a:solidFill>
                  <a:srgbClr val="DA6411"/>
                </a:solidFill>
              </a:rPr>
              <a:t>Per Eugenio Montale: ««Un romanzo miracolo che ognuno </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i="1" dirty="0">
                <a:solidFill>
                  <a:srgbClr val="DA6411"/>
                </a:solidFill>
              </a:rPr>
              <a:t>deve salutare </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i="1" dirty="0">
                <a:solidFill>
                  <a:srgbClr val="DA6411"/>
                </a:solidFill>
              </a:rPr>
              <a:t>con commozione».</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i="1" dirty="0">
              <a:solidFill>
                <a:srgbClr val="EA7744"/>
              </a:solidFill>
            </a:endParaRPr>
          </a:p>
        </p:txBody>
      </p:sp>
      <p:pic>
        <p:nvPicPr>
          <p:cNvPr id="3" name="Immagine 2">
            <a:extLst>
              <a:ext uri="{FF2B5EF4-FFF2-40B4-BE49-F238E27FC236}">
                <a16:creationId xmlns:a16="http://schemas.microsoft.com/office/drawing/2014/main" id="{C8188593-6F4E-D678-1E96-CA7ED8C8C560}"/>
              </a:ext>
            </a:extLst>
          </p:cNvPr>
          <p:cNvPicPr>
            <a:picLocks noChangeAspect="1"/>
          </p:cNvPicPr>
          <p:nvPr/>
        </p:nvPicPr>
        <p:blipFill>
          <a:blip r:embed="rId3"/>
          <a:stretch>
            <a:fillRect/>
          </a:stretch>
        </p:blipFill>
        <p:spPr>
          <a:xfrm>
            <a:off x="5148064" y="1844824"/>
            <a:ext cx="3995936" cy="4896544"/>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L MAESTRO E MARGHERITA - I RIASSUNTIN, m. 2.15.mp4">
            <a:hlinkClick r:id="" action="ppaction://media"/>
            <a:extLst>
              <a:ext uri="{FF2B5EF4-FFF2-40B4-BE49-F238E27FC236}">
                <a16:creationId xmlns:a16="http://schemas.microsoft.com/office/drawing/2014/main" id="{EF02AF0E-96D3-1181-EA3C-77BF2D84DB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90653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9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D515AB-9A7A-334D-A20C-656BD24F96D5}"/>
              </a:ext>
            </a:extLst>
          </p:cNvPr>
          <p:cNvSpPr>
            <a:spLocks noGrp="1"/>
          </p:cNvSpPr>
          <p:nvPr>
            <p:ph type="title"/>
          </p:nvPr>
        </p:nvSpPr>
        <p:spPr>
          <a:xfrm>
            <a:off x="5508104" y="5589240"/>
            <a:ext cx="3085034" cy="1268760"/>
          </a:xfrm>
        </p:spPr>
        <p:txBody>
          <a:bodyPr/>
          <a:lstStyle/>
          <a:p>
            <a:pPr algn="l"/>
            <a:br>
              <a:rPr lang="it-IT" sz="1600" b="1" dirty="0">
                <a:solidFill>
                  <a:srgbClr val="FFC000"/>
                </a:solidFill>
              </a:rPr>
            </a:br>
            <a:r>
              <a:rPr lang="it-IT" sz="1600" b="1" dirty="0">
                <a:solidFill>
                  <a:srgbClr val="FFC000"/>
                </a:solidFill>
              </a:rPr>
              <a:t>Anno 1972.</a:t>
            </a:r>
          </a:p>
        </p:txBody>
      </p:sp>
      <p:pic>
        <p:nvPicPr>
          <p:cNvPr id="4" name="Immagine 3">
            <a:extLst>
              <a:ext uri="{FF2B5EF4-FFF2-40B4-BE49-F238E27FC236}">
                <a16:creationId xmlns:a16="http://schemas.microsoft.com/office/drawing/2014/main" id="{BF32E05F-FC33-C7EE-9C92-613587521614}"/>
              </a:ext>
            </a:extLst>
          </p:cNvPr>
          <p:cNvPicPr>
            <a:picLocks noChangeAspect="1"/>
          </p:cNvPicPr>
          <p:nvPr/>
        </p:nvPicPr>
        <p:blipFill>
          <a:blip r:embed="rId2"/>
          <a:stretch>
            <a:fillRect/>
          </a:stretch>
        </p:blipFill>
        <p:spPr>
          <a:xfrm>
            <a:off x="10935" y="404664"/>
            <a:ext cx="5112568" cy="6453336"/>
          </a:xfrm>
          <a:prstGeom prst="rect">
            <a:avLst/>
          </a:prstGeom>
        </p:spPr>
      </p:pic>
      <p:pic>
        <p:nvPicPr>
          <p:cNvPr id="6" name="Immagine 5">
            <a:extLst>
              <a:ext uri="{FF2B5EF4-FFF2-40B4-BE49-F238E27FC236}">
                <a16:creationId xmlns:a16="http://schemas.microsoft.com/office/drawing/2014/main" id="{8CAA1D45-D999-1D66-1F16-348E92516DD2}"/>
              </a:ext>
            </a:extLst>
          </p:cNvPr>
          <p:cNvPicPr>
            <a:picLocks noChangeAspect="1"/>
          </p:cNvPicPr>
          <p:nvPr/>
        </p:nvPicPr>
        <p:blipFill>
          <a:blip r:embed="rId3"/>
          <a:stretch>
            <a:fillRect/>
          </a:stretch>
        </p:blipFill>
        <p:spPr>
          <a:xfrm>
            <a:off x="5123503" y="404664"/>
            <a:ext cx="4009561" cy="5328592"/>
          </a:xfrm>
          <a:prstGeom prst="rect">
            <a:avLst/>
          </a:prstGeom>
        </p:spPr>
      </p:pic>
    </p:spTree>
    <p:extLst>
      <p:ext uri="{BB962C8B-B14F-4D97-AF65-F5344CB8AC3E}">
        <p14:creationId xmlns:p14="http://schemas.microsoft.com/office/powerpoint/2010/main" val="3545365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9C75DA-1A8C-E579-B787-2B13D844C7D4}"/>
              </a:ext>
            </a:extLst>
          </p:cNvPr>
          <p:cNvSpPr>
            <a:spLocks noGrp="1"/>
          </p:cNvSpPr>
          <p:nvPr>
            <p:ph type="title"/>
          </p:nvPr>
        </p:nvSpPr>
        <p:spPr>
          <a:xfrm>
            <a:off x="1187624" y="4941168"/>
            <a:ext cx="6977646" cy="1916832"/>
          </a:xfrm>
        </p:spPr>
        <p:txBody>
          <a:bodyPr/>
          <a:lstStyle/>
          <a:p>
            <a:r>
              <a:rPr lang="it-IT" sz="1600" dirty="0">
                <a:solidFill>
                  <a:srgbClr val="C00000"/>
                </a:solidFill>
              </a:rPr>
              <a:t>Ugo Tognazzi e </a:t>
            </a:r>
            <a:r>
              <a:rPr lang="it-IT" sz="1600" dirty="0" err="1">
                <a:solidFill>
                  <a:srgbClr val="C00000"/>
                </a:solidFill>
              </a:rPr>
              <a:t>Mimsy</a:t>
            </a:r>
            <a:r>
              <a:rPr lang="it-IT" sz="1600" dirty="0">
                <a:solidFill>
                  <a:srgbClr val="C00000"/>
                </a:solidFill>
              </a:rPr>
              <a:t> Farmer, i protagonisti del film del 1972.</a:t>
            </a:r>
          </a:p>
        </p:txBody>
      </p:sp>
      <p:pic>
        <p:nvPicPr>
          <p:cNvPr id="4" name="Immagine 3">
            <a:extLst>
              <a:ext uri="{FF2B5EF4-FFF2-40B4-BE49-F238E27FC236}">
                <a16:creationId xmlns:a16="http://schemas.microsoft.com/office/drawing/2014/main" id="{E368AAC5-C2E0-6E1B-847F-11351667989F}"/>
              </a:ext>
            </a:extLst>
          </p:cNvPr>
          <p:cNvPicPr>
            <a:picLocks noChangeAspect="1"/>
          </p:cNvPicPr>
          <p:nvPr/>
        </p:nvPicPr>
        <p:blipFill>
          <a:blip r:embed="rId2"/>
          <a:stretch>
            <a:fillRect/>
          </a:stretch>
        </p:blipFill>
        <p:spPr>
          <a:xfrm>
            <a:off x="1187624" y="796465"/>
            <a:ext cx="6977646" cy="4576751"/>
          </a:xfrm>
          <a:prstGeom prst="rect">
            <a:avLst/>
          </a:prstGeom>
        </p:spPr>
      </p:pic>
    </p:spTree>
    <p:extLst>
      <p:ext uri="{BB962C8B-B14F-4D97-AF65-F5344CB8AC3E}">
        <p14:creationId xmlns:p14="http://schemas.microsoft.com/office/powerpoint/2010/main" val="1231915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l maestro e Margerita Italia, 1972.mp4">
            <a:hlinkClick r:id="" action="ppaction://media"/>
            <a:extLst>
              <a:ext uri="{FF2B5EF4-FFF2-40B4-BE49-F238E27FC236}">
                <a16:creationId xmlns:a16="http://schemas.microsoft.com/office/drawing/2014/main" id="{A8474FAE-B0D0-3C2D-3710-E4503F415E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52700" y="1905000"/>
            <a:ext cx="4038600" cy="3048000"/>
          </a:xfrm>
          <a:prstGeom prst="rect">
            <a:avLst/>
          </a:prstGeom>
        </p:spPr>
      </p:pic>
    </p:spTree>
    <p:extLst>
      <p:ext uri="{BB962C8B-B14F-4D97-AF65-F5344CB8AC3E}">
        <p14:creationId xmlns:p14="http://schemas.microsoft.com/office/powerpoint/2010/main" val="181528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061DE06-A7EA-A5A0-4DA3-AD8839648632}"/>
              </a:ext>
            </a:extLst>
          </p:cNvPr>
          <p:cNvPicPr>
            <a:picLocks noChangeAspect="1"/>
          </p:cNvPicPr>
          <p:nvPr/>
        </p:nvPicPr>
        <p:blipFill>
          <a:blip r:embed="rId2"/>
          <a:stretch>
            <a:fillRect/>
          </a:stretch>
        </p:blipFill>
        <p:spPr>
          <a:xfrm>
            <a:off x="2195736" y="615617"/>
            <a:ext cx="5090100" cy="6237312"/>
          </a:xfrm>
          <a:prstGeom prst="rect">
            <a:avLst/>
          </a:prstGeom>
        </p:spPr>
      </p:pic>
    </p:spTree>
    <p:extLst>
      <p:ext uri="{BB962C8B-B14F-4D97-AF65-F5344CB8AC3E}">
        <p14:creationId xmlns:p14="http://schemas.microsoft.com/office/powerpoint/2010/main" val="1146110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6D81EC-4626-8C43-9745-23F4E4A19601}"/>
              </a:ext>
            </a:extLst>
          </p:cNvPr>
          <p:cNvSpPr>
            <a:spLocks noGrp="1"/>
          </p:cNvSpPr>
          <p:nvPr>
            <p:ph type="title"/>
          </p:nvPr>
        </p:nvSpPr>
        <p:spPr>
          <a:xfrm>
            <a:off x="1043608" y="5661247"/>
            <a:ext cx="6552728" cy="1196753"/>
          </a:xfrm>
        </p:spPr>
        <p:txBody>
          <a:bodyPr/>
          <a:lstStyle/>
          <a:p>
            <a:r>
              <a:rPr lang="it-IT" sz="1600" dirty="0">
                <a:solidFill>
                  <a:srgbClr val="002060"/>
                </a:solidFill>
              </a:rPr>
              <a:t>Mosca. Una immagine del Cremlino anni ‘30</a:t>
            </a:r>
          </a:p>
        </p:txBody>
      </p:sp>
      <p:pic>
        <p:nvPicPr>
          <p:cNvPr id="4" name="Immagine 3">
            <a:extLst>
              <a:ext uri="{FF2B5EF4-FFF2-40B4-BE49-F238E27FC236}">
                <a16:creationId xmlns:a16="http://schemas.microsoft.com/office/drawing/2014/main" id="{5BFFB2D3-CD96-5829-B525-01DA3E13D279}"/>
              </a:ext>
            </a:extLst>
          </p:cNvPr>
          <p:cNvPicPr>
            <a:picLocks noChangeAspect="1"/>
          </p:cNvPicPr>
          <p:nvPr/>
        </p:nvPicPr>
        <p:blipFill>
          <a:blip r:embed="rId2"/>
          <a:stretch>
            <a:fillRect/>
          </a:stretch>
        </p:blipFill>
        <p:spPr>
          <a:xfrm>
            <a:off x="1070112" y="260648"/>
            <a:ext cx="7030280" cy="5700633"/>
          </a:xfrm>
          <a:prstGeom prst="rect">
            <a:avLst/>
          </a:prstGeom>
        </p:spPr>
      </p:pic>
    </p:spTree>
    <p:extLst>
      <p:ext uri="{BB962C8B-B14F-4D97-AF65-F5344CB8AC3E}">
        <p14:creationId xmlns:p14="http://schemas.microsoft.com/office/powerpoint/2010/main" val="2757824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B59BF095-B194-844A-8AE4-1A9790C97AED}"/>
              </a:ext>
            </a:extLst>
          </p:cNvPr>
          <p:cNvSpPr>
            <a:spLocks noGrp="1"/>
          </p:cNvSpPr>
          <p:nvPr>
            <p:ph type="title"/>
          </p:nvPr>
        </p:nvSpPr>
        <p:spPr>
          <a:xfrm>
            <a:off x="457200" y="4581128"/>
            <a:ext cx="8135938" cy="2276872"/>
          </a:xfrm>
        </p:spPr>
        <p:txBody>
          <a:bodyPr/>
          <a:lstStyle/>
          <a:p>
            <a:r>
              <a:rPr lang="it-IT" sz="1600" dirty="0">
                <a:solidFill>
                  <a:srgbClr val="002060"/>
                </a:solidFill>
              </a:rPr>
              <a:t>L’arrivo di </a:t>
            </a:r>
            <a:r>
              <a:rPr lang="it-IT" sz="1600" dirty="0" err="1">
                <a:solidFill>
                  <a:srgbClr val="002060"/>
                </a:solidFill>
              </a:rPr>
              <a:t>Woland</a:t>
            </a:r>
            <a:r>
              <a:rPr lang="it-IT" sz="1600" dirty="0">
                <a:solidFill>
                  <a:srgbClr val="002060"/>
                </a:solidFill>
              </a:rPr>
              <a:t> sulla Piazza Rossa di Mosca.</a:t>
            </a:r>
          </a:p>
        </p:txBody>
      </p:sp>
      <p:pic>
        <p:nvPicPr>
          <p:cNvPr id="9" name="Immagine 8">
            <a:extLst>
              <a:ext uri="{FF2B5EF4-FFF2-40B4-BE49-F238E27FC236}">
                <a16:creationId xmlns:a16="http://schemas.microsoft.com/office/drawing/2014/main" id="{FECA59A7-1257-DAC0-1975-19C64202D7EA}"/>
              </a:ext>
            </a:extLst>
          </p:cNvPr>
          <p:cNvPicPr>
            <a:picLocks noChangeAspect="1"/>
          </p:cNvPicPr>
          <p:nvPr/>
        </p:nvPicPr>
        <p:blipFill>
          <a:blip r:embed="rId3"/>
          <a:stretch>
            <a:fillRect/>
          </a:stretch>
        </p:blipFill>
        <p:spPr>
          <a:xfrm>
            <a:off x="792949" y="900977"/>
            <a:ext cx="7772400" cy="4375573"/>
          </a:xfrm>
          <a:prstGeom prst="rect">
            <a:avLst/>
          </a:prstGeom>
        </p:spPr>
      </p:pic>
    </p:spTree>
    <p:extLst>
      <p:ext uri="{BB962C8B-B14F-4D97-AF65-F5344CB8AC3E}">
        <p14:creationId xmlns:p14="http://schemas.microsoft.com/office/powerpoint/2010/main" val="1201998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92A4B4-86D9-19F8-7EF4-D217282AA6E9}"/>
              </a:ext>
            </a:extLst>
          </p:cNvPr>
          <p:cNvSpPr>
            <a:spLocks noGrp="1"/>
          </p:cNvSpPr>
          <p:nvPr>
            <p:ph type="title"/>
          </p:nvPr>
        </p:nvSpPr>
        <p:spPr>
          <a:xfrm>
            <a:off x="1979712" y="4869160"/>
            <a:ext cx="2736304" cy="1988840"/>
          </a:xfrm>
        </p:spPr>
        <p:txBody>
          <a:bodyPr/>
          <a:lstStyle/>
          <a:p>
            <a:pPr algn="r"/>
            <a:r>
              <a:rPr lang="it-IT" sz="1600" dirty="0" err="1">
                <a:solidFill>
                  <a:srgbClr val="9A5B00"/>
                </a:solidFill>
              </a:rPr>
              <a:t>Sabbat</a:t>
            </a:r>
            <a:r>
              <a:rPr lang="it-IT" sz="1600" dirty="0">
                <a:solidFill>
                  <a:srgbClr val="9A5B00"/>
                </a:solidFill>
              </a:rPr>
              <a:t> de </a:t>
            </a:r>
            <a:r>
              <a:rPr lang="it-IT" sz="1600" dirty="0" err="1">
                <a:solidFill>
                  <a:srgbClr val="9A5B00"/>
                </a:solidFill>
              </a:rPr>
              <a:t>sorcières</a:t>
            </a:r>
            <a:br>
              <a:rPr lang="it-IT" sz="1600" dirty="0">
                <a:solidFill>
                  <a:srgbClr val="9A5B00"/>
                </a:solidFill>
              </a:rPr>
            </a:br>
            <a:r>
              <a:rPr lang="it-IT" sz="1600" dirty="0">
                <a:solidFill>
                  <a:srgbClr val="9A5B00"/>
                </a:solidFill>
              </a:rPr>
              <a:t>di streghe.</a:t>
            </a:r>
          </a:p>
        </p:txBody>
      </p:sp>
      <p:pic>
        <p:nvPicPr>
          <p:cNvPr id="4" name="Immagine 3">
            <a:extLst>
              <a:ext uri="{FF2B5EF4-FFF2-40B4-BE49-F238E27FC236}">
                <a16:creationId xmlns:a16="http://schemas.microsoft.com/office/drawing/2014/main" id="{166F94E5-209F-E987-41B0-419061877C07}"/>
              </a:ext>
            </a:extLst>
          </p:cNvPr>
          <p:cNvPicPr>
            <a:picLocks noChangeAspect="1"/>
          </p:cNvPicPr>
          <p:nvPr/>
        </p:nvPicPr>
        <p:blipFill>
          <a:blip r:embed="rId2"/>
          <a:stretch>
            <a:fillRect/>
          </a:stretch>
        </p:blipFill>
        <p:spPr>
          <a:xfrm>
            <a:off x="4940251" y="0"/>
            <a:ext cx="4181707" cy="6858000"/>
          </a:xfrm>
          <a:prstGeom prst="rect">
            <a:avLst/>
          </a:prstGeom>
        </p:spPr>
      </p:pic>
    </p:spTree>
    <p:extLst>
      <p:ext uri="{BB962C8B-B14F-4D97-AF65-F5344CB8AC3E}">
        <p14:creationId xmlns:p14="http://schemas.microsoft.com/office/powerpoint/2010/main" val="3492099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B72240-D9B8-874D-A792-5ADFAB422020}"/>
              </a:ext>
            </a:extLst>
          </p:cNvPr>
          <p:cNvSpPr>
            <a:spLocks noGrp="1"/>
          </p:cNvSpPr>
          <p:nvPr>
            <p:ph type="title"/>
          </p:nvPr>
        </p:nvSpPr>
        <p:spPr>
          <a:xfrm>
            <a:off x="1146450" y="5589240"/>
            <a:ext cx="7283152" cy="864096"/>
          </a:xfrm>
        </p:spPr>
        <p:txBody>
          <a:bodyPr/>
          <a:lstStyle/>
          <a:p>
            <a:r>
              <a:rPr lang="it-IT" sz="1600" dirty="0">
                <a:solidFill>
                  <a:srgbClr val="9A5B00"/>
                </a:solidFill>
              </a:rPr>
              <a:t>Veduta di Mosca in una pittura del ‘900.</a:t>
            </a:r>
            <a:endParaRPr lang="it-IT" sz="1600" b="1" dirty="0">
              <a:solidFill>
                <a:srgbClr val="9A5B00"/>
              </a:solidFill>
            </a:endParaRPr>
          </a:p>
        </p:txBody>
      </p:sp>
      <p:pic>
        <p:nvPicPr>
          <p:cNvPr id="3" name="Immagine 2">
            <a:extLst>
              <a:ext uri="{FF2B5EF4-FFF2-40B4-BE49-F238E27FC236}">
                <a16:creationId xmlns:a16="http://schemas.microsoft.com/office/drawing/2014/main" id="{D42BFA8E-5EBB-2340-D103-97D2391D8C66}"/>
              </a:ext>
            </a:extLst>
          </p:cNvPr>
          <p:cNvPicPr>
            <a:picLocks noChangeAspect="1"/>
          </p:cNvPicPr>
          <p:nvPr/>
        </p:nvPicPr>
        <p:blipFill>
          <a:blip r:embed="rId2"/>
          <a:stretch>
            <a:fillRect/>
          </a:stretch>
        </p:blipFill>
        <p:spPr>
          <a:xfrm>
            <a:off x="1146450" y="758083"/>
            <a:ext cx="7283152" cy="4831157"/>
          </a:xfrm>
          <a:prstGeom prst="rect">
            <a:avLst/>
          </a:prstGeom>
        </p:spPr>
      </p:pic>
    </p:spTree>
    <p:extLst>
      <p:ext uri="{BB962C8B-B14F-4D97-AF65-F5344CB8AC3E}">
        <p14:creationId xmlns:p14="http://schemas.microsoft.com/office/powerpoint/2010/main" val="1646953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998118-B8D9-0E44-95B7-FC9DA3312D43}"/>
              </a:ext>
            </a:extLst>
          </p:cNvPr>
          <p:cNvSpPr>
            <a:spLocks noGrp="1"/>
          </p:cNvSpPr>
          <p:nvPr>
            <p:ph type="title"/>
          </p:nvPr>
        </p:nvSpPr>
        <p:spPr>
          <a:xfrm>
            <a:off x="251520" y="1628800"/>
            <a:ext cx="3024336" cy="5229200"/>
          </a:xfrm>
        </p:spPr>
        <p:txBody>
          <a:bodyPr/>
          <a:lstStyle/>
          <a:p>
            <a:pPr algn="r"/>
            <a:r>
              <a:rPr lang="it-IT" sz="1600" dirty="0">
                <a:solidFill>
                  <a:srgbClr val="0070C0"/>
                </a:solidFill>
              </a:rPr>
              <a:t>“Nell’ora di un caldo tramonto primaverile apparvero presso gli stagni </a:t>
            </a:r>
            <a:r>
              <a:rPr lang="it-IT" sz="1600" dirty="0" err="1">
                <a:solidFill>
                  <a:srgbClr val="0070C0"/>
                </a:solidFill>
              </a:rPr>
              <a:t>Patriaršie</a:t>
            </a:r>
            <a:r>
              <a:rPr lang="it-IT" sz="1600" dirty="0">
                <a:solidFill>
                  <a:srgbClr val="0070C0"/>
                </a:solidFill>
              </a:rPr>
              <a:t> </a:t>
            </a:r>
            <a:br>
              <a:rPr lang="it-IT" sz="1600" dirty="0">
                <a:solidFill>
                  <a:srgbClr val="0070C0"/>
                </a:solidFill>
              </a:rPr>
            </a:br>
            <a:r>
              <a:rPr lang="it-IT" sz="1600" dirty="0">
                <a:solidFill>
                  <a:srgbClr val="0070C0"/>
                </a:solidFill>
              </a:rPr>
              <a:t>due cittadini… </a:t>
            </a:r>
            <a:br>
              <a:rPr lang="it-IT" sz="1600" dirty="0">
                <a:solidFill>
                  <a:srgbClr val="0070C0"/>
                </a:solidFill>
              </a:rPr>
            </a:br>
            <a:r>
              <a:rPr lang="it-IT" sz="1600" dirty="0">
                <a:solidFill>
                  <a:srgbClr val="0070C0"/>
                </a:solidFill>
              </a:rPr>
              <a:t>Il primo altri non era che Michail </a:t>
            </a:r>
            <a:r>
              <a:rPr lang="it-IT" sz="1600" dirty="0" err="1">
                <a:solidFill>
                  <a:srgbClr val="0070C0"/>
                </a:solidFill>
              </a:rPr>
              <a:t>Aleksandrovič</a:t>
            </a:r>
            <a:r>
              <a:rPr lang="it-IT" sz="1600" dirty="0">
                <a:solidFill>
                  <a:srgbClr val="0070C0"/>
                </a:solidFill>
              </a:rPr>
              <a:t> Berlioz, direttore di una rivista letteraria e presidente della direzione </a:t>
            </a:r>
            <a:br>
              <a:rPr lang="it-IT" sz="1600" dirty="0">
                <a:solidFill>
                  <a:srgbClr val="0070C0"/>
                </a:solidFill>
              </a:rPr>
            </a:br>
            <a:r>
              <a:rPr lang="it-IT" sz="1600" dirty="0">
                <a:solidFill>
                  <a:srgbClr val="0070C0"/>
                </a:solidFill>
              </a:rPr>
              <a:t>di una delle più importanti associazioni letterarie </a:t>
            </a:r>
            <a:br>
              <a:rPr lang="it-IT" sz="1600" dirty="0">
                <a:solidFill>
                  <a:srgbClr val="0070C0"/>
                </a:solidFill>
              </a:rPr>
            </a:br>
            <a:r>
              <a:rPr lang="it-IT" sz="1600" dirty="0">
                <a:solidFill>
                  <a:srgbClr val="0070C0"/>
                </a:solidFill>
              </a:rPr>
              <a:t>di Mosca, chiamata con l’abbreviazione MASSOLIT; </a:t>
            </a:r>
            <a:br>
              <a:rPr lang="it-IT" sz="1600" dirty="0">
                <a:solidFill>
                  <a:srgbClr val="0070C0"/>
                </a:solidFill>
              </a:rPr>
            </a:br>
            <a:r>
              <a:rPr lang="it-IT" sz="1600" dirty="0">
                <a:solidFill>
                  <a:srgbClr val="0070C0"/>
                </a:solidFill>
              </a:rPr>
              <a:t>il suo giovane accompagnatore era il poeta Ivan </a:t>
            </a:r>
            <a:r>
              <a:rPr lang="it-IT" sz="1600" dirty="0" err="1">
                <a:solidFill>
                  <a:srgbClr val="0070C0"/>
                </a:solidFill>
              </a:rPr>
              <a:t>Nikolaevič</a:t>
            </a:r>
            <a:r>
              <a:rPr lang="it-IT" sz="1600" dirty="0">
                <a:solidFill>
                  <a:srgbClr val="0070C0"/>
                </a:solidFill>
              </a:rPr>
              <a:t> </a:t>
            </a:r>
            <a:r>
              <a:rPr lang="it-IT" sz="1600" dirty="0" err="1">
                <a:solidFill>
                  <a:srgbClr val="0070C0"/>
                </a:solidFill>
              </a:rPr>
              <a:t>Ponyrëv</a:t>
            </a:r>
            <a:r>
              <a:rPr lang="it-IT" sz="1600" dirty="0">
                <a:solidFill>
                  <a:srgbClr val="0070C0"/>
                </a:solidFill>
              </a:rPr>
              <a:t>, che scriveva sotto lo pseudonimo </a:t>
            </a:r>
            <a:r>
              <a:rPr lang="it-IT" sz="1600" dirty="0" err="1">
                <a:solidFill>
                  <a:srgbClr val="0070C0"/>
                </a:solidFill>
              </a:rPr>
              <a:t>Bezdomnyj</a:t>
            </a:r>
            <a:r>
              <a:rPr lang="it-IT" sz="1600" dirty="0">
                <a:solidFill>
                  <a:schemeClr val="accent1">
                    <a:lumMod val="50000"/>
                  </a:schemeClr>
                </a:solidFill>
              </a:rPr>
              <a:t>. </a:t>
            </a:r>
          </a:p>
        </p:txBody>
      </p:sp>
      <p:pic>
        <p:nvPicPr>
          <p:cNvPr id="5" name="Immagine 4">
            <a:extLst>
              <a:ext uri="{FF2B5EF4-FFF2-40B4-BE49-F238E27FC236}">
                <a16:creationId xmlns:a16="http://schemas.microsoft.com/office/drawing/2014/main" id="{E97BBB09-BEBA-4D41-5871-CCEB422441C9}"/>
              </a:ext>
            </a:extLst>
          </p:cNvPr>
          <p:cNvPicPr>
            <a:picLocks noChangeAspect="1"/>
          </p:cNvPicPr>
          <p:nvPr/>
        </p:nvPicPr>
        <p:blipFill>
          <a:blip r:embed="rId2"/>
          <a:stretch>
            <a:fillRect/>
          </a:stretch>
        </p:blipFill>
        <p:spPr>
          <a:xfrm>
            <a:off x="3544992" y="620688"/>
            <a:ext cx="5599007" cy="6237312"/>
          </a:xfrm>
          <a:prstGeom prst="rect">
            <a:avLst/>
          </a:prstGeom>
        </p:spPr>
      </p:pic>
    </p:spTree>
    <p:extLst>
      <p:ext uri="{BB962C8B-B14F-4D97-AF65-F5344CB8AC3E}">
        <p14:creationId xmlns:p14="http://schemas.microsoft.com/office/powerpoint/2010/main" val="4278235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DDF6D71D-7B1C-FC49-AF64-F57B46241C01}"/>
              </a:ext>
            </a:extLst>
          </p:cNvPr>
          <p:cNvSpPr>
            <a:spLocks noGrp="1"/>
          </p:cNvSpPr>
          <p:nvPr>
            <p:ph type="title"/>
          </p:nvPr>
        </p:nvSpPr>
        <p:spPr>
          <a:xfrm>
            <a:off x="457200" y="5445224"/>
            <a:ext cx="8135938" cy="1412776"/>
          </a:xfrm>
        </p:spPr>
        <p:txBody>
          <a:bodyPr/>
          <a:lstStyle/>
          <a:p>
            <a:r>
              <a:rPr lang="it-IT" sz="1600" dirty="0">
                <a:solidFill>
                  <a:srgbClr val="990000"/>
                </a:solidFill>
                <a:latin typeface="Arial" pitchFamily="34"/>
                <a:cs typeface="Arial" pitchFamily="34"/>
              </a:rPr>
              <a:t>La prima edizione nell’anno 1967                              </a:t>
            </a:r>
            <a:r>
              <a:rPr lang="it-IT" sz="1600" dirty="0">
                <a:solidFill>
                  <a:srgbClr val="002060"/>
                </a:solidFill>
                <a:latin typeface="Arial" pitchFamily="34"/>
                <a:cs typeface="Arial" pitchFamily="34"/>
              </a:rPr>
              <a:t>L’autore  Michail Bulgakov.</a:t>
            </a:r>
            <a:endParaRPr lang="it-IT" sz="1600" dirty="0">
              <a:solidFill>
                <a:srgbClr val="002060"/>
              </a:solidFill>
            </a:endParaRPr>
          </a:p>
        </p:txBody>
      </p:sp>
      <p:pic>
        <p:nvPicPr>
          <p:cNvPr id="5" name="Immagine 4">
            <a:extLst>
              <a:ext uri="{FF2B5EF4-FFF2-40B4-BE49-F238E27FC236}">
                <a16:creationId xmlns:a16="http://schemas.microsoft.com/office/drawing/2014/main" id="{35EEDF35-135F-461F-32DC-21E172561FAB}"/>
              </a:ext>
            </a:extLst>
          </p:cNvPr>
          <p:cNvPicPr>
            <a:picLocks noChangeAspect="1"/>
          </p:cNvPicPr>
          <p:nvPr/>
        </p:nvPicPr>
        <p:blipFill>
          <a:blip r:embed="rId2"/>
          <a:stretch>
            <a:fillRect/>
          </a:stretch>
        </p:blipFill>
        <p:spPr>
          <a:xfrm>
            <a:off x="4973327" y="188640"/>
            <a:ext cx="4170673" cy="5373216"/>
          </a:xfrm>
          <a:prstGeom prst="rect">
            <a:avLst/>
          </a:prstGeom>
        </p:spPr>
      </p:pic>
      <p:pic>
        <p:nvPicPr>
          <p:cNvPr id="7" name="Immagine 6">
            <a:extLst>
              <a:ext uri="{FF2B5EF4-FFF2-40B4-BE49-F238E27FC236}">
                <a16:creationId xmlns:a16="http://schemas.microsoft.com/office/drawing/2014/main" id="{49C66D0B-5DD4-8558-1878-54A79CE18CDB}"/>
              </a:ext>
            </a:extLst>
          </p:cNvPr>
          <p:cNvPicPr>
            <a:picLocks noChangeAspect="1"/>
          </p:cNvPicPr>
          <p:nvPr/>
        </p:nvPicPr>
        <p:blipFill>
          <a:blip r:embed="rId3"/>
          <a:stretch>
            <a:fillRect/>
          </a:stretch>
        </p:blipFill>
        <p:spPr>
          <a:xfrm>
            <a:off x="188028" y="-86172"/>
            <a:ext cx="4446472" cy="5922839"/>
          </a:xfrm>
          <a:prstGeom prst="rect">
            <a:avLst/>
          </a:prstGeom>
        </p:spPr>
      </p:pic>
    </p:spTree>
    <p:extLst>
      <p:ext uri="{BB962C8B-B14F-4D97-AF65-F5344CB8AC3E}">
        <p14:creationId xmlns:p14="http://schemas.microsoft.com/office/powerpoint/2010/main" val="1596663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A794F3-BD77-5FD0-C228-9A8AA73616EF}"/>
              </a:ext>
            </a:extLst>
          </p:cNvPr>
          <p:cNvSpPr>
            <a:spLocks noGrp="1"/>
          </p:cNvSpPr>
          <p:nvPr>
            <p:ph type="title"/>
          </p:nvPr>
        </p:nvSpPr>
        <p:spPr>
          <a:xfrm>
            <a:off x="457200" y="5157193"/>
            <a:ext cx="8135938" cy="1700808"/>
          </a:xfrm>
        </p:spPr>
        <p:txBody>
          <a:bodyPr/>
          <a:lstStyle/>
          <a:p>
            <a:r>
              <a:rPr lang="it-IT" sz="1600" dirty="0">
                <a:solidFill>
                  <a:schemeClr val="accent1">
                    <a:lumMod val="50000"/>
                  </a:schemeClr>
                </a:solidFill>
              </a:rPr>
              <a:t>Mosca. Gli Stagni </a:t>
            </a:r>
            <a:r>
              <a:rPr lang="it-IT" sz="1600" dirty="0" err="1">
                <a:solidFill>
                  <a:schemeClr val="accent1">
                    <a:lumMod val="50000"/>
                  </a:schemeClr>
                </a:solidFill>
              </a:rPr>
              <a:t>Patriaršie</a:t>
            </a:r>
            <a:r>
              <a:rPr lang="it-IT" sz="1600" dirty="0">
                <a:solidFill>
                  <a:schemeClr val="accent1">
                    <a:lumMod val="50000"/>
                  </a:schemeClr>
                </a:solidFill>
              </a:rPr>
              <a:t>-del Patriarca.</a:t>
            </a:r>
          </a:p>
        </p:txBody>
      </p:sp>
      <p:pic>
        <p:nvPicPr>
          <p:cNvPr id="4" name="Immagine 3">
            <a:extLst>
              <a:ext uri="{FF2B5EF4-FFF2-40B4-BE49-F238E27FC236}">
                <a16:creationId xmlns:a16="http://schemas.microsoft.com/office/drawing/2014/main" id="{6C8293B9-905D-FF24-D08F-55E589AA273B}"/>
              </a:ext>
            </a:extLst>
          </p:cNvPr>
          <p:cNvPicPr>
            <a:picLocks noChangeAspect="1"/>
          </p:cNvPicPr>
          <p:nvPr/>
        </p:nvPicPr>
        <p:blipFill>
          <a:blip r:embed="rId2"/>
          <a:stretch>
            <a:fillRect/>
          </a:stretch>
        </p:blipFill>
        <p:spPr>
          <a:xfrm>
            <a:off x="457229" y="908720"/>
            <a:ext cx="8229542" cy="4608543"/>
          </a:xfrm>
          <a:prstGeom prst="rect">
            <a:avLst/>
          </a:prstGeom>
        </p:spPr>
      </p:pic>
    </p:spTree>
    <p:extLst>
      <p:ext uri="{BB962C8B-B14F-4D97-AF65-F5344CB8AC3E}">
        <p14:creationId xmlns:p14="http://schemas.microsoft.com/office/powerpoint/2010/main" val="1677027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52CC67-8CDE-E291-841F-0088241741F3}"/>
              </a:ext>
            </a:extLst>
          </p:cNvPr>
          <p:cNvSpPr>
            <a:spLocks noGrp="1"/>
          </p:cNvSpPr>
          <p:nvPr>
            <p:ph type="title"/>
          </p:nvPr>
        </p:nvSpPr>
        <p:spPr>
          <a:xfrm>
            <a:off x="685800" y="4509120"/>
            <a:ext cx="7772400" cy="2348880"/>
          </a:xfrm>
        </p:spPr>
        <p:txBody>
          <a:bodyPr/>
          <a:lstStyle/>
          <a:p>
            <a:r>
              <a:rPr lang="it-IT" sz="1600" dirty="0" err="1">
                <a:solidFill>
                  <a:srgbClr val="9A5B00"/>
                </a:solidFill>
              </a:rPr>
              <a:t>Woland</a:t>
            </a:r>
            <a:r>
              <a:rPr lang="it-IT" sz="1600" dirty="0">
                <a:solidFill>
                  <a:srgbClr val="9A5B00"/>
                </a:solidFill>
              </a:rPr>
              <a:t> con Berlioz in una scena filmica.</a:t>
            </a:r>
          </a:p>
        </p:txBody>
      </p:sp>
      <p:pic>
        <p:nvPicPr>
          <p:cNvPr id="4" name="Immagine 3">
            <a:extLst>
              <a:ext uri="{FF2B5EF4-FFF2-40B4-BE49-F238E27FC236}">
                <a16:creationId xmlns:a16="http://schemas.microsoft.com/office/drawing/2014/main" id="{A88A4BFB-1160-1D46-D7B3-42E2C64655F5}"/>
              </a:ext>
            </a:extLst>
          </p:cNvPr>
          <p:cNvPicPr>
            <a:picLocks noChangeAspect="1"/>
          </p:cNvPicPr>
          <p:nvPr/>
        </p:nvPicPr>
        <p:blipFill>
          <a:blip r:embed="rId2"/>
          <a:stretch>
            <a:fillRect/>
          </a:stretch>
        </p:blipFill>
        <p:spPr>
          <a:xfrm>
            <a:off x="685800" y="1196752"/>
            <a:ext cx="7772400" cy="4076192"/>
          </a:xfrm>
          <a:prstGeom prst="rect">
            <a:avLst/>
          </a:prstGeom>
        </p:spPr>
      </p:pic>
    </p:spTree>
    <p:extLst>
      <p:ext uri="{BB962C8B-B14F-4D97-AF65-F5344CB8AC3E}">
        <p14:creationId xmlns:p14="http://schemas.microsoft.com/office/powerpoint/2010/main" val="562000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0DA448-07DE-3749-9FED-7018E292DA4A}"/>
              </a:ext>
            </a:extLst>
          </p:cNvPr>
          <p:cNvSpPr>
            <a:spLocks noGrp="1"/>
          </p:cNvSpPr>
          <p:nvPr>
            <p:ph type="title"/>
          </p:nvPr>
        </p:nvSpPr>
        <p:spPr>
          <a:xfrm>
            <a:off x="457200" y="4869160"/>
            <a:ext cx="8135938" cy="1988841"/>
          </a:xfrm>
        </p:spPr>
        <p:txBody>
          <a:bodyPr/>
          <a:lstStyle/>
          <a:p>
            <a:r>
              <a:rPr lang="it-IT" sz="1600" dirty="0">
                <a:solidFill>
                  <a:schemeClr val="accent1">
                    <a:lumMod val="50000"/>
                  </a:schemeClr>
                </a:solidFill>
              </a:rPr>
              <a:t> Mosca, Casa </a:t>
            </a:r>
            <a:r>
              <a:rPr lang="it-IT" sz="1600" dirty="0" err="1">
                <a:solidFill>
                  <a:schemeClr val="accent1">
                    <a:lumMod val="50000"/>
                  </a:schemeClr>
                </a:solidFill>
              </a:rPr>
              <a:t>Griboedov</a:t>
            </a:r>
            <a:r>
              <a:rPr lang="it-IT" sz="1600" dirty="0">
                <a:solidFill>
                  <a:schemeClr val="accent1">
                    <a:lumMod val="50000"/>
                  </a:schemeClr>
                </a:solidFill>
              </a:rPr>
              <a:t>, sede della Associazione Letteraria MASSOLIT.</a:t>
            </a:r>
          </a:p>
        </p:txBody>
      </p:sp>
      <p:pic>
        <p:nvPicPr>
          <p:cNvPr id="3" name="Immagine 2">
            <a:extLst>
              <a:ext uri="{FF2B5EF4-FFF2-40B4-BE49-F238E27FC236}">
                <a16:creationId xmlns:a16="http://schemas.microsoft.com/office/drawing/2014/main" id="{754C8E67-A926-BC96-C3DC-9E541FE46FBD}"/>
              </a:ext>
            </a:extLst>
          </p:cNvPr>
          <p:cNvPicPr>
            <a:picLocks noChangeAspect="1"/>
          </p:cNvPicPr>
          <p:nvPr/>
        </p:nvPicPr>
        <p:blipFill>
          <a:blip r:embed="rId2"/>
          <a:stretch>
            <a:fillRect/>
          </a:stretch>
        </p:blipFill>
        <p:spPr>
          <a:xfrm>
            <a:off x="979165" y="620688"/>
            <a:ext cx="7185670" cy="4809159"/>
          </a:xfrm>
          <a:prstGeom prst="rect">
            <a:avLst/>
          </a:prstGeom>
        </p:spPr>
      </p:pic>
    </p:spTree>
    <p:extLst>
      <p:ext uri="{BB962C8B-B14F-4D97-AF65-F5344CB8AC3E}">
        <p14:creationId xmlns:p14="http://schemas.microsoft.com/office/powerpoint/2010/main" val="3891870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64B4BB9-6A63-3DB0-5C9C-D67F95B65218}"/>
              </a:ext>
            </a:extLst>
          </p:cNvPr>
          <p:cNvPicPr>
            <a:picLocks noChangeAspect="1"/>
          </p:cNvPicPr>
          <p:nvPr/>
        </p:nvPicPr>
        <p:blipFill>
          <a:blip r:embed="rId2"/>
          <a:stretch>
            <a:fillRect/>
          </a:stretch>
        </p:blipFill>
        <p:spPr>
          <a:xfrm>
            <a:off x="685800" y="836712"/>
            <a:ext cx="7772400" cy="4368892"/>
          </a:xfrm>
          <a:prstGeom prst="rect">
            <a:avLst/>
          </a:prstGeom>
        </p:spPr>
      </p:pic>
      <p:sp>
        <p:nvSpPr>
          <p:cNvPr id="5" name="Titolo 4">
            <a:extLst>
              <a:ext uri="{FF2B5EF4-FFF2-40B4-BE49-F238E27FC236}">
                <a16:creationId xmlns:a16="http://schemas.microsoft.com/office/drawing/2014/main" id="{DB0E31A4-6163-601C-D2D2-D44889233A27}"/>
              </a:ext>
            </a:extLst>
          </p:cNvPr>
          <p:cNvSpPr>
            <a:spLocks noGrp="1"/>
          </p:cNvSpPr>
          <p:nvPr>
            <p:ph type="title"/>
          </p:nvPr>
        </p:nvSpPr>
        <p:spPr>
          <a:xfrm>
            <a:off x="685800" y="5205604"/>
            <a:ext cx="7772400" cy="1247732"/>
          </a:xfrm>
        </p:spPr>
        <p:txBody>
          <a:bodyPr/>
          <a:lstStyle/>
          <a:p>
            <a:r>
              <a:rPr lang="it-IT" sz="1600" dirty="0" err="1"/>
              <a:t>Woland</a:t>
            </a:r>
            <a:r>
              <a:rPr lang="it-IT" sz="1600" dirty="0"/>
              <a:t>, Ivan </a:t>
            </a:r>
            <a:r>
              <a:rPr lang="it-IT" sz="1600" dirty="0" err="1"/>
              <a:t>Bezdomny</a:t>
            </a:r>
            <a:r>
              <a:rPr lang="it-IT" sz="1600" dirty="0"/>
              <a:t>, il presidente Berlioz.</a:t>
            </a:r>
          </a:p>
        </p:txBody>
      </p:sp>
    </p:spTree>
    <p:extLst>
      <p:ext uri="{BB962C8B-B14F-4D97-AF65-F5344CB8AC3E}">
        <p14:creationId xmlns:p14="http://schemas.microsoft.com/office/powerpoint/2010/main" val="4236014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3DEF72-45F5-B290-7BDA-A4816DE3DEB6}"/>
              </a:ext>
            </a:extLst>
          </p:cNvPr>
          <p:cNvSpPr>
            <a:spLocks noGrp="1"/>
          </p:cNvSpPr>
          <p:nvPr>
            <p:ph type="title"/>
          </p:nvPr>
        </p:nvSpPr>
        <p:spPr>
          <a:xfrm>
            <a:off x="1043608" y="5767630"/>
            <a:ext cx="6875416" cy="1090370"/>
          </a:xfrm>
        </p:spPr>
        <p:txBody>
          <a:bodyPr/>
          <a:lstStyle/>
          <a:p>
            <a:r>
              <a:rPr lang="it-IT" sz="1600" dirty="0">
                <a:solidFill>
                  <a:srgbClr val="002060"/>
                </a:solidFill>
              </a:rPr>
              <a:t>Antonio </a:t>
            </a:r>
            <a:r>
              <a:rPr lang="it-IT" sz="1600" dirty="0" err="1">
                <a:solidFill>
                  <a:srgbClr val="002060"/>
                </a:solidFill>
              </a:rPr>
              <a:t>Ciseri</a:t>
            </a:r>
            <a:r>
              <a:rPr lang="it-IT" sz="1600" dirty="0"/>
              <a:t>. </a:t>
            </a:r>
            <a:r>
              <a:rPr lang="it-IT" sz="1600" dirty="0">
                <a:solidFill>
                  <a:srgbClr val="C00000"/>
                </a:solidFill>
              </a:rPr>
              <a:t>Ecce homo. </a:t>
            </a:r>
            <a:br>
              <a:rPr lang="it-IT" sz="1600" dirty="0"/>
            </a:br>
            <a:r>
              <a:rPr lang="it-IT" sz="1600" dirty="0">
                <a:solidFill>
                  <a:srgbClr val="3A1A0E"/>
                </a:solidFill>
              </a:rPr>
              <a:t>Olio su tela, 380x292cm, 1871 ca. Palazzo Pitti, Firenze. </a:t>
            </a:r>
          </a:p>
        </p:txBody>
      </p:sp>
      <p:pic>
        <p:nvPicPr>
          <p:cNvPr id="5" name="Immagine 4">
            <a:extLst>
              <a:ext uri="{FF2B5EF4-FFF2-40B4-BE49-F238E27FC236}">
                <a16:creationId xmlns:a16="http://schemas.microsoft.com/office/drawing/2014/main" id="{A799C201-D538-8988-C339-11F90FAEC9E8}"/>
              </a:ext>
            </a:extLst>
          </p:cNvPr>
          <p:cNvPicPr>
            <a:picLocks noChangeAspect="1"/>
          </p:cNvPicPr>
          <p:nvPr/>
        </p:nvPicPr>
        <p:blipFill>
          <a:blip r:embed="rId2"/>
          <a:stretch>
            <a:fillRect/>
          </a:stretch>
        </p:blipFill>
        <p:spPr>
          <a:xfrm>
            <a:off x="1043608" y="476672"/>
            <a:ext cx="6875416" cy="5290958"/>
          </a:xfrm>
          <a:prstGeom prst="rect">
            <a:avLst/>
          </a:prstGeom>
        </p:spPr>
      </p:pic>
    </p:spTree>
    <p:extLst>
      <p:ext uri="{BB962C8B-B14F-4D97-AF65-F5344CB8AC3E}">
        <p14:creationId xmlns:p14="http://schemas.microsoft.com/office/powerpoint/2010/main" val="4037158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3656C34-8629-3FF5-33B9-5B97E21C0C83}"/>
              </a:ext>
            </a:extLst>
          </p:cNvPr>
          <p:cNvPicPr>
            <a:picLocks noChangeAspect="1"/>
          </p:cNvPicPr>
          <p:nvPr/>
        </p:nvPicPr>
        <p:blipFill>
          <a:blip r:embed="rId2"/>
          <a:stretch>
            <a:fillRect/>
          </a:stretch>
        </p:blipFill>
        <p:spPr>
          <a:xfrm>
            <a:off x="1331640" y="116632"/>
            <a:ext cx="6896100" cy="5829300"/>
          </a:xfrm>
          <a:prstGeom prst="rect">
            <a:avLst/>
          </a:prstGeom>
        </p:spPr>
      </p:pic>
      <p:sp>
        <p:nvSpPr>
          <p:cNvPr id="5" name="Titolo 4">
            <a:extLst>
              <a:ext uri="{FF2B5EF4-FFF2-40B4-BE49-F238E27FC236}">
                <a16:creationId xmlns:a16="http://schemas.microsoft.com/office/drawing/2014/main" id="{08CCF121-7FC0-6C74-E344-9585137E4DAA}"/>
              </a:ext>
            </a:extLst>
          </p:cNvPr>
          <p:cNvSpPr>
            <a:spLocks noGrp="1"/>
          </p:cNvSpPr>
          <p:nvPr>
            <p:ph type="title"/>
          </p:nvPr>
        </p:nvSpPr>
        <p:spPr>
          <a:xfrm>
            <a:off x="1331640" y="5733256"/>
            <a:ext cx="6896100" cy="1105880"/>
          </a:xfrm>
        </p:spPr>
        <p:txBody>
          <a:bodyPr/>
          <a:lstStyle/>
          <a:p>
            <a:r>
              <a:rPr lang="it-IT" sz="1600" dirty="0">
                <a:solidFill>
                  <a:srgbClr val="002060"/>
                </a:solidFill>
              </a:rPr>
              <a:t>Uno scorcio della Città Santa, Gerusalemme.</a:t>
            </a:r>
          </a:p>
        </p:txBody>
      </p:sp>
    </p:spTree>
    <p:extLst>
      <p:ext uri="{BB962C8B-B14F-4D97-AF65-F5344CB8AC3E}">
        <p14:creationId xmlns:p14="http://schemas.microsoft.com/office/powerpoint/2010/main" val="3836272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9784B86-C2D4-A34F-D25E-E5F9BDF16DF5}"/>
              </a:ext>
            </a:extLst>
          </p:cNvPr>
          <p:cNvPicPr>
            <a:picLocks noChangeAspect="1"/>
          </p:cNvPicPr>
          <p:nvPr/>
        </p:nvPicPr>
        <p:blipFill>
          <a:blip r:embed="rId2"/>
          <a:stretch>
            <a:fillRect/>
          </a:stretch>
        </p:blipFill>
        <p:spPr>
          <a:xfrm>
            <a:off x="1187623" y="1124744"/>
            <a:ext cx="7109817" cy="4718623"/>
          </a:xfrm>
          <a:prstGeom prst="rect">
            <a:avLst/>
          </a:prstGeom>
        </p:spPr>
      </p:pic>
    </p:spTree>
    <p:extLst>
      <p:ext uri="{BB962C8B-B14F-4D97-AF65-F5344CB8AC3E}">
        <p14:creationId xmlns:p14="http://schemas.microsoft.com/office/powerpoint/2010/main" val="1313020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EAE3228A-0DDD-EF0C-8BA1-9E042D8F5238}"/>
              </a:ext>
            </a:extLst>
          </p:cNvPr>
          <p:cNvSpPr>
            <a:spLocks noGrp="1"/>
          </p:cNvSpPr>
          <p:nvPr>
            <p:ph type="title"/>
          </p:nvPr>
        </p:nvSpPr>
        <p:spPr>
          <a:xfrm>
            <a:off x="2514975" y="2636912"/>
            <a:ext cx="2489074" cy="3168352"/>
          </a:xfrm>
        </p:spPr>
        <p:txBody>
          <a:bodyPr/>
          <a:lstStyle/>
          <a:p>
            <a:pPr algn="r"/>
            <a:r>
              <a:rPr lang="it-IT" sz="1600" dirty="0">
                <a:solidFill>
                  <a:srgbClr val="0070C0"/>
                </a:solidFill>
              </a:rPr>
              <a:t>Il giovane poeta </a:t>
            </a:r>
            <a:br>
              <a:rPr lang="it-IT" sz="1600" dirty="0">
                <a:solidFill>
                  <a:srgbClr val="0070C0"/>
                </a:solidFill>
              </a:rPr>
            </a:br>
            <a:r>
              <a:rPr lang="it-IT" sz="1600" dirty="0">
                <a:solidFill>
                  <a:srgbClr val="0070C0"/>
                </a:solidFill>
              </a:rPr>
              <a:t>Ivan </a:t>
            </a:r>
            <a:r>
              <a:rPr lang="it-IT" sz="1600" dirty="0" err="1">
                <a:solidFill>
                  <a:srgbClr val="0070C0"/>
                </a:solidFill>
              </a:rPr>
              <a:t>Bezdomnyj</a:t>
            </a:r>
            <a:r>
              <a:rPr lang="it-IT" sz="1600" dirty="0">
                <a:solidFill>
                  <a:srgbClr val="0070C0"/>
                </a:solidFill>
              </a:rPr>
              <a:t>.</a:t>
            </a:r>
          </a:p>
        </p:txBody>
      </p:sp>
      <p:pic>
        <p:nvPicPr>
          <p:cNvPr id="6" name="Immagine 5">
            <a:extLst>
              <a:ext uri="{FF2B5EF4-FFF2-40B4-BE49-F238E27FC236}">
                <a16:creationId xmlns:a16="http://schemas.microsoft.com/office/drawing/2014/main" id="{CA02E2C6-CCA1-619A-8423-AACE3CDFC013}"/>
              </a:ext>
            </a:extLst>
          </p:cNvPr>
          <p:cNvPicPr>
            <a:picLocks noChangeAspect="1"/>
          </p:cNvPicPr>
          <p:nvPr/>
        </p:nvPicPr>
        <p:blipFill>
          <a:blip r:embed="rId2"/>
          <a:stretch>
            <a:fillRect/>
          </a:stretch>
        </p:blipFill>
        <p:spPr>
          <a:xfrm>
            <a:off x="5436096" y="-1683568"/>
            <a:ext cx="3707904" cy="6408712"/>
          </a:xfrm>
          <a:prstGeom prst="rect">
            <a:avLst/>
          </a:prstGeom>
        </p:spPr>
      </p:pic>
    </p:spTree>
    <p:extLst>
      <p:ext uri="{BB962C8B-B14F-4D97-AF65-F5344CB8AC3E}">
        <p14:creationId xmlns:p14="http://schemas.microsoft.com/office/powerpoint/2010/main" val="628802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89AB38E2-4D4C-81D1-79F7-B1209AD753DA}"/>
              </a:ext>
            </a:extLst>
          </p:cNvPr>
          <p:cNvSpPr>
            <a:spLocks noGrp="1"/>
          </p:cNvSpPr>
          <p:nvPr>
            <p:ph type="title"/>
          </p:nvPr>
        </p:nvSpPr>
        <p:spPr>
          <a:xfrm>
            <a:off x="1428122" y="5157192"/>
            <a:ext cx="6287755" cy="1700808"/>
          </a:xfrm>
        </p:spPr>
        <p:txBody>
          <a:bodyPr/>
          <a:lstStyle/>
          <a:p>
            <a:r>
              <a:rPr lang="it-IT" sz="1600" dirty="0">
                <a:solidFill>
                  <a:srgbClr val="0070C0"/>
                </a:solidFill>
              </a:rPr>
              <a:t>Ivan, in controluce, a colloquio con Il Maestro.</a:t>
            </a:r>
          </a:p>
        </p:txBody>
      </p:sp>
      <p:pic>
        <p:nvPicPr>
          <p:cNvPr id="5" name="Immagine 4">
            <a:extLst>
              <a:ext uri="{FF2B5EF4-FFF2-40B4-BE49-F238E27FC236}">
                <a16:creationId xmlns:a16="http://schemas.microsoft.com/office/drawing/2014/main" id="{3B55B41F-1CB7-3C87-D3E5-A1F7A089C879}"/>
              </a:ext>
            </a:extLst>
          </p:cNvPr>
          <p:cNvPicPr>
            <a:picLocks noChangeAspect="1"/>
          </p:cNvPicPr>
          <p:nvPr/>
        </p:nvPicPr>
        <p:blipFill>
          <a:blip r:embed="rId2"/>
          <a:stretch>
            <a:fillRect/>
          </a:stretch>
        </p:blipFill>
        <p:spPr>
          <a:xfrm>
            <a:off x="1428123" y="908720"/>
            <a:ext cx="6287754" cy="4605844"/>
          </a:xfrm>
          <a:prstGeom prst="rect">
            <a:avLst/>
          </a:prstGeom>
        </p:spPr>
      </p:pic>
    </p:spTree>
    <p:extLst>
      <p:ext uri="{BB962C8B-B14F-4D97-AF65-F5344CB8AC3E}">
        <p14:creationId xmlns:p14="http://schemas.microsoft.com/office/powerpoint/2010/main" val="311692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2D7166-2E35-774B-9825-5BA646AA3E7A}"/>
              </a:ext>
            </a:extLst>
          </p:cNvPr>
          <p:cNvSpPr>
            <a:spLocks noGrp="1"/>
          </p:cNvSpPr>
          <p:nvPr>
            <p:ph type="title"/>
          </p:nvPr>
        </p:nvSpPr>
        <p:spPr>
          <a:xfrm>
            <a:off x="457200" y="5013176"/>
            <a:ext cx="8135938" cy="1844825"/>
          </a:xfrm>
        </p:spPr>
        <p:txBody>
          <a:bodyPr/>
          <a:lstStyle/>
          <a:p>
            <a:r>
              <a:rPr lang="it-IT" sz="1600" dirty="0">
                <a:solidFill>
                  <a:srgbClr val="D38712"/>
                </a:solidFill>
              </a:rPr>
              <a:t>Il Maestro incontra Margherita in un giorno di primavera.</a:t>
            </a:r>
          </a:p>
        </p:txBody>
      </p:sp>
      <p:pic>
        <p:nvPicPr>
          <p:cNvPr id="5" name="Immagine 4">
            <a:extLst>
              <a:ext uri="{FF2B5EF4-FFF2-40B4-BE49-F238E27FC236}">
                <a16:creationId xmlns:a16="http://schemas.microsoft.com/office/drawing/2014/main" id="{64AA07DF-1712-F3FD-65C5-2A1D5C84E4ED}"/>
              </a:ext>
            </a:extLst>
          </p:cNvPr>
          <p:cNvPicPr>
            <a:picLocks noChangeAspect="1"/>
          </p:cNvPicPr>
          <p:nvPr/>
        </p:nvPicPr>
        <p:blipFill>
          <a:blip r:embed="rId2"/>
          <a:stretch>
            <a:fillRect/>
          </a:stretch>
        </p:blipFill>
        <p:spPr>
          <a:xfrm>
            <a:off x="914409" y="1052736"/>
            <a:ext cx="7678729" cy="4338482"/>
          </a:xfrm>
          <a:prstGeom prst="rect">
            <a:avLst/>
          </a:prstGeom>
        </p:spPr>
      </p:pic>
    </p:spTree>
    <p:extLst>
      <p:ext uri="{BB962C8B-B14F-4D97-AF65-F5344CB8AC3E}">
        <p14:creationId xmlns:p14="http://schemas.microsoft.com/office/powerpoint/2010/main" val="2063047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AC077B3-272D-12FF-7C65-CE9C2533FAAB}"/>
              </a:ext>
            </a:extLst>
          </p:cNvPr>
          <p:cNvSpPr>
            <a:spLocks noGrp="1"/>
          </p:cNvSpPr>
          <p:nvPr>
            <p:ph type="title"/>
          </p:nvPr>
        </p:nvSpPr>
        <p:spPr>
          <a:xfrm>
            <a:off x="457200" y="4869160"/>
            <a:ext cx="3394720" cy="1988840"/>
          </a:xfrm>
        </p:spPr>
        <p:txBody>
          <a:bodyPr/>
          <a:lstStyle/>
          <a:p>
            <a:r>
              <a:rPr lang="it-IT" sz="1600" dirty="0">
                <a:solidFill>
                  <a:srgbClr val="961679"/>
                </a:solidFill>
              </a:rPr>
              <a:t>Ritratto ufficiale del dittatore russo</a:t>
            </a:r>
            <a:br>
              <a:rPr lang="it-IT" sz="1600" dirty="0">
                <a:solidFill>
                  <a:srgbClr val="961679"/>
                </a:solidFill>
              </a:rPr>
            </a:br>
            <a:r>
              <a:rPr lang="it-IT" sz="1600" dirty="0">
                <a:solidFill>
                  <a:srgbClr val="961679"/>
                </a:solidFill>
              </a:rPr>
              <a:t>Josef Stalin</a:t>
            </a:r>
            <a:br>
              <a:rPr lang="it-IT" sz="1600" dirty="0">
                <a:solidFill>
                  <a:srgbClr val="961679"/>
                </a:solidFill>
              </a:rPr>
            </a:br>
            <a:r>
              <a:rPr lang="it-IT" sz="1600" dirty="0">
                <a:solidFill>
                  <a:srgbClr val="961679"/>
                </a:solidFill>
              </a:rPr>
              <a:t>(1879 -  1951) </a:t>
            </a:r>
          </a:p>
        </p:txBody>
      </p:sp>
      <p:pic>
        <p:nvPicPr>
          <p:cNvPr id="2" name="Immagine 1">
            <a:extLst>
              <a:ext uri="{FF2B5EF4-FFF2-40B4-BE49-F238E27FC236}">
                <a16:creationId xmlns:a16="http://schemas.microsoft.com/office/drawing/2014/main" id="{549F5A71-9EF4-CAF0-8DB7-864D09214857}"/>
              </a:ext>
            </a:extLst>
          </p:cNvPr>
          <p:cNvPicPr>
            <a:picLocks noChangeAspect="1"/>
          </p:cNvPicPr>
          <p:nvPr/>
        </p:nvPicPr>
        <p:blipFill>
          <a:blip r:embed="rId2"/>
          <a:stretch>
            <a:fillRect/>
          </a:stretch>
        </p:blipFill>
        <p:spPr>
          <a:xfrm>
            <a:off x="3923928" y="0"/>
            <a:ext cx="4865914" cy="6858000"/>
          </a:xfrm>
          <a:prstGeom prst="rect">
            <a:avLst/>
          </a:prstGeom>
        </p:spPr>
      </p:pic>
    </p:spTree>
    <p:extLst>
      <p:ext uri="{BB962C8B-B14F-4D97-AF65-F5344CB8AC3E}">
        <p14:creationId xmlns:p14="http://schemas.microsoft.com/office/powerpoint/2010/main" val="2772377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82F66BF-C50B-891C-F2D1-F015305B96FA}"/>
              </a:ext>
            </a:extLst>
          </p:cNvPr>
          <p:cNvPicPr>
            <a:picLocks noChangeAspect="1"/>
          </p:cNvPicPr>
          <p:nvPr/>
        </p:nvPicPr>
        <p:blipFill>
          <a:blip r:embed="rId2"/>
          <a:stretch>
            <a:fillRect/>
          </a:stretch>
        </p:blipFill>
        <p:spPr>
          <a:xfrm>
            <a:off x="899592" y="2052148"/>
            <a:ext cx="6912768" cy="3897131"/>
          </a:xfrm>
          <a:prstGeom prst="rect">
            <a:avLst/>
          </a:prstGeom>
        </p:spPr>
      </p:pic>
    </p:spTree>
    <p:extLst>
      <p:ext uri="{BB962C8B-B14F-4D97-AF65-F5344CB8AC3E}">
        <p14:creationId xmlns:p14="http://schemas.microsoft.com/office/powerpoint/2010/main" val="643850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98DA28-7EB6-9F24-1CBD-25663D2C6DFD}"/>
              </a:ext>
            </a:extLst>
          </p:cNvPr>
          <p:cNvSpPr>
            <a:spLocks noGrp="1"/>
          </p:cNvSpPr>
          <p:nvPr>
            <p:ph type="title"/>
          </p:nvPr>
        </p:nvSpPr>
        <p:spPr>
          <a:xfrm>
            <a:off x="1157827" y="4797152"/>
            <a:ext cx="6828346" cy="2060848"/>
          </a:xfrm>
        </p:spPr>
        <p:txBody>
          <a:bodyPr/>
          <a:lstStyle/>
          <a:p>
            <a:r>
              <a:rPr lang="it-IT" sz="1600" dirty="0">
                <a:solidFill>
                  <a:srgbClr val="002060"/>
                </a:solidFill>
              </a:rPr>
              <a:t>Il manoscritto dato alle fiamme.</a:t>
            </a:r>
          </a:p>
        </p:txBody>
      </p:sp>
      <p:pic>
        <p:nvPicPr>
          <p:cNvPr id="5" name="Immagine 4">
            <a:extLst>
              <a:ext uri="{FF2B5EF4-FFF2-40B4-BE49-F238E27FC236}">
                <a16:creationId xmlns:a16="http://schemas.microsoft.com/office/drawing/2014/main" id="{1F56C204-7868-6D6B-6C88-EBE3566D49B8}"/>
              </a:ext>
            </a:extLst>
          </p:cNvPr>
          <p:cNvPicPr>
            <a:picLocks noChangeAspect="1"/>
          </p:cNvPicPr>
          <p:nvPr/>
        </p:nvPicPr>
        <p:blipFill>
          <a:blip r:embed="rId2"/>
          <a:stretch>
            <a:fillRect/>
          </a:stretch>
        </p:blipFill>
        <p:spPr>
          <a:xfrm>
            <a:off x="1157827" y="1448780"/>
            <a:ext cx="6828345" cy="3960440"/>
          </a:xfrm>
          <a:prstGeom prst="rect">
            <a:avLst/>
          </a:prstGeom>
        </p:spPr>
      </p:pic>
    </p:spTree>
    <p:extLst>
      <p:ext uri="{BB962C8B-B14F-4D97-AF65-F5344CB8AC3E}">
        <p14:creationId xmlns:p14="http://schemas.microsoft.com/office/powerpoint/2010/main" val="1954294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9737E4-7A95-BA4D-9CF4-EF455E9482C4}"/>
              </a:ext>
            </a:extLst>
          </p:cNvPr>
          <p:cNvSpPr>
            <a:spLocks noGrp="1"/>
          </p:cNvSpPr>
          <p:nvPr>
            <p:ph type="title"/>
          </p:nvPr>
        </p:nvSpPr>
        <p:spPr>
          <a:xfrm>
            <a:off x="179512" y="4653136"/>
            <a:ext cx="8856984" cy="2204864"/>
          </a:xfrm>
        </p:spPr>
        <p:txBody>
          <a:bodyPr/>
          <a:lstStyle/>
          <a:p>
            <a:pPr algn="l">
              <a:lnSpc>
                <a:spcPct val="130000"/>
              </a:lnSpc>
            </a:pPr>
            <a:r>
              <a:rPr lang="it-IT" sz="1600" kern="100" dirty="0">
                <a:solidFill>
                  <a:srgbClr val="002060"/>
                </a:solidFill>
                <a:effectLst/>
                <a:ea typeface="Calibri" panose="020F0502020204030204" pitchFamily="34" charset="0"/>
                <a:cs typeface="Times New Roman" panose="02020603050405020304" pitchFamily="18" charset="0"/>
              </a:rPr>
              <a:t>IVAN: «"Ma insomma, chi è?" chiese Ivan scuotendo i pugni con eccitazione</a:t>
            </a:r>
            <a:r>
              <a:rPr lang="it-IT" sz="1600" kern="100" dirty="0">
                <a:effectLst/>
                <a:ea typeface="Calibri" panose="020F0502020204030204" pitchFamily="34" charset="0"/>
                <a:cs typeface="Times New Roman" panose="02020603050405020304" pitchFamily="18" charset="0"/>
              </a:rPr>
              <a:t>.</a:t>
            </a:r>
            <a:br>
              <a:rPr lang="it-IT" sz="1600" kern="100" dirty="0">
                <a:effectLst/>
                <a:ea typeface="Calibri" panose="020F0502020204030204" pitchFamily="34" charset="0"/>
                <a:cs typeface="Times New Roman" panose="02020603050405020304" pitchFamily="18" charset="0"/>
              </a:rPr>
            </a:br>
            <a:r>
              <a:rPr lang="it-IT" sz="1600" kern="100" dirty="0">
                <a:solidFill>
                  <a:srgbClr val="9A5B00"/>
                </a:solidFill>
                <a:effectLst/>
                <a:ea typeface="Calibri" panose="020F0502020204030204" pitchFamily="34" charset="0"/>
                <a:cs typeface="Times New Roman" panose="02020603050405020304" pitchFamily="18" charset="0"/>
              </a:rPr>
              <a:t>MAESTRO: "Lei non perderà la calma? Noi tutti qui dentro siamo gente infida..."</a:t>
            </a:r>
            <a:br>
              <a:rPr lang="it-IT" sz="1600" kern="100" dirty="0">
                <a:effectLst/>
                <a:ea typeface="Calibri" panose="020F0502020204030204" pitchFamily="34" charset="0"/>
                <a:cs typeface="Times New Roman" panose="02020603050405020304" pitchFamily="18" charset="0"/>
              </a:rPr>
            </a:br>
            <a:r>
              <a:rPr lang="it-IT" sz="1600" kern="100" dirty="0">
                <a:solidFill>
                  <a:srgbClr val="002060"/>
                </a:solidFill>
                <a:effectLst/>
                <a:ea typeface="Calibri" panose="020F0502020204030204" pitchFamily="34" charset="0"/>
                <a:cs typeface="Times New Roman" panose="02020603050405020304" pitchFamily="18" charset="0"/>
              </a:rPr>
              <a:t>IVAN: "No, no!" "Mi dica, chi è?"</a:t>
            </a:r>
            <a:br>
              <a:rPr lang="it-IT" sz="1600" kern="100" dirty="0">
                <a:effectLst/>
                <a:ea typeface="Calibri" panose="020F0502020204030204" pitchFamily="34" charset="0"/>
                <a:cs typeface="Times New Roman" panose="02020603050405020304" pitchFamily="18" charset="0"/>
              </a:rPr>
            </a:br>
            <a:r>
              <a:rPr lang="it-IT" sz="1600" kern="100" dirty="0">
                <a:solidFill>
                  <a:srgbClr val="9A5B00"/>
                </a:solidFill>
                <a:effectLst/>
                <a:ea typeface="Calibri" panose="020F0502020204030204" pitchFamily="34" charset="0"/>
                <a:cs typeface="Times New Roman" panose="02020603050405020304" pitchFamily="18" charset="0"/>
              </a:rPr>
              <a:t>MAESTRO: "Bene" rispose l'ospite, e disse in tono autorevole e staccando le parole: "Ieri, agli stagni </a:t>
            </a:r>
            <a:r>
              <a:rPr lang="it-IT" sz="1600" kern="100" dirty="0" err="1">
                <a:solidFill>
                  <a:srgbClr val="9A5B00"/>
                </a:solidFill>
                <a:effectLst/>
                <a:ea typeface="Calibri" panose="020F0502020204030204" pitchFamily="34" charset="0"/>
                <a:cs typeface="Times New Roman" panose="02020603050405020304" pitchFamily="18" charset="0"/>
              </a:rPr>
              <a:t>Patriaršie</a:t>
            </a:r>
            <a:r>
              <a:rPr lang="it-IT" sz="1600" kern="100" dirty="0">
                <a:solidFill>
                  <a:srgbClr val="9A5B00"/>
                </a:solidFill>
                <a:effectLst/>
                <a:ea typeface="Calibri" panose="020F0502020204030204" pitchFamily="34" charset="0"/>
                <a:cs typeface="Times New Roman" panose="02020603050405020304" pitchFamily="18" charset="0"/>
              </a:rPr>
              <a:t>-del Patriarca, lei ha incontrato Satana."»</a:t>
            </a:r>
            <a:r>
              <a:rPr lang="it-IT" sz="1800" kern="100" dirty="0">
                <a:effectLst/>
                <a:latin typeface="Geneva" panose="020B0503030404040204" pitchFamily="34" charset="0"/>
                <a:ea typeface="Calibri" panose="020F0502020204030204" pitchFamily="34" charset="0"/>
                <a:cs typeface="Times New Roman" panose="02020603050405020304" pitchFamily="18" charset="0"/>
              </a:rPr>
              <a:t>	</a:t>
            </a:r>
            <a:br>
              <a:rPr lang="it-IT" sz="1800" kern="100" dirty="0">
                <a:effectLst/>
                <a:latin typeface="Calibri" panose="020F0502020204030204" pitchFamily="34" charset="0"/>
                <a:ea typeface="Calibri" panose="020F0502020204030204" pitchFamily="34" charset="0"/>
                <a:cs typeface="Times New Roman" panose="02020603050405020304" pitchFamily="18" charset="0"/>
              </a:rPr>
            </a:br>
            <a:r>
              <a:rPr lang="it-IT"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it-IT"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it-IT" sz="1600" i="1" kern="100" dirty="0">
                <a:effectLst/>
                <a:latin typeface="Geneva" panose="020B0503030404040204" pitchFamily="34" charset="0"/>
                <a:ea typeface="Calibri" panose="020F0502020204030204" pitchFamily="34" charset="0"/>
                <a:cs typeface="Times New Roman" panose="02020603050405020304" pitchFamily="18" charset="0"/>
              </a:rPr>
              <a:t>Capitolo XIII.</a:t>
            </a:r>
            <a:br>
              <a:rPr lang="it-IT" sz="1800" i="1" kern="100" dirty="0">
                <a:effectLst/>
                <a:latin typeface="Calibri" panose="020F0502020204030204" pitchFamily="34" charset="0"/>
                <a:ea typeface="Calibri" panose="020F0502020204030204" pitchFamily="34" charset="0"/>
                <a:cs typeface="Times New Roman" panose="02020603050405020304" pitchFamily="18" charset="0"/>
              </a:rPr>
            </a:br>
            <a:r>
              <a:rPr lang="it-IT" sz="1600" dirty="0">
                <a:solidFill>
                  <a:srgbClr val="002060"/>
                </a:solidFill>
              </a:rPr>
              <a:t>.</a:t>
            </a:r>
          </a:p>
        </p:txBody>
      </p:sp>
      <p:pic>
        <p:nvPicPr>
          <p:cNvPr id="3" name="Immagine 2">
            <a:extLst>
              <a:ext uri="{FF2B5EF4-FFF2-40B4-BE49-F238E27FC236}">
                <a16:creationId xmlns:a16="http://schemas.microsoft.com/office/drawing/2014/main" id="{872E5F13-E8B1-F8AB-E70A-50917E83F9E1}"/>
              </a:ext>
            </a:extLst>
          </p:cNvPr>
          <p:cNvPicPr>
            <a:picLocks noChangeAspect="1"/>
          </p:cNvPicPr>
          <p:nvPr/>
        </p:nvPicPr>
        <p:blipFill>
          <a:blip r:embed="rId2"/>
          <a:stretch>
            <a:fillRect/>
          </a:stretch>
        </p:blipFill>
        <p:spPr>
          <a:xfrm>
            <a:off x="721804" y="188640"/>
            <a:ext cx="7772400" cy="4076192"/>
          </a:xfrm>
          <a:prstGeom prst="rect">
            <a:avLst/>
          </a:prstGeom>
        </p:spPr>
      </p:pic>
    </p:spTree>
    <p:extLst>
      <p:ext uri="{BB962C8B-B14F-4D97-AF65-F5344CB8AC3E}">
        <p14:creationId xmlns:p14="http://schemas.microsoft.com/office/powerpoint/2010/main" val="1936319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3C2DC9-6AF6-DC40-88D3-8F048B864C2F}"/>
              </a:ext>
            </a:extLst>
          </p:cNvPr>
          <p:cNvSpPr>
            <a:spLocks noGrp="1"/>
          </p:cNvSpPr>
          <p:nvPr>
            <p:ph type="title"/>
          </p:nvPr>
        </p:nvSpPr>
        <p:spPr>
          <a:xfrm>
            <a:off x="971600" y="4077072"/>
            <a:ext cx="7200800" cy="2780928"/>
          </a:xfrm>
        </p:spPr>
        <p:txBody>
          <a:bodyPr/>
          <a:lstStyle/>
          <a:p>
            <a:r>
              <a:rPr lang="it-IT" sz="1600" dirty="0">
                <a:solidFill>
                  <a:srgbClr val="9A5B00"/>
                </a:solidFill>
              </a:rPr>
              <a:t>Francobollo commemorativo del romanzo delle Poste Russe, anno 1999.</a:t>
            </a:r>
          </a:p>
        </p:txBody>
      </p:sp>
      <p:pic>
        <p:nvPicPr>
          <p:cNvPr id="5" name="Immagine 4">
            <a:extLst>
              <a:ext uri="{FF2B5EF4-FFF2-40B4-BE49-F238E27FC236}">
                <a16:creationId xmlns:a16="http://schemas.microsoft.com/office/drawing/2014/main" id="{1AA6F9EE-BB81-6480-5C6E-9C954DA233FF}"/>
              </a:ext>
            </a:extLst>
          </p:cNvPr>
          <p:cNvPicPr>
            <a:picLocks noChangeAspect="1"/>
          </p:cNvPicPr>
          <p:nvPr/>
        </p:nvPicPr>
        <p:blipFill>
          <a:blip r:embed="rId2"/>
          <a:stretch>
            <a:fillRect/>
          </a:stretch>
        </p:blipFill>
        <p:spPr>
          <a:xfrm>
            <a:off x="486109" y="1124744"/>
            <a:ext cx="8171782" cy="4054217"/>
          </a:xfrm>
          <a:prstGeom prst="rect">
            <a:avLst/>
          </a:prstGeom>
        </p:spPr>
      </p:pic>
    </p:spTree>
    <p:extLst>
      <p:ext uri="{BB962C8B-B14F-4D97-AF65-F5344CB8AC3E}">
        <p14:creationId xmlns:p14="http://schemas.microsoft.com/office/powerpoint/2010/main" val="322252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1D1FF0-0398-F7EE-74C8-2531CE954547}"/>
              </a:ext>
            </a:extLst>
          </p:cNvPr>
          <p:cNvSpPr>
            <a:spLocks noGrp="1"/>
          </p:cNvSpPr>
          <p:nvPr>
            <p:ph type="title"/>
          </p:nvPr>
        </p:nvSpPr>
        <p:spPr>
          <a:xfrm>
            <a:off x="457200" y="1052736"/>
            <a:ext cx="8135938" cy="1512168"/>
          </a:xfrm>
        </p:spPr>
        <p:txBody>
          <a:bodyPr/>
          <a:lstStyle/>
          <a:p>
            <a:r>
              <a:rPr lang="it-IT" sz="1600" dirty="0">
                <a:solidFill>
                  <a:schemeClr val="accent1">
                    <a:lumMod val="50000"/>
                  </a:schemeClr>
                </a:solidFill>
              </a:rPr>
              <a:t>Yalta, in Crimea, città portuale sul Mar Nero.</a:t>
            </a:r>
          </a:p>
        </p:txBody>
      </p:sp>
      <p:pic>
        <p:nvPicPr>
          <p:cNvPr id="4" name="Immagine 3">
            <a:extLst>
              <a:ext uri="{FF2B5EF4-FFF2-40B4-BE49-F238E27FC236}">
                <a16:creationId xmlns:a16="http://schemas.microsoft.com/office/drawing/2014/main" id="{B0C41300-1053-D6CD-8A69-F5358E98BB2A}"/>
              </a:ext>
            </a:extLst>
          </p:cNvPr>
          <p:cNvPicPr>
            <a:picLocks noChangeAspect="1"/>
          </p:cNvPicPr>
          <p:nvPr/>
        </p:nvPicPr>
        <p:blipFill>
          <a:blip r:embed="rId2"/>
          <a:stretch>
            <a:fillRect/>
          </a:stretch>
        </p:blipFill>
        <p:spPr>
          <a:xfrm>
            <a:off x="1236196" y="2348880"/>
            <a:ext cx="6671608" cy="4918172"/>
          </a:xfrm>
          <a:prstGeom prst="rect">
            <a:avLst/>
          </a:prstGeom>
        </p:spPr>
      </p:pic>
    </p:spTree>
    <p:extLst>
      <p:ext uri="{BB962C8B-B14F-4D97-AF65-F5344CB8AC3E}">
        <p14:creationId xmlns:p14="http://schemas.microsoft.com/office/powerpoint/2010/main" val="3130042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0EBD6A-FD04-4246-B3E4-650201287741}"/>
              </a:ext>
            </a:extLst>
          </p:cNvPr>
          <p:cNvSpPr>
            <a:spLocks noGrp="1"/>
          </p:cNvSpPr>
          <p:nvPr>
            <p:ph type="title"/>
          </p:nvPr>
        </p:nvSpPr>
        <p:spPr>
          <a:xfrm>
            <a:off x="457200" y="4365104"/>
            <a:ext cx="8135938" cy="2492896"/>
          </a:xfrm>
        </p:spPr>
        <p:txBody>
          <a:bodyPr/>
          <a:lstStyle/>
          <a:p>
            <a:pPr algn="just">
              <a:lnSpc>
                <a:spcPct val="130000"/>
              </a:lnSpc>
            </a:pPr>
            <a:r>
              <a:rPr lang="it-IT" sz="1400" dirty="0">
                <a:solidFill>
                  <a:srgbClr val="AC6715"/>
                </a:solidFill>
                <a:effectLst/>
                <a:latin typeface="Geneva" panose="020B0503030404040204" pitchFamily="34" charset="0"/>
                <a:ea typeface="Calibri" panose="020F0502020204030204" pitchFamily="34" charset="0"/>
                <a:cs typeface="Times New Roman" panose="02020603050405020304" pitchFamily="18" charset="0"/>
              </a:rPr>
              <a:t>«Venerdì mattina, cioè all'indomani della maledetta rappresentazione, tutto l'organico del Varietà…guardava ciò che stava succedendo lungo il muro del Varietà. Lungo quel muro, su due file, si pigiava una coda di migliaia di persone, che terminava sulla piazza </a:t>
            </a:r>
            <a:r>
              <a:rPr lang="it-IT" sz="1400" dirty="0" err="1">
                <a:solidFill>
                  <a:srgbClr val="AC6715"/>
                </a:solidFill>
                <a:effectLst/>
                <a:latin typeface="Geneva" panose="020B0503030404040204" pitchFamily="34" charset="0"/>
                <a:ea typeface="Calibri" panose="020F0502020204030204" pitchFamily="34" charset="0"/>
                <a:cs typeface="Times New Roman" panose="02020603050405020304" pitchFamily="18" charset="0"/>
              </a:rPr>
              <a:t>Kudrinskaja</a:t>
            </a:r>
            <a:r>
              <a:rPr lang="it-IT" sz="1400" dirty="0">
                <a:solidFill>
                  <a:srgbClr val="AC6715"/>
                </a:solidFill>
                <a:effectLst/>
                <a:latin typeface="Geneva" panose="020B0503030404040204" pitchFamily="34" charset="0"/>
                <a:ea typeface="Calibri" panose="020F0502020204030204" pitchFamily="34" charset="0"/>
                <a:cs typeface="Times New Roman" panose="02020603050405020304" pitchFamily="18" charset="0"/>
              </a:rPr>
              <a:t>. […] La fila era molto eccitata […] ed era impegnata a discutere gli emozionanti racconti sull'inaudita rappresentazione di magia nera della sera prima.»	 </a:t>
            </a:r>
            <a:br>
              <a:rPr lang="it-IT" sz="1400" dirty="0">
                <a:solidFill>
                  <a:srgbClr val="AC6715"/>
                </a:solidFill>
                <a:effectLst/>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AC6715"/>
                </a:solidFill>
                <a:effectLst/>
                <a:latin typeface="Geneva" panose="020B0503030404040204" pitchFamily="34" charset="0"/>
                <a:ea typeface="Calibri" panose="020F0502020204030204" pitchFamily="34" charset="0"/>
                <a:cs typeface="Times New Roman" panose="02020603050405020304" pitchFamily="18" charset="0"/>
              </a:rPr>
              <a:t>													</a:t>
            </a:r>
            <a:r>
              <a:rPr lang="it-IT" sz="1400" i="1" dirty="0">
                <a:effectLst/>
                <a:latin typeface="Geneva" panose="020B0503030404040204" pitchFamily="34" charset="0"/>
                <a:ea typeface="Calibri" panose="020F0502020204030204" pitchFamily="34" charset="0"/>
                <a:cs typeface="Times New Roman" panose="02020603050405020304" pitchFamily="18" charset="0"/>
              </a:rPr>
              <a:t>Capitolo XVII</a:t>
            </a:r>
            <a:endParaRPr lang="it-IT" sz="1400" i="1" dirty="0">
              <a:solidFill>
                <a:srgbClr val="AC6715"/>
              </a:solidFill>
            </a:endParaRPr>
          </a:p>
        </p:txBody>
      </p:sp>
      <p:pic>
        <p:nvPicPr>
          <p:cNvPr id="4" name="Immagine 3">
            <a:extLst>
              <a:ext uri="{FF2B5EF4-FFF2-40B4-BE49-F238E27FC236}">
                <a16:creationId xmlns:a16="http://schemas.microsoft.com/office/drawing/2014/main" id="{E2BB87B9-85B2-B275-C044-F5074BD823E0}"/>
              </a:ext>
            </a:extLst>
          </p:cNvPr>
          <p:cNvPicPr>
            <a:picLocks noChangeAspect="1"/>
          </p:cNvPicPr>
          <p:nvPr/>
        </p:nvPicPr>
        <p:blipFill>
          <a:blip r:embed="rId2"/>
          <a:stretch>
            <a:fillRect/>
          </a:stretch>
        </p:blipFill>
        <p:spPr>
          <a:xfrm>
            <a:off x="1547664" y="0"/>
            <a:ext cx="6257348" cy="4599151"/>
          </a:xfrm>
          <a:prstGeom prst="rect">
            <a:avLst/>
          </a:prstGeom>
        </p:spPr>
      </p:pic>
    </p:spTree>
    <p:extLst>
      <p:ext uri="{BB962C8B-B14F-4D97-AF65-F5344CB8AC3E}">
        <p14:creationId xmlns:p14="http://schemas.microsoft.com/office/powerpoint/2010/main" val="3621239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99EFFA3-7428-C031-B9A7-74D8C1B3DB67}"/>
              </a:ext>
            </a:extLst>
          </p:cNvPr>
          <p:cNvPicPr>
            <a:picLocks noChangeAspect="1"/>
          </p:cNvPicPr>
          <p:nvPr/>
        </p:nvPicPr>
        <p:blipFill>
          <a:blip r:embed="rId2"/>
          <a:stretch>
            <a:fillRect/>
          </a:stretch>
        </p:blipFill>
        <p:spPr>
          <a:xfrm>
            <a:off x="1216360" y="692696"/>
            <a:ext cx="7281808" cy="4896544"/>
          </a:xfrm>
          <a:prstGeom prst="rect">
            <a:avLst/>
          </a:prstGeom>
        </p:spPr>
      </p:pic>
      <p:sp>
        <p:nvSpPr>
          <p:cNvPr id="7" name="Titolo 6">
            <a:extLst>
              <a:ext uri="{FF2B5EF4-FFF2-40B4-BE49-F238E27FC236}">
                <a16:creationId xmlns:a16="http://schemas.microsoft.com/office/drawing/2014/main" id="{63C843C7-12A4-2A48-1824-8E8537C9D552}"/>
              </a:ext>
            </a:extLst>
          </p:cNvPr>
          <p:cNvSpPr>
            <a:spLocks noGrp="1"/>
          </p:cNvSpPr>
          <p:nvPr>
            <p:ph type="title"/>
          </p:nvPr>
        </p:nvSpPr>
        <p:spPr>
          <a:xfrm>
            <a:off x="1187624" y="5373216"/>
            <a:ext cx="7281808" cy="1152128"/>
          </a:xfrm>
        </p:spPr>
        <p:txBody>
          <a:bodyPr/>
          <a:lstStyle/>
          <a:p>
            <a:r>
              <a:rPr lang="it-IT" sz="1600" dirty="0">
                <a:solidFill>
                  <a:srgbClr val="9A5B00"/>
                </a:solidFill>
              </a:rPr>
              <a:t>Nel film del 2001 di Giovanni Brancale i tre personaggi in piazza della Repubblica a Firenze.</a:t>
            </a:r>
          </a:p>
        </p:txBody>
      </p:sp>
    </p:spTree>
    <p:extLst>
      <p:ext uri="{BB962C8B-B14F-4D97-AF65-F5344CB8AC3E}">
        <p14:creationId xmlns:p14="http://schemas.microsoft.com/office/powerpoint/2010/main" val="2957697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 maestro e Margherita (2011) con sottotitoli in diverse  lingue. m. 5.mp4">
            <a:hlinkClick r:id="" action="ppaction://media"/>
            <a:extLst>
              <a:ext uri="{FF2B5EF4-FFF2-40B4-BE49-F238E27FC236}">
                <a16:creationId xmlns:a16="http://schemas.microsoft.com/office/drawing/2014/main" id="{366D59B1-CD64-DC57-3075-6608457413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61256"/>
            <a:ext cx="6096000" cy="4572000"/>
          </a:xfrm>
          <a:prstGeom prst="rect">
            <a:avLst/>
          </a:prstGeom>
        </p:spPr>
      </p:pic>
    </p:spTree>
    <p:extLst>
      <p:ext uri="{BB962C8B-B14F-4D97-AF65-F5344CB8AC3E}">
        <p14:creationId xmlns:p14="http://schemas.microsoft.com/office/powerpoint/2010/main" val="98101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C3DA056-64F0-8A42-ACA9-5CCEBF6963B3}"/>
              </a:ext>
            </a:extLst>
          </p:cNvPr>
          <p:cNvSpPr>
            <a:spLocks noGrp="1"/>
          </p:cNvSpPr>
          <p:nvPr>
            <p:ph type="title"/>
          </p:nvPr>
        </p:nvSpPr>
        <p:spPr>
          <a:xfrm>
            <a:off x="4860032" y="5013176"/>
            <a:ext cx="3960440" cy="1844824"/>
          </a:xfrm>
        </p:spPr>
        <p:txBody>
          <a:bodyPr/>
          <a:lstStyle/>
          <a:p>
            <a:pPr algn="l"/>
            <a:r>
              <a:rPr lang="it-IT" sz="1600" dirty="0">
                <a:solidFill>
                  <a:srgbClr val="C00000"/>
                </a:solidFill>
              </a:rPr>
              <a:t>Locandina del film russo e regista americano, uscita a Mosca gennaio2024, con un incasso 2 milioni di rubli..</a:t>
            </a:r>
          </a:p>
        </p:txBody>
      </p:sp>
      <p:pic>
        <p:nvPicPr>
          <p:cNvPr id="5" name="Immagine 4">
            <a:extLst>
              <a:ext uri="{FF2B5EF4-FFF2-40B4-BE49-F238E27FC236}">
                <a16:creationId xmlns:a16="http://schemas.microsoft.com/office/drawing/2014/main" id="{1B810636-9FAB-12D5-660E-F71244EF718F}"/>
              </a:ext>
            </a:extLst>
          </p:cNvPr>
          <p:cNvPicPr>
            <a:picLocks noChangeAspect="1"/>
          </p:cNvPicPr>
          <p:nvPr/>
        </p:nvPicPr>
        <p:blipFill>
          <a:blip r:embed="rId2"/>
          <a:stretch>
            <a:fillRect/>
          </a:stretch>
        </p:blipFill>
        <p:spPr>
          <a:xfrm>
            <a:off x="0" y="764704"/>
            <a:ext cx="4572000" cy="6093296"/>
          </a:xfrm>
          <a:prstGeom prst="rect">
            <a:avLst/>
          </a:prstGeom>
        </p:spPr>
      </p:pic>
    </p:spTree>
    <p:extLst>
      <p:ext uri="{BB962C8B-B14F-4D97-AF65-F5344CB8AC3E}">
        <p14:creationId xmlns:p14="http://schemas.microsoft.com/office/powerpoint/2010/main" val="1468991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E7393F-75EC-9B4B-A64D-3D4803ABC748}"/>
              </a:ext>
            </a:extLst>
          </p:cNvPr>
          <p:cNvSpPr>
            <a:spLocks noGrp="1"/>
          </p:cNvSpPr>
          <p:nvPr>
            <p:ph type="title"/>
          </p:nvPr>
        </p:nvSpPr>
        <p:spPr>
          <a:xfrm>
            <a:off x="1835696" y="3717032"/>
            <a:ext cx="2808312" cy="3140968"/>
          </a:xfrm>
        </p:spPr>
        <p:txBody>
          <a:bodyPr/>
          <a:lstStyle/>
          <a:p>
            <a:pPr algn="r"/>
            <a:r>
              <a:rPr lang="it-IT" sz="1800" b="1" dirty="0">
                <a:solidFill>
                  <a:schemeClr val="accent1">
                    <a:lumMod val="50000"/>
                  </a:schemeClr>
                </a:solidFill>
              </a:rPr>
              <a:t>Incipit Libro secondo.</a:t>
            </a:r>
            <a:br>
              <a:rPr lang="it-IT" sz="1600" dirty="0">
                <a:solidFill>
                  <a:srgbClr val="0070C0"/>
                </a:solidFill>
              </a:rPr>
            </a:br>
            <a:br>
              <a:rPr lang="it-IT" sz="1600" dirty="0">
                <a:solidFill>
                  <a:srgbClr val="0070C0"/>
                </a:solidFill>
              </a:rPr>
            </a:br>
            <a:r>
              <a:rPr lang="it-IT" sz="1600" dirty="0">
                <a:solidFill>
                  <a:srgbClr val="00B050"/>
                </a:solidFill>
              </a:rPr>
              <a:t>««Seguimi, lettore! </a:t>
            </a:r>
            <a:br>
              <a:rPr lang="it-IT" sz="1600" dirty="0">
                <a:solidFill>
                  <a:srgbClr val="00B050"/>
                </a:solidFill>
              </a:rPr>
            </a:br>
            <a:r>
              <a:rPr lang="it-IT" sz="1600" dirty="0">
                <a:solidFill>
                  <a:srgbClr val="00B050"/>
                </a:solidFill>
              </a:rPr>
              <a:t>Sia recisa la lingua infame </a:t>
            </a:r>
            <a:br>
              <a:rPr lang="it-IT" sz="1600" dirty="0">
                <a:solidFill>
                  <a:srgbClr val="00B050"/>
                </a:solidFill>
              </a:rPr>
            </a:br>
            <a:r>
              <a:rPr lang="it-IT" sz="1600" dirty="0">
                <a:solidFill>
                  <a:srgbClr val="00B050"/>
                </a:solidFill>
              </a:rPr>
              <a:t>al mentitore</a:t>
            </a:r>
            <a:br>
              <a:rPr lang="it-IT" sz="1600" dirty="0">
                <a:solidFill>
                  <a:srgbClr val="00B050"/>
                </a:solidFill>
              </a:rPr>
            </a:br>
            <a:r>
              <a:rPr lang="it-IT" sz="1600" dirty="0">
                <a:solidFill>
                  <a:srgbClr val="00B050"/>
                </a:solidFill>
              </a:rPr>
              <a:t>che ha negato l'esistenza </a:t>
            </a:r>
            <a:br>
              <a:rPr lang="it-IT" sz="1600" dirty="0">
                <a:solidFill>
                  <a:srgbClr val="00B050"/>
                </a:solidFill>
              </a:rPr>
            </a:br>
            <a:r>
              <a:rPr lang="it-IT" sz="1600" dirty="0">
                <a:solidFill>
                  <a:srgbClr val="00B050"/>
                </a:solidFill>
              </a:rPr>
              <a:t>di un amore autentico, </a:t>
            </a:r>
            <a:br>
              <a:rPr lang="it-IT" sz="1600" dirty="0">
                <a:solidFill>
                  <a:srgbClr val="00B050"/>
                </a:solidFill>
              </a:rPr>
            </a:br>
            <a:r>
              <a:rPr lang="it-IT" sz="1600" dirty="0">
                <a:solidFill>
                  <a:srgbClr val="00B050"/>
                </a:solidFill>
              </a:rPr>
              <a:t>fedele ed eterno </a:t>
            </a:r>
            <a:br>
              <a:rPr lang="it-IT" sz="1600" dirty="0">
                <a:solidFill>
                  <a:srgbClr val="00B050"/>
                </a:solidFill>
              </a:rPr>
            </a:br>
            <a:r>
              <a:rPr lang="it-IT" sz="1600" dirty="0">
                <a:solidFill>
                  <a:srgbClr val="00B050"/>
                </a:solidFill>
              </a:rPr>
              <a:t>sulla terra!».</a:t>
            </a:r>
            <a:endParaRPr lang="it-IT" sz="1600" b="1" dirty="0">
              <a:solidFill>
                <a:srgbClr val="00B050"/>
              </a:solidFill>
            </a:endParaRPr>
          </a:p>
        </p:txBody>
      </p:sp>
      <p:pic>
        <p:nvPicPr>
          <p:cNvPr id="5" name="Immagine 4">
            <a:extLst>
              <a:ext uri="{FF2B5EF4-FFF2-40B4-BE49-F238E27FC236}">
                <a16:creationId xmlns:a16="http://schemas.microsoft.com/office/drawing/2014/main" id="{8E190EE1-601E-67C1-47F6-9C129292B9E7}"/>
              </a:ext>
            </a:extLst>
          </p:cNvPr>
          <p:cNvPicPr>
            <a:picLocks noChangeAspect="1"/>
          </p:cNvPicPr>
          <p:nvPr/>
        </p:nvPicPr>
        <p:blipFill>
          <a:blip r:embed="rId2"/>
          <a:stretch>
            <a:fillRect/>
          </a:stretch>
        </p:blipFill>
        <p:spPr>
          <a:xfrm>
            <a:off x="5076056" y="1196752"/>
            <a:ext cx="4067944" cy="5661248"/>
          </a:xfrm>
          <a:prstGeom prst="rect">
            <a:avLst/>
          </a:prstGeom>
        </p:spPr>
      </p:pic>
    </p:spTree>
    <p:extLst>
      <p:ext uri="{BB962C8B-B14F-4D97-AF65-F5344CB8AC3E}">
        <p14:creationId xmlns:p14="http://schemas.microsoft.com/office/powerpoint/2010/main" val="839121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D3BC9BC-30A6-9046-8278-7E2D0C108C26}"/>
              </a:ext>
            </a:extLst>
          </p:cNvPr>
          <p:cNvSpPr>
            <a:spLocks noGrp="1"/>
          </p:cNvSpPr>
          <p:nvPr>
            <p:ph type="title"/>
          </p:nvPr>
        </p:nvSpPr>
        <p:spPr>
          <a:xfrm>
            <a:off x="1475656" y="5013176"/>
            <a:ext cx="7061190" cy="1844824"/>
          </a:xfrm>
        </p:spPr>
        <p:txBody>
          <a:bodyPr/>
          <a:lstStyle/>
          <a:p>
            <a:r>
              <a:rPr lang="it-IT" sz="1800" dirty="0">
                <a:solidFill>
                  <a:srgbClr val="002060"/>
                </a:solidFill>
              </a:rPr>
              <a:t>Andrea di Bonaiuto. </a:t>
            </a:r>
            <a:r>
              <a:rPr lang="it-IT" sz="1800" dirty="0">
                <a:solidFill>
                  <a:srgbClr val="DA6411"/>
                </a:solidFill>
              </a:rPr>
              <a:t>Diavoli.</a:t>
            </a:r>
            <a:br>
              <a:rPr lang="it-IT" sz="1800" dirty="0">
                <a:solidFill>
                  <a:srgbClr val="DA6411"/>
                </a:solidFill>
              </a:rPr>
            </a:br>
            <a:r>
              <a:rPr lang="it-IT" sz="1800" dirty="0">
                <a:solidFill>
                  <a:srgbClr val="AC6715"/>
                </a:solidFill>
              </a:rPr>
              <a:t>Affresco, 1365-1367 Cappellone degli Spagnoli, </a:t>
            </a:r>
            <a:br>
              <a:rPr lang="it-IT" sz="1800" dirty="0">
                <a:solidFill>
                  <a:srgbClr val="AC6715"/>
                </a:solidFill>
              </a:rPr>
            </a:br>
            <a:r>
              <a:rPr lang="it-IT" sz="1800" dirty="0">
                <a:solidFill>
                  <a:srgbClr val="AC6715"/>
                </a:solidFill>
              </a:rPr>
              <a:t>Chiesa di Santa Maria Novella, Firenze. </a:t>
            </a:r>
          </a:p>
        </p:txBody>
      </p:sp>
      <p:pic>
        <p:nvPicPr>
          <p:cNvPr id="5" name="Immagine 4">
            <a:extLst>
              <a:ext uri="{FF2B5EF4-FFF2-40B4-BE49-F238E27FC236}">
                <a16:creationId xmlns:a16="http://schemas.microsoft.com/office/drawing/2014/main" id="{C0DF8A38-8F7B-B458-F755-F51C1D6B16E5}"/>
              </a:ext>
            </a:extLst>
          </p:cNvPr>
          <p:cNvPicPr>
            <a:picLocks noChangeAspect="1"/>
          </p:cNvPicPr>
          <p:nvPr/>
        </p:nvPicPr>
        <p:blipFill>
          <a:blip r:embed="rId2"/>
          <a:stretch>
            <a:fillRect/>
          </a:stretch>
        </p:blipFill>
        <p:spPr>
          <a:xfrm>
            <a:off x="1619672" y="692696"/>
            <a:ext cx="6917175" cy="4773826"/>
          </a:xfrm>
          <a:prstGeom prst="rect">
            <a:avLst/>
          </a:prstGeom>
        </p:spPr>
      </p:pic>
    </p:spTree>
    <p:extLst>
      <p:ext uri="{BB962C8B-B14F-4D97-AF65-F5344CB8AC3E}">
        <p14:creationId xmlns:p14="http://schemas.microsoft.com/office/powerpoint/2010/main" val="35934467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153C8A-ABF6-2241-9C8A-3408B6EFDFBC}"/>
              </a:ext>
            </a:extLst>
          </p:cNvPr>
          <p:cNvSpPr>
            <a:spLocks noGrp="1"/>
          </p:cNvSpPr>
          <p:nvPr>
            <p:ph type="title"/>
          </p:nvPr>
        </p:nvSpPr>
        <p:spPr>
          <a:xfrm>
            <a:off x="755576" y="5630869"/>
            <a:ext cx="7632848" cy="1038491"/>
          </a:xfrm>
        </p:spPr>
        <p:txBody>
          <a:bodyPr/>
          <a:lstStyle/>
          <a:p>
            <a:r>
              <a:rPr lang="it-IT" sz="1600" dirty="0">
                <a:solidFill>
                  <a:srgbClr val="7030A0"/>
                </a:solidFill>
              </a:rPr>
              <a:t>Margherita </a:t>
            </a:r>
            <a:r>
              <a:rPr lang="it-IT" sz="1600" dirty="0" err="1">
                <a:solidFill>
                  <a:srgbClr val="7030A0"/>
                </a:solidFill>
              </a:rPr>
              <a:t>Nikolaevna</a:t>
            </a:r>
            <a:r>
              <a:rPr lang="it-IT" sz="1600" dirty="0">
                <a:solidFill>
                  <a:srgbClr val="7030A0"/>
                </a:solidFill>
              </a:rPr>
              <a:t> in primo piano e</a:t>
            </a:r>
            <a:r>
              <a:rPr lang="it-IT" sz="1600" dirty="0">
                <a:solidFill>
                  <a:srgbClr val="0070C0"/>
                </a:solidFill>
              </a:rPr>
              <a:t>, dietro, Il Maestro.</a:t>
            </a:r>
          </a:p>
        </p:txBody>
      </p:sp>
      <p:pic>
        <p:nvPicPr>
          <p:cNvPr id="5" name="Immagine 4">
            <a:extLst>
              <a:ext uri="{FF2B5EF4-FFF2-40B4-BE49-F238E27FC236}">
                <a16:creationId xmlns:a16="http://schemas.microsoft.com/office/drawing/2014/main" id="{57C2CE16-B363-80BF-C941-0087616D0561}"/>
              </a:ext>
            </a:extLst>
          </p:cNvPr>
          <p:cNvPicPr>
            <a:picLocks noChangeAspect="1"/>
          </p:cNvPicPr>
          <p:nvPr/>
        </p:nvPicPr>
        <p:blipFill>
          <a:blip r:embed="rId2"/>
          <a:stretch>
            <a:fillRect/>
          </a:stretch>
        </p:blipFill>
        <p:spPr>
          <a:xfrm>
            <a:off x="1187624" y="548680"/>
            <a:ext cx="7008778" cy="5256583"/>
          </a:xfrm>
          <a:prstGeom prst="rect">
            <a:avLst/>
          </a:prstGeom>
        </p:spPr>
      </p:pic>
    </p:spTree>
    <p:extLst>
      <p:ext uri="{BB962C8B-B14F-4D97-AF65-F5344CB8AC3E}">
        <p14:creationId xmlns:p14="http://schemas.microsoft.com/office/powerpoint/2010/main" val="1544648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D01F34-B4B5-4547-B13A-48502ACD14AF}"/>
              </a:ext>
            </a:extLst>
          </p:cNvPr>
          <p:cNvSpPr>
            <a:spLocks noGrp="1"/>
          </p:cNvSpPr>
          <p:nvPr>
            <p:ph type="title"/>
          </p:nvPr>
        </p:nvSpPr>
        <p:spPr>
          <a:xfrm>
            <a:off x="395536" y="5013176"/>
            <a:ext cx="2736304" cy="1844824"/>
          </a:xfrm>
        </p:spPr>
        <p:txBody>
          <a:bodyPr/>
          <a:lstStyle/>
          <a:p>
            <a:pPr algn="r"/>
            <a:r>
              <a:rPr lang="it-IT" sz="1800" dirty="0" err="1">
                <a:solidFill>
                  <a:srgbClr val="002060"/>
                </a:solidFill>
              </a:rPr>
              <a:t>Azazzello</a:t>
            </a:r>
            <a:r>
              <a:rPr lang="it-IT" sz="1800" dirty="0">
                <a:solidFill>
                  <a:srgbClr val="002060"/>
                </a:solidFill>
              </a:rPr>
              <a:t>, sicario e faccendiere di </a:t>
            </a:r>
            <a:r>
              <a:rPr lang="it-IT" sz="1800" dirty="0" err="1">
                <a:solidFill>
                  <a:srgbClr val="002060"/>
                </a:solidFill>
              </a:rPr>
              <a:t>Woland</a:t>
            </a:r>
            <a:r>
              <a:rPr lang="it-IT" sz="1800" dirty="0">
                <a:solidFill>
                  <a:srgbClr val="002060"/>
                </a:solidFill>
              </a:rPr>
              <a:t>.</a:t>
            </a:r>
          </a:p>
        </p:txBody>
      </p:sp>
      <p:pic>
        <p:nvPicPr>
          <p:cNvPr id="4" name="Immagine 3">
            <a:extLst>
              <a:ext uri="{FF2B5EF4-FFF2-40B4-BE49-F238E27FC236}">
                <a16:creationId xmlns:a16="http://schemas.microsoft.com/office/drawing/2014/main" id="{D56E313F-D21A-95FA-E36F-111740BD59BE}"/>
              </a:ext>
            </a:extLst>
          </p:cNvPr>
          <p:cNvPicPr>
            <a:picLocks noChangeAspect="1"/>
          </p:cNvPicPr>
          <p:nvPr/>
        </p:nvPicPr>
        <p:blipFill>
          <a:blip r:embed="rId2"/>
          <a:stretch>
            <a:fillRect/>
          </a:stretch>
        </p:blipFill>
        <p:spPr>
          <a:xfrm>
            <a:off x="3491880" y="2204864"/>
            <a:ext cx="5652120" cy="4653136"/>
          </a:xfrm>
          <a:prstGeom prst="rect">
            <a:avLst/>
          </a:prstGeom>
        </p:spPr>
      </p:pic>
    </p:spTree>
    <p:extLst>
      <p:ext uri="{BB962C8B-B14F-4D97-AF65-F5344CB8AC3E}">
        <p14:creationId xmlns:p14="http://schemas.microsoft.com/office/powerpoint/2010/main" val="1202514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2F7479-5FB0-2140-8F4F-1A29662C5F2A}"/>
              </a:ext>
            </a:extLst>
          </p:cNvPr>
          <p:cNvSpPr>
            <a:spLocks noGrp="1"/>
          </p:cNvSpPr>
          <p:nvPr>
            <p:ph type="title"/>
          </p:nvPr>
        </p:nvSpPr>
        <p:spPr>
          <a:xfrm>
            <a:off x="909160" y="4653136"/>
            <a:ext cx="7789608" cy="2088232"/>
          </a:xfrm>
        </p:spPr>
        <p:txBody>
          <a:bodyPr/>
          <a:lstStyle/>
          <a:p>
            <a:br>
              <a:rPr lang="it-IT" sz="1600" dirty="0">
                <a:solidFill>
                  <a:srgbClr val="9A5B00"/>
                </a:solidFill>
              </a:rPr>
            </a:br>
            <a:r>
              <a:rPr lang="it-IT" sz="1600" dirty="0">
                <a:solidFill>
                  <a:srgbClr val="7030A0"/>
                </a:solidFill>
              </a:rPr>
              <a:t>Margherita, bellissima, dopo il trattamento con la crema di </a:t>
            </a:r>
            <a:r>
              <a:rPr lang="it-IT" sz="1600" dirty="0" err="1">
                <a:solidFill>
                  <a:srgbClr val="7030A0"/>
                </a:solidFill>
              </a:rPr>
              <a:t>Azazello</a:t>
            </a:r>
            <a:r>
              <a:rPr lang="it-IT" sz="1600" dirty="0">
                <a:solidFill>
                  <a:srgbClr val="7030A0"/>
                </a:solidFill>
              </a:rPr>
              <a:t>.</a:t>
            </a:r>
            <a:br>
              <a:rPr lang="it-IT" sz="1600" dirty="0">
                <a:solidFill>
                  <a:srgbClr val="9A5B00"/>
                </a:solidFill>
              </a:rPr>
            </a:br>
            <a:br>
              <a:rPr lang="it-IT" sz="1600" dirty="0">
                <a:solidFill>
                  <a:srgbClr val="9A5B00"/>
                </a:solidFill>
              </a:rPr>
            </a:br>
            <a:r>
              <a:rPr lang="it-IT" sz="1600" dirty="0">
                <a:solidFill>
                  <a:srgbClr val="00B0F0"/>
                </a:solidFill>
              </a:rPr>
              <a:t>«Dallo specchio una donna ventenne coi capelli neri, ricciuta di natura, guardava la Margherita trentenne e rideva irrefrenabilmente, mostrando i denti [...]</a:t>
            </a:r>
            <a:r>
              <a:rPr lang="it-IT" sz="1800" dirty="0">
                <a:solidFill>
                  <a:srgbClr val="00B0F0"/>
                </a:solidFill>
                <a:effectLst/>
                <a:latin typeface="Geneva" panose="020B0503030404040204" pitchFamily="34" charset="0"/>
                <a:ea typeface="Calibri" panose="020F0502020204030204" pitchFamily="34" charset="0"/>
                <a:cs typeface="Times New Roman" panose="02020603050405020304" pitchFamily="18" charset="0"/>
              </a:rPr>
              <a:t>»</a:t>
            </a:r>
            <a:r>
              <a:rPr lang="it-IT" sz="800" dirty="0">
                <a:solidFill>
                  <a:srgbClr val="00B0F0"/>
                </a:solidFill>
                <a:effectLst/>
              </a:rPr>
              <a:t> </a:t>
            </a:r>
            <a:r>
              <a:rPr lang="it-IT" sz="1600" dirty="0">
                <a:solidFill>
                  <a:srgbClr val="00B0F0"/>
                </a:solidFill>
              </a:rPr>
              <a:t> </a:t>
            </a:r>
            <a:br>
              <a:rPr lang="it-IT" sz="1600" dirty="0">
                <a:solidFill>
                  <a:srgbClr val="00B0F0"/>
                </a:solidFill>
              </a:rPr>
            </a:br>
            <a:r>
              <a:rPr lang="it-IT" sz="1600" dirty="0">
                <a:solidFill>
                  <a:srgbClr val="00B0F0"/>
                </a:solidFill>
              </a:rPr>
              <a:t>                                                                              </a:t>
            </a:r>
            <a:r>
              <a:rPr lang="it-IT" sz="1600" i="1" dirty="0">
                <a:solidFill>
                  <a:srgbClr val="00B0F0"/>
                </a:solidFill>
              </a:rPr>
              <a:t>Capito XX</a:t>
            </a:r>
          </a:p>
        </p:txBody>
      </p:sp>
      <p:pic>
        <p:nvPicPr>
          <p:cNvPr id="4" name="Immagine 3">
            <a:extLst>
              <a:ext uri="{FF2B5EF4-FFF2-40B4-BE49-F238E27FC236}">
                <a16:creationId xmlns:a16="http://schemas.microsoft.com/office/drawing/2014/main" id="{BB4A3174-9B99-CD80-0DAA-58409C9043DC}"/>
              </a:ext>
            </a:extLst>
          </p:cNvPr>
          <p:cNvPicPr>
            <a:picLocks noChangeAspect="1"/>
          </p:cNvPicPr>
          <p:nvPr/>
        </p:nvPicPr>
        <p:blipFill>
          <a:blip r:embed="rId2"/>
          <a:stretch>
            <a:fillRect/>
          </a:stretch>
        </p:blipFill>
        <p:spPr>
          <a:xfrm>
            <a:off x="909160" y="468032"/>
            <a:ext cx="7789608" cy="4401128"/>
          </a:xfrm>
          <a:prstGeom prst="rect">
            <a:avLst/>
          </a:prstGeom>
        </p:spPr>
      </p:pic>
    </p:spTree>
    <p:extLst>
      <p:ext uri="{BB962C8B-B14F-4D97-AF65-F5344CB8AC3E}">
        <p14:creationId xmlns:p14="http://schemas.microsoft.com/office/powerpoint/2010/main" val="1592312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olo 13">
            <a:extLst>
              <a:ext uri="{FF2B5EF4-FFF2-40B4-BE49-F238E27FC236}">
                <a16:creationId xmlns:a16="http://schemas.microsoft.com/office/drawing/2014/main" id="{9440AD95-094D-E74B-BEEB-BC27387FF572}"/>
              </a:ext>
            </a:extLst>
          </p:cNvPr>
          <p:cNvSpPr>
            <a:spLocks noGrp="1"/>
          </p:cNvSpPr>
          <p:nvPr>
            <p:ph type="title"/>
          </p:nvPr>
        </p:nvSpPr>
        <p:spPr>
          <a:xfrm>
            <a:off x="4211960" y="4941168"/>
            <a:ext cx="2736304" cy="1916832"/>
          </a:xfrm>
        </p:spPr>
        <p:txBody>
          <a:bodyPr/>
          <a:lstStyle/>
          <a:p>
            <a:pPr algn="l"/>
            <a:r>
              <a:rPr lang="it-IT" sz="1600" dirty="0">
                <a:solidFill>
                  <a:srgbClr val="140BE7"/>
                </a:solidFill>
              </a:rPr>
              <a:t>Margherita </a:t>
            </a:r>
            <a:r>
              <a:rPr lang="it-IT" sz="1600" dirty="0" err="1">
                <a:solidFill>
                  <a:srgbClr val="140BE7"/>
                </a:solidFill>
              </a:rPr>
              <a:t>Nikolaevna</a:t>
            </a:r>
            <a:r>
              <a:rPr lang="it-IT" sz="1600" dirty="0">
                <a:solidFill>
                  <a:srgbClr val="140BE7"/>
                </a:solidFill>
              </a:rPr>
              <a:t> </a:t>
            </a:r>
            <a:br>
              <a:rPr lang="it-IT" sz="1600" dirty="0">
                <a:solidFill>
                  <a:srgbClr val="140BE7"/>
                </a:solidFill>
              </a:rPr>
            </a:br>
            <a:r>
              <a:rPr lang="it-IT" sz="1600" dirty="0">
                <a:solidFill>
                  <a:srgbClr val="140BE7"/>
                </a:solidFill>
              </a:rPr>
              <a:t>in volo sui tetti </a:t>
            </a:r>
            <a:br>
              <a:rPr lang="it-IT" sz="1600" dirty="0">
                <a:solidFill>
                  <a:srgbClr val="140BE7"/>
                </a:solidFill>
              </a:rPr>
            </a:br>
            <a:r>
              <a:rPr lang="it-IT" sz="1600" dirty="0">
                <a:solidFill>
                  <a:srgbClr val="140BE7"/>
                </a:solidFill>
              </a:rPr>
              <a:t>di una Mosca illuminata dalla luna piena. </a:t>
            </a:r>
          </a:p>
        </p:txBody>
      </p:sp>
      <p:pic>
        <p:nvPicPr>
          <p:cNvPr id="3" name="Immagine 2">
            <a:extLst>
              <a:ext uri="{FF2B5EF4-FFF2-40B4-BE49-F238E27FC236}">
                <a16:creationId xmlns:a16="http://schemas.microsoft.com/office/drawing/2014/main" id="{39EA794C-0DB8-5BCE-97FE-3DEFAD0C3794}"/>
              </a:ext>
            </a:extLst>
          </p:cNvPr>
          <p:cNvPicPr>
            <a:picLocks noChangeAspect="1"/>
          </p:cNvPicPr>
          <p:nvPr/>
        </p:nvPicPr>
        <p:blipFill>
          <a:blip r:embed="rId2"/>
          <a:stretch>
            <a:fillRect/>
          </a:stretch>
        </p:blipFill>
        <p:spPr>
          <a:xfrm>
            <a:off x="-3178" y="676402"/>
            <a:ext cx="4034408" cy="6188495"/>
          </a:xfrm>
          <a:prstGeom prst="rect">
            <a:avLst/>
          </a:prstGeom>
        </p:spPr>
      </p:pic>
    </p:spTree>
    <p:extLst>
      <p:ext uri="{BB962C8B-B14F-4D97-AF65-F5344CB8AC3E}">
        <p14:creationId xmlns:p14="http://schemas.microsoft.com/office/powerpoint/2010/main" val="4271828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979B394-CC8D-2189-9ADF-B9FAA74C71E8}"/>
              </a:ext>
            </a:extLst>
          </p:cNvPr>
          <p:cNvPicPr>
            <a:picLocks noChangeAspect="1"/>
          </p:cNvPicPr>
          <p:nvPr/>
        </p:nvPicPr>
        <p:blipFill>
          <a:blip r:embed="rId2"/>
          <a:stretch>
            <a:fillRect/>
          </a:stretch>
        </p:blipFill>
        <p:spPr>
          <a:xfrm>
            <a:off x="899592" y="1412776"/>
            <a:ext cx="7071856" cy="4223469"/>
          </a:xfrm>
          <a:prstGeom prst="rect">
            <a:avLst/>
          </a:prstGeom>
        </p:spPr>
      </p:pic>
    </p:spTree>
    <p:extLst>
      <p:ext uri="{BB962C8B-B14F-4D97-AF65-F5344CB8AC3E}">
        <p14:creationId xmlns:p14="http://schemas.microsoft.com/office/powerpoint/2010/main" val="3257103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C4E2381-A6B4-952B-656E-7557469AF8EC}"/>
              </a:ext>
            </a:extLst>
          </p:cNvPr>
          <p:cNvPicPr>
            <a:picLocks noChangeAspect="1"/>
          </p:cNvPicPr>
          <p:nvPr/>
        </p:nvPicPr>
        <p:blipFill>
          <a:blip r:embed="rId2"/>
          <a:stretch>
            <a:fillRect/>
          </a:stretch>
        </p:blipFill>
        <p:spPr>
          <a:xfrm>
            <a:off x="899592" y="1412776"/>
            <a:ext cx="7056784" cy="4704523"/>
          </a:xfrm>
          <a:prstGeom prst="rect">
            <a:avLst/>
          </a:prstGeom>
        </p:spPr>
      </p:pic>
    </p:spTree>
    <p:extLst>
      <p:ext uri="{BB962C8B-B14F-4D97-AF65-F5344CB8AC3E}">
        <p14:creationId xmlns:p14="http://schemas.microsoft.com/office/powerpoint/2010/main" val="3329398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4F3D7EEB-3183-F49A-90FD-A7E965FA40C1}"/>
              </a:ext>
            </a:extLst>
          </p:cNvPr>
          <p:cNvSpPr>
            <a:spLocks noGrp="1"/>
          </p:cNvSpPr>
          <p:nvPr>
            <p:ph type="title"/>
          </p:nvPr>
        </p:nvSpPr>
        <p:spPr>
          <a:xfrm>
            <a:off x="457200" y="4725144"/>
            <a:ext cx="3682752" cy="2132856"/>
          </a:xfrm>
        </p:spPr>
        <p:txBody>
          <a:bodyPr/>
          <a:lstStyle/>
          <a:p>
            <a:pPr algn="r"/>
            <a:r>
              <a:rPr lang="it-IT" sz="1600" dirty="0">
                <a:solidFill>
                  <a:srgbClr val="7030A0"/>
                </a:solidFill>
              </a:rPr>
              <a:t>«Il volo di Margherita nuda» </a:t>
            </a:r>
            <a:br>
              <a:rPr lang="it-IT" sz="1600" dirty="0">
                <a:solidFill>
                  <a:srgbClr val="7030A0"/>
                </a:solidFill>
              </a:rPr>
            </a:br>
            <a:r>
              <a:rPr lang="it-IT" sz="1600" dirty="0">
                <a:solidFill>
                  <a:srgbClr val="7030A0"/>
                </a:solidFill>
              </a:rPr>
              <a:t>attraverso la Russia </a:t>
            </a:r>
            <a:br>
              <a:rPr lang="it-IT" sz="1600" dirty="0">
                <a:solidFill>
                  <a:srgbClr val="7030A0"/>
                </a:solidFill>
              </a:rPr>
            </a:br>
            <a:r>
              <a:rPr lang="it-IT" sz="1600" dirty="0">
                <a:solidFill>
                  <a:srgbClr val="7030A0"/>
                </a:solidFill>
              </a:rPr>
              <a:t>in un pastello di Gianfranco Uber.</a:t>
            </a:r>
          </a:p>
        </p:txBody>
      </p:sp>
      <p:pic>
        <p:nvPicPr>
          <p:cNvPr id="2" name="Immagine 1">
            <a:extLst>
              <a:ext uri="{FF2B5EF4-FFF2-40B4-BE49-F238E27FC236}">
                <a16:creationId xmlns:a16="http://schemas.microsoft.com/office/drawing/2014/main" id="{CF143F9A-FA98-6AE2-B068-5C3CAAF61953}"/>
              </a:ext>
            </a:extLst>
          </p:cNvPr>
          <p:cNvPicPr>
            <a:picLocks noChangeAspect="1"/>
          </p:cNvPicPr>
          <p:nvPr/>
        </p:nvPicPr>
        <p:blipFill>
          <a:blip r:embed="rId2"/>
          <a:stretch>
            <a:fillRect/>
          </a:stretch>
        </p:blipFill>
        <p:spPr>
          <a:xfrm>
            <a:off x="4370498" y="0"/>
            <a:ext cx="4773502" cy="6858000"/>
          </a:xfrm>
          <a:prstGeom prst="rect">
            <a:avLst/>
          </a:prstGeom>
        </p:spPr>
      </p:pic>
    </p:spTree>
    <p:extLst>
      <p:ext uri="{BB962C8B-B14F-4D97-AF65-F5344CB8AC3E}">
        <p14:creationId xmlns:p14="http://schemas.microsoft.com/office/powerpoint/2010/main" val="912341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1977C40-B765-AF15-E3ED-DEBF0E7EFD75}"/>
              </a:ext>
            </a:extLst>
          </p:cNvPr>
          <p:cNvPicPr>
            <a:picLocks noChangeAspect="1"/>
          </p:cNvPicPr>
          <p:nvPr/>
        </p:nvPicPr>
        <p:blipFill>
          <a:blip r:embed="rId2"/>
          <a:stretch>
            <a:fillRect/>
          </a:stretch>
        </p:blipFill>
        <p:spPr>
          <a:xfrm>
            <a:off x="0" y="14875"/>
            <a:ext cx="5040560" cy="6858000"/>
          </a:xfrm>
          <a:prstGeom prst="rect">
            <a:avLst/>
          </a:prstGeom>
        </p:spPr>
      </p:pic>
      <p:sp>
        <p:nvSpPr>
          <p:cNvPr id="2" name="Titolo 1">
            <a:extLst>
              <a:ext uri="{FF2B5EF4-FFF2-40B4-BE49-F238E27FC236}">
                <a16:creationId xmlns:a16="http://schemas.microsoft.com/office/drawing/2014/main" id="{3D077B29-38C6-45AF-0B79-1BBF7D7ECF36}"/>
              </a:ext>
            </a:extLst>
          </p:cNvPr>
          <p:cNvSpPr>
            <a:spLocks noGrp="1"/>
          </p:cNvSpPr>
          <p:nvPr>
            <p:ph type="title"/>
          </p:nvPr>
        </p:nvSpPr>
        <p:spPr>
          <a:xfrm>
            <a:off x="5220072" y="5373216"/>
            <a:ext cx="3373066" cy="1484784"/>
          </a:xfrm>
        </p:spPr>
        <p:txBody>
          <a:bodyPr/>
          <a:lstStyle/>
          <a:p>
            <a:pPr algn="l"/>
            <a:r>
              <a:rPr lang="it-IT" sz="1600" dirty="0">
                <a:solidFill>
                  <a:srgbClr val="961679"/>
                </a:solidFill>
              </a:rPr>
              <a:t>«Voglio che mi sia reso subito il mio amato Maestro»!</a:t>
            </a:r>
            <a:br>
              <a:rPr lang="it-IT" sz="1600" dirty="0"/>
            </a:br>
            <a:r>
              <a:rPr lang="it-IT" sz="1600" i="1" dirty="0">
                <a:solidFill>
                  <a:srgbClr val="C814C6"/>
                </a:solidFill>
              </a:rPr>
              <a:t>Margherita </a:t>
            </a:r>
            <a:r>
              <a:rPr lang="it-IT" sz="1600" i="1" dirty="0">
                <a:solidFill>
                  <a:srgbClr val="002060"/>
                </a:solidFill>
              </a:rPr>
              <a:t>a </a:t>
            </a:r>
            <a:r>
              <a:rPr lang="it-IT" sz="1600" i="1" dirty="0" err="1">
                <a:solidFill>
                  <a:srgbClr val="002060"/>
                </a:solidFill>
              </a:rPr>
              <a:t>Woland</a:t>
            </a:r>
            <a:r>
              <a:rPr lang="it-IT" sz="1600" i="1" dirty="0">
                <a:solidFill>
                  <a:srgbClr val="002060"/>
                </a:solidFill>
              </a:rPr>
              <a:t>.</a:t>
            </a:r>
          </a:p>
        </p:txBody>
      </p:sp>
    </p:spTree>
    <p:extLst>
      <p:ext uri="{BB962C8B-B14F-4D97-AF65-F5344CB8AC3E}">
        <p14:creationId xmlns:p14="http://schemas.microsoft.com/office/powerpoint/2010/main" val="959269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A81A6C5-BDF7-4DEF-E369-C28A6A2156C1}"/>
              </a:ext>
            </a:extLst>
          </p:cNvPr>
          <p:cNvPicPr>
            <a:picLocks noChangeAspect="1"/>
          </p:cNvPicPr>
          <p:nvPr/>
        </p:nvPicPr>
        <p:blipFill>
          <a:blip r:embed="rId2"/>
          <a:stretch>
            <a:fillRect/>
          </a:stretch>
        </p:blipFill>
        <p:spPr>
          <a:xfrm>
            <a:off x="1485520" y="548680"/>
            <a:ext cx="6172960" cy="4506261"/>
          </a:xfrm>
          <a:prstGeom prst="rect">
            <a:avLst/>
          </a:prstGeom>
        </p:spPr>
      </p:pic>
      <p:sp>
        <p:nvSpPr>
          <p:cNvPr id="5" name="Titolo 4">
            <a:extLst>
              <a:ext uri="{FF2B5EF4-FFF2-40B4-BE49-F238E27FC236}">
                <a16:creationId xmlns:a16="http://schemas.microsoft.com/office/drawing/2014/main" id="{B77BCBC2-C299-FA6E-C7AD-61A3302E4316}"/>
              </a:ext>
            </a:extLst>
          </p:cNvPr>
          <p:cNvSpPr>
            <a:spLocks noGrp="1"/>
          </p:cNvSpPr>
          <p:nvPr>
            <p:ph type="title"/>
          </p:nvPr>
        </p:nvSpPr>
        <p:spPr>
          <a:xfrm>
            <a:off x="971600" y="5054941"/>
            <a:ext cx="7488832" cy="1542410"/>
          </a:xfrm>
        </p:spPr>
        <p:txBody>
          <a:bodyPr/>
          <a:lstStyle/>
          <a:p>
            <a:r>
              <a:rPr lang="it-IT" sz="1600" dirty="0">
                <a:solidFill>
                  <a:srgbClr val="0070C0"/>
                </a:solidFill>
              </a:rPr>
              <a:t>Il Maestro, l'attore russo Viktor </a:t>
            </a:r>
            <a:r>
              <a:rPr lang="it-IT" sz="1600" dirty="0" err="1">
                <a:solidFill>
                  <a:srgbClr val="0070C0"/>
                </a:solidFill>
              </a:rPr>
              <a:t>Rakov</a:t>
            </a:r>
            <a:r>
              <a:rPr lang="it-IT" sz="1600" dirty="0">
                <a:solidFill>
                  <a:srgbClr val="0070C0"/>
                </a:solidFill>
              </a:rPr>
              <a:t>, col berretto cucitogli da Margherita.</a:t>
            </a:r>
            <a:br>
              <a:rPr lang="it-IT" sz="1600" dirty="0">
                <a:solidFill>
                  <a:srgbClr val="0070C0"/>
                </a:solidFill>
              </a:rPr>
            </a:br>
            <a:br>
              <a:rPr lang="it-IT" sz="1600" dirty="0">
                <a:solidFill>
                  <a:srgbClr val="0070C0"/>
                </a:solidFill>
              </a:rPr>
            </a:br>
            <a:endParaRPr lang="it-IT" sz="1600" i="1" dirty="0">
              <a:solidFill>
                <a:srgbClr val="002060"/>
              </a:solidFill>
            </a:endParaRPr>
          </a:p>
        </p:txBody>
      </p:sp>
    </p:spTree>
    <p:extLst>
      <p:ext uri="{BB962C8B-B14F-4D97-AF65-F5344CB8AC3E}">
        <p14:creationId xmlns:p14="http://schemas.microsoft.com/office/powerpoint/2010/main" val="4136228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B68204-2E68-094D-9B5F-41BF426A375D}"/>
              </a:ext>
            </a:extLst>
          </p:cNvPr>
          <p:cNvSpPr>
            <a:spLocks noGrp="1"/>
          </p:cNvSpPr>
          <p:nvPr>
            <p:ph type="title"/>
          </p:nvPr>
        </p:nvSpPr>
        <p:spPr>
          <a:xfrm>
            <a:off x="1071976" y="5157192"/>
            <a:ext cx="6689396" cy="1529408"/>
          </a:xfrm>
        </p:spPr>
        <p:txBody>
          <a:bodyPr/>
          <a:lstStyle/>
          <a:p>
            <a:r>
              <a:rPr lang="it-IT" sz="1600" dirty="0">
                <a:solidFill>
                  <a:srgbClr val="9A5B00"/>
                </a:solidFill>
              </a:rPr>
              <a:t>Il manoscritto dato alle fiamme.</a:t>
            </a:r>
          </a:p>
        </p:txBody>
      </p:sp>
      <p:pic>
        <p:nvPicPr>
          <p:cNvPr id="5" name="Immagine 4">
            <a:extLst>
              <a:ext uri="{FF2B5EF4-FFF2-40B4-BE49-F238E27FC236}">
                <a16:creationId xmlns:a16="http://schemas.microsoft.com/office/drawing/2014/main" id="{ACC40412-035E-859F-27C7-6732F3DDBC4E}"/>
              </a:ext>
            </a:extLst>
          </p:cNvPr>
          <p:cNvPicPr>
            <a:picLocks noChangeAspect="1"/>
          </p:cNvPicPr>
          <p:nvPr/>
        </p:nvPicPr>
        <p:blipFill>
          <a:blip r:embed="rId2"/>
          <a:stretch>
            <a:fillRect/>
          </a:stretch>
        </p:blipFill>
        <p:spPr>
          <a:xfrm>
            <a:off x="1071976" y="548680"/>
            <a:ext cx="6689396" cy="4916706"/>
          </a:xfrm>
          <a:prstGeom prst="rect">
            <a:avLst/>
          </a:prstGeom>
        </p:spPr>
      </p:pic>
    </p:spTree>
    <p:extLst>
      <p:ext uri="{BB962C8B-B14F-4D97-AF65-F5344CB8AC3E}">
        <p14:creationId xmlns:p14="http://schemas.microsoft.com/office/powerpoint/2010/main" val="3963945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2ECC5BF-98B8-81C5-8582-43871886AC26}"/>
              </a:ext>
            </a:extLst>
          </p:cNvPr>
          <p:cNvSpPr>
            <a:spLocks noGrp="1"/>
          </p:cNvSpPr>
          <p:nvPr>
            <p:ph type="title"/>
          </p:nvPr>
        </p:nvSpPr>
        <p:spPr>
          <a:xfrm>
            <a:off x="683568" y="476672"/>
            <a:ext cx="7515176" cy="1008112"/>
          </a:xfrm>
        </p:spPr>
        <p:txBody>
          <a:bodyPr/>
          <a:lstStyle/>
          <a:p>
            <a:r>
              <a:rPr lang="it-IT" sz="1600" dirty="0">
                <a:solidFill>
                  <a:srgbClr val="002060"/>
                </a:solidFill>
              </a:rPr>
              <a:t>Mosca. La piazza Rossa negli anni ‘30.</a:t>
            </a:r>
          </a:p>
        </p:txBody>
      </p:sp>
      <p:pic>
        <p:nvPicPr>
          <p:cNvPr id="3" name="Immagine 2">
            <a:extLst>
              <a:ext uri="{FF2B5EF4-FFF2-40B4-BE49-F238E27FC236}">
                <a16:creationId xmlns:a16="http://schemas.microsoft.com/office/drawing/2014/main" id="{72C2E97D-2FF1-533D-6C14-8DD0D3818BA3}"/>
              </a:ext>
            </a:extLst>
          </p:cNvPr>
          <p:cNvPicPr>
            <a:picLocks noChangeAspect="1"/>
          </p:cNvPicPr>
          <p:nvPr/>
        </p:nvPicPr>
        <p:blipFill>
          <a:blip r:embed="rId2"/>
          <a:stretch>
            <a:fillRect/>
          </a:stretch>
        </p:blipFill>
        <p:spPr>
          <a:xfrm>
            <a:off x="683568" y="1484784"/>
            <a:ext cx="7515176" cy="5925428"/>
          </a:xfrm>
          <a:prstGeom prst="rect">
            <a:avLst/>
          </a:prstGeom>
        </p:spPr>
      </p:pic>
    </p:spTree>
    <p:extLst>
      <p:ext uri="{BB962C8B-B14F-4D97-AF65-F5344CB8AC3E}">
        <p14:creationId xmlns:p14="http://schemas.microsoft.com/office/powerpoint/2010/main" val="364139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9E6581-62AB-D149-B3C1-5CC77D6D9FCC}"/>
              </a:ext>
            </a:extLst>
          </p:cNvPr>
          <p:cNvSpPr>
            <a:spLocks noGrp="1"/>
          </p:cNvSpPr>
          <p:nvPr>
            <p:ph type="title"/>
          </p:nvPr>
        </p:nvSpPr>
        <p:spPr>
          <a:xfrm>
            <a:off x="755576" y="1340768"/>
            <a:ext cx="2952328" cy="5517232"/>
          </a:xfrm>
        </p:spPr>
        <p:txBody>
          <a:bodyPr/>
          <a:lstStyle/>
          <a:p>
            <a:r>
              <a:rPr lang="it-IT" sz="1600" dirty="0">
                <a:solidFill>
                  <a:srgbClr val="D38712"/>
                </a:solidFill>
              </a:rPr>
              <a:t>“Il gatto balzò in piedi </a:t>
            </a:r>
            <a:br>
              <a:rPr lang="it-IT" sz="1600" dirty="0">
                <a:solidFill>
                  <a:srgbClr val="D38712"/>
                </a:solidFill>
              </a:rPr>
            </a:br>
            <a:r>
              <a:rPr lang="it-IT" sz="1600" dirty="0">
                <a:solidFill>
                  <a:srgbClr val="D38712"/>
                </a:solidFill>
              </a:rPr>
              <a:t>e tutti poterono vedere </a:t>
            </a:r>
            <a:br>
              <a:rPr lang="it-IT" sz="1600" dirty="0">
                <a:solidFill>
                  <a:srgbClr val="D38712"/>
                </a:solidFill>
              </a:rPr>
            </a:br>
            <a:r>
              <a:rPr lang="it-IT" sz="1600" dirty="0">
                <a:solidFill>
                  <a:srgbClr val="D38712"/>
                </a:solidFill>
              </a:rPr>
              <a:t>che se ne stava seduto </a:t>
            </a:r>
            <a:br>
              <a:rPr lang="it-IT" sz="1600" dirty="0">
                <a:solidFill>
                  <a:srgbClr val="D38712"/>
                </a:solidFill>
              </a:rPr>
            </a:br>
            <a:r>
              <a:rPr lang="it-IT" sz="1600" dirty="0">
                <a:solidFill>
                  <a:srgbClr val="D38712"/>
                </a:solidFill>
              </a:rPr>
              <a:t>su un grosso pacco </a:t>
            </a:r>
            <a:br>
              <a:rPr lang="it-IT" sz="1600" dirty="0">
                <a:solidFill>
                  <a:srgbClr val="D38712"/>
                </a:solidFill>
              </a:rPr>
            </a:br>
            <a:r>
              <a:rPr lang="it-IT" sz="1600" dirty="0">
                <a:solidFill>
                  <a:srgbClr val="D38712"/>
                </a:solidFill>
              </a:rPr>
              <a:t>di manoscritti. </a:t>
            </a:r>
            <a:br>
              <a:rPr lang="it-IT" sz="1600" dirty="0">
                <a:solidFill>
                  <a:srgbClr val="D38712"/>
                </a:solidFill>
              </a:rPr>
            </a:br>
            <a:r>
              <a:rPr lang="it-IT" sz="1600" dirty="0">
                <a:solidFill>
                  <a:srgbClr val="D38712"/>
                </a:solidFill>
              </a:rPr>
              <a:t>Con un inchino, </a:t>
            </a:r>
            <a:br>
              <a:rPr lang="it-IT" sz="1600" dirty="0">
                <a:solidFill>
                  <a:srgbClr val="D38712"/>
                </a:solidFill>
              </a:rPr>
            </a:br>
            <a:r>
              <a:rPr lang="it-IT" sz="1600" dirty="0">
                <a:solidFill>
                  <a:srgbClr val="D38712"/>
                </a:solidFill>
              </a:rPr>
              <a:t>porse a </a:t>
            </a:r>
            <a:r>
              <a:rPr lang="it-IT" sz="1600" dirty="0" err="1">
                <a:solidFill>
                  <a:srgbClr val="D38712"/>
                </a:solidFill>
              </a:rPr>
              <a:t>Woland</a:t>
            </a:r>
            <a:r>
              <a:rPr lang="it-IT" sz="1600" dirty="0">
                <a:solidFill>
                  <a:srgbClr val="D38712"/>
                </a:solidFill>
              </a:rPr>
              <a:t> </a:t>
            </a:r>
            <a:br>
              <a:rPr lang="it-IT" sz="1600" dirty="0">
                <a:solidFill>
                  <a:srgbClr val="D38712"/>
                </a:solidFill>
              </a:rPr>
            </a:br>
            <a:r>
              <a:rPr lang="it-IT" sz="1600" dirty="0">
                <a:solidFill>
                  <a:srgbClr val="D38712"/>
                </a:solidFill>
              </a:rPr>
              <a:t>la copia che stava </a:t>
            </a:r>
            <a:br>
              <a:rPr lang="it-IT" sz="1600" dirty="0">
                <a:solidFill>
                  <a:srgbClr val="D38712"/>
                </a:solidFill>
              </a:rPr>
            </a:br>
            <a:r>
              <a:rPr lang="it-IT" sz="1600" dirty="0">
                <a:solidFill>
                  <a:srgbClr val="D38712"/>
                </a:solidFill>
              </a:rPr>
              <a:t>sopra le altre. </a:t>
            </a:r>
            <a:br>
              <a:rPr lang="it-IT" sz="1600" dirty="0">
                <a:solidFill>
                  <a:srgbClr val="D38712"/>
                </a:solidFill>
              </a:rPr>
            </a:br>
            <a:r>
              <a:rPr lang="it-IT" sz="1600" dirty="0">
                <a:solidFill>
                  <a:srgbClr val="D38712"/>
                </a:solidFill>
              </a:rPr>
              <a:t>Margherita cominciò </a:t>
            </a:r>
            <a:br>
              <a:rPr lang="it-IT" sz="1600" dirty="0">
                <a:solidFill>
                  <a:srgbClr val="D38712"/>
                </a:solidFill>
              </a:rPr>
            </a:br>
            <a:r>
              <a:rPr lang="it-IT" sz="1600" dirty="0">
                <a:solidFill>
                  <a:srgbClr val="D38712"/>
                </a:solidFill>
              </a:rPr>
              <a:t>a tremare ed emozionata </a:t>
            </a:r>
            <a:br>
              <a:rPr lang="it-IT" sz="1600" dirty="0">
                <a:solidFill>
                  <a:srgbClr val="D38712"/>
                </a:solidFill>
              </a:rPr>
            </a:br>
            <a:r>
              <a:rPr lang="it-IT" sz="1600" dirty="0">
                <a:solidFill>
                  <a:srgbClr val="D38712"/>
                </a:solidFill>
              </a:rPr>
              <a:t>fino alle lacrime gridò: </a:t>
            </a:r>
            <a:br>
              <a:rPr lang="it-IT" sz="1600" dirty="0">
                <a:solidFill>
                  <a:srgbClr val="D38712"/>
                </a:solidFill>
              </a:rPr>
            </a:br>
            <a:r>
              <a:rPr lang="it-IT" sz="1600" dirty="0">
                <a:solidFill>
                  <a:srgbClr val="D38712"/>
                </a:solidFill>
              </a:rPr>
              <a:t>Ecco il manoscritto, eccolo!“</a:t>
            </a:r>
            <a:br>
              <a:rPr lang="it-IT" sz="1600" dirty="0">
                <a:solidFill>
                  <a:srgbClr val="D38712"/>
                </a:solidFill>
              </a:rPr>
            </a:br>
            <a:br>
              <a:rPr lang="it-IT" sz="1600" dirty="0">
                <a:solidFill>
                  <a:srgbClr val="D38712"/>
                </a:solidFill>
              </a:rPr>
            </a:br>
            <a:br>
              <a:rPr lang="it-IT" sz="1600" dirty="0">
                <a:solidFill>
                  <a:srgbClr val="D38712"/>
                </a:solidFill>
              </a:rPr>
            </a:br>
            <a:r>
              <a:rPr lang="it-IT" sz="1800" b="1" dirty="0">
                <a:solidFill>
                  <a:srgbClr val="961679"/>
                </a:solidFill>
              </a:rPr>
              <a:t>I manoscritti</a:t>
            </a:r>
            <a:br>
              <a:rPr lang="it-IT" sz="1800" b="1" dirty="0">
                <a:solidFill>
                  <a:srgbClr val="961679"/>
                </a:solidFill>
              </a:rPr>
            </a:br>
            <a:r>
              <a:rPr lang="it-IT" sz="1800" b="1" dirty="0">
                <a:solidFill>
                  <a:srgbClr val="961679"/>
                </a:solidFill>
              </a:rPr>
              <a:t>non bruciano!</a:t>
            </a:r>
          </a:p>
        </p:txBody>
      </p:sp>
      <p:pic>
        <p:nvPicPr>
          <p:cNvPr id="5" name="Immagine 4">
            <a:extLst>
              <a:ext uri="{FF2B5EF4-FFF2-40B4-BE49-F238E27FC236}">
                <a16:creationId xmlns:a16="http://schemas.microsoft.com/office/drawing/2014/main" id="{05169BB6-F308-6D18-BD03-422DCA4A4830}"/>
              </a:ext>
            </a:extLst>
          </p:cNvPr>
          <p:cNvPicPr>
            <a:picLocks noChangeAspect="1"/>
          </p:cNvPicPr>
          <p:nvPr/>
        </p:nvPicPr>
        <p:blipFill>
          <a:blip r:embed="rId2"/>
          <a:stretch>
            <a:fillRect/>
          </a:stretch>
        </p:blipFill>
        <p:spPr>
          <a:xfrm>
            <a:off x="4139952" y="1412776"/>
            <a:ext cx="5935910" cy="5445224"/>
          </a:xfrm>
          <a:prstGeom prst="rect">
            <a:avLst/>
          </a:prstGeom>
        </p:spPr>
      </p:pic>
    </p:spTree>
    <p:extLst>
      <p:ext uri="{BB962C8B-B14F-4D97-AF65-F5344CB8AC3E}">
        <p14:creationId xmlns:p14="http://schemas.microsoft.com/office/powerpoint/2010/main" val="514931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84376AF-CA24-C5EE-618E-A1BFC5F26F68}"/>
              </a:ext>
            </a:extLst>
          </p:cNvPr>
          <p:cNvPicPr>
            <a:picLocks noChangeAspect="1"/>
          </p:cNvPicPr>
          <p:nvPr/>
        </p:nvPicPr>
        <p:blipFill>
          <a:blip r:embed="rId2"/>
          <a:stretch>
            <a:fillRect/>
          </a:stretch>
        </p:blipFill>
        <p:spPr>
          <a:xfrm>
            <a:off x="685800" y="1361281"/>
            <a:ext cx="7772400" cy="4371975"/>
          </a:xfrm>
          <a:prstGeom prst="rect">
            <a:avLst/>
          </a:prstGeom>
        </p:spPr>
      </p:pic>
    </p:spTree>
    <p:extLst>
      <p:ext uri="{BB962C8B-B14F-4D97-AF65-F5344CB8AC3E}">
        <p14:creationId xmlns:p14="http://schemas.microsoft.com/office/powerpoint/2010/main" val="11697215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l maestro e margherita.mp4">
            <a:hlinkClick r:id="" action="ppaction://media"/>
            <a:extLst>
              <a:ext uri="{FF2B5EF4-FFF2-40B4-BE49-F238E27FC236}">
                <a16:creationId xmlns:a16="http://schemas.microsoft.com/office/drawing/2014/main" id="{E39CEE88-8E37-555D-6C12-1EAB2B14E7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1200" y="1295400"/>
            <a:ext cx="7721600" cy="4267200"/>
          </a:xfrm>
          <a:prstGeom prst="rect">
            <a:avLst/>
          </a:prstGeom>
        </p:spPr>
      </p:pic>
    </p:spTree>
    <p:extLst>
      <p:ext uri="{BB962C8B-B14F-4D97-AF65-F5344CB8AC3E}">
        <p14:creationId xmlns:p14="http://schemas.microsoft.com/office/powerpoint/2010/main" val="46706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0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451457A-D221-ACD2-FA64-E9205F3AB24B}"/>
              </a:ext>
            </a:extLst>
          </p:cNvPr>
          <p:cNvPicPr>
            <a:picLocks noChangeAspect="1"/>
          </p:cNvPicPr>
          <p:nvPr/>
        </p:nvPicPr>
        <p:blipFill>
          <a:blip r:embed="rId2"/>
          <a:stretch>
            <a:fillRect/>
          </a:stretch>
        </p:blipFill>
        <p:spPr>
          <a:xfrm>
            <a:off x="1115616" y="476672"/>
            <a:ext cx="7227529" cy="5066878"/>
          </a:xfrm>
          <a:prstGeom prst="rect">
            <a:avLst/>
          </a:prstGeom>
        </p:spPr>
      </p:pic>
      <p:sp>
        <p:nvSpPr>
          <p:cNvPr id="4" name="Titolo 3">
            <a:extLst>
              <a:ext uri="{FF2B5EF4-FFF2-40B4-BE49-F238E27FC236}">
                <a16:creationId xmlns:a16="http://schemas.microsoft.com/office/drawing/2014/main" id="{0D68711A-D2F8-BC67-B1B2-BCB37D3E455A}"/>
              </a:ext>
            </a:extLst>
          </p:cNvPr>
          <p:cNvSpPr>
            <a:spLocks noGrp="1"/>
          </p:cNvSpPr>
          <p:nvPr>
            <p:ph type="title"/>
          </p:nvPr>
        </p:nvSpPr>
        <p:spPr>
          <a:xfrm>
            <a:off x="1115616" y="5543550"/>
            <a:ext cx="7227529" cy="1053802"/>
          </a:xfrm>
        </p:spPr>
        <p:txBody>
          <a:bodyPr/>
          <a:lstStyle/>
          <a:p>
            <a:r>
              <a:rPr lang="it-IT" sz="1600" dirty="0" err="1">
                <a:solidFill>
                  <a:srgbClr val="002060"/>
                </a:solidFill>
              </a:rPr>
              <a:t>Merisi</a:t>
            </a:r>
            <a:r>
              <a:rPr lang="it-IT" sz="1600" dirty="0">
                <a:solidFill>
                  <a:srgbClr val="002060"/>
                </a:solidFill>
              </a:rPr>
              <a:t> da Caravaggio</a:t>
            </a:r>
            <a:r>
              <a:rPr lang="it-IT" sz="1600" dirty="0"/>
              <a:t>. </a:t>
            </a:r>
            <a:r>
              <a:rPr lang="it-IT" sz="1600" dirty="0">
                <a:solidFill>
                  <a:srgbClr val="C00000"/>
                </a:solidFill>
              </a:rPr>
              <a:t>Vocazione di Matteo.</a:t>
            </a:r>
            <a:br>
              <a:rPr lang="it-IT" sz="1600" dirty="0"/>
            </a:br>
            <a:r>
              <a:rPr lang="it-IT" sz="1600" dirty="0">
                <a:solidFill>
                  <a:srgbClr val="9A5B00"/>
                </a:solidFill>
              </a:rPr>
              <a:t>Olio su tela, 322x340cm, 1559-1600, Chiesa San Luigi dei Francesi, Roma.</a:t>
            </a:r>
          </a:p>
        </p:txBody>
      </p:sp>
    </p:spTree>
    <p:extLst>
      <p:ext uri="{BB962C8B-B14F-4D97-AF65-F5344CB8AC3E}">
        <p14:creationId xmlns:p14="http://schemas.microsoft.com/office/powerpoint/2010/main" val="4078140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676896-3E95-AC4D-BEA0-0BF1E403D58E}"/>
              </a:ext>
            </a:extLst>
          </p:cNvPr>
          <p:cNvSpPr>
            <a:spLocks noGrp="1"/>
          </p:cNvSpPr>
          <p:nvPr>
            <p:ph type="title"/>
          </p:nvPr>
        </p:nvSpPr>
        <p:spPr>
          <a:xfrm>
            <a:off x="179512" y="4365104"/>
            <a:ext cx="3600400" cy="2492896"/>
          </a:xfrm>
        </p:spPr>
        <p:txBody>
          <a:bodyPr/>
          <a:lstStyle/>
          <a:p>
            <a:pPr algn="r"/>
            <a:r>
              <a:rPr lang="it-IT" sz="1800" dirty="0">
                <a:solidFill>
                  <a:srgbClr val="9A5B00"/>
                </a:solidFill>
              </a:rPr>
              <a:t>Una bottiglia di </a:t>
            </a:r>
            <a:br>
              <a:rPr lang="it-IT" sz="1800" dirty="0">
                <a:solidFill>
                  <a:srgbClr val="9A5B00"/>
                </a:solidFill>
              </a:rPr>
            </a:br>
            <a:r>
              <a:rPr lang="it-IT" sz="1800" dirty="0">
                <a:solidFill>
                  <a:srgbClr val="9A5B00"/>
                </a:solidFill>
              </a:rPr>
              <a:t>vino FALERNO antico</a:t>
            </a:r>
            <a:r>
              <a:rPr lang="it-IT" sz="1800" dirty="0">
                <a:solidFill>
                  <a:srgbClr val="C00000"/>
                </a:solidFill>
              </a:rPr>
              <a:t>.</a:t>
            </a:r>
          </a:p>
        </p:txBody>
      </p:sp>
      <p:pic>
        <p:nvPicPr>
          <p:cNvPr id="4" name="Immagine 3">
            <a:extLst>
              <a:ext uri="{FF2B5EF4-FFF2-40B4-BE49-F238E27FC236}">
                <a16:creationId xmlns:a16="http://schemas.microsoft.com/office/drawing/2014/main" id="{B3B8A2A9-4404-0349-0A9D-BC9058EAD336}"/>
              </a:ext>
            </a:extLst>
          </p:cNvPr>
          <p:cNvPicPr>
            <a:picLocks noChangeAspect="1"/>
          </p:cNvPicPr>
          <p:nvPr/>
        </p:nvPicPr>
        <p:blipFill>
          <a:blip r:embed="rId2"/>
          <a:stretch>
            <a:fillRect/>
          </a:stretch>
        </p:blipFill>
        <p:spPr>
          <a:xfrm>
            <a:off x="4067944" y="3381"/>
            <a:ext cx="6858000" cy="6858000"/>
          </a:xfrm>
          <a:prstGeom prst="rect">
            <a:avLst/>
          </a:prstGeom>
        </p:spPr>
      </p:pic>
    </p:spTree>
    <p:extLst>
      <p:ext uri="{BB962C8B-B14F-4D97-AF65-F5344CB8AC3E}">
        <p14:creationId xmlns:p14="http://schemas.microsoft.com/office/powerpoint/2010/main" val="30181713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7C9BEE-2269-6FB2-F5E2-7D12017D5B29}"/>
              </a:ext>
            </a:extLst>
          </p:cNvPr>
          <p:cNvPicPr>
            <a:picLocks noChangeAspect="1"/>
          </p:cNvPicPr>
          <p:nvPr/>
        </p:nvPicPr>
        <p:blipFill>
          <a:blip r:embed="rId2"/>
          <a:stretch>
            <a:fillRect/>
          </a:stretch>
        </p:blipFill>
        <p:spPr>
          <a:xfrm>
            <a:off x="820738" y="1412776"/>
            <a:ext cx="7772400" cy="4375573"/>
          </a:xfrm>
          <a:prstGeom prst="rect">
            <a:avLst/>
          </a:prstGeom>
        </p:spPr>
      </p:pic>
    </p:spTree>
    <p:extLst>
      <p:ext uri="{BB962C8B-B14F-4D97-AF65-F5344CB8AC3E}">
        <p14:creationId xmlns:p14="http://schemas.microsoft.com/office/powerpoint/2010/main" val="1061410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406C756-6B82-3980-DF03-FC1B5CE1EB97}"/>
              </a:ext>
            </a:extLst>
          </p:cNvPr>
          <p:cNvPicPr>
            <a:picLocks noChangeAspect="1"/>
          </p:cNvPicPr>
          <p:nvPr/>
        </p:nvPicPr>
        <p:blipFill>
          <a:blip r:embed="rId2"/>
          <a:stretch>
            <a:fillRect/>
          </a:stretch>
        </p:blipFill>
        <p:spPr>
          <a:xfrm>
            <a:off x="839586" y="1628800"/>
            <a:ext cx="7464828" cy="4252117"/>
          </a:xfrm>
          <a:prstGeom prst="rect">
            <a:avLst/>
          </a:prstGeom>
        </p:spPr>
      </p:pic>
    </p:spTree>
    <p:extLst>
      <p:ext uri="{BB962C8B-B14F-4D97-AF65-F5344CB8AC3E}">
        <p14:creationId xmlns:p14="http://schemas.microsoft.com/office/powerpoint/2010/main" val="17035813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080E4C-A042-DD92-942E-0BC7CAE32DE4}"/>
              </a:ext>
            </a:extLst>
          </p:cNvPr>
          <p:cNvSpPr>
            <a:spLocks noGrp="1"/>
          </p:cNvSpPr>
          <p:nvPr>
            <p:ph type="title"/>
          </p:nvPr>
        </p:nvSpPr>
        <p:spPr>
          <a:xfrm>
            <a:off x="457200" y="4797152"/>
            <a:ext cx="8135938" cy="2060848"/>
          </a:xfrm>
        </p:spPr>
        <p:txBody>
          <a:bodyPr/>
          <a:lstStyle/>
          <a:p>
            <a:r>
              <a:rPr lang="it-IT" sz="1600" dirty="0">
                <a:solidFill>
                  <a:schemeClr val="accent1">
                    <a:lumMod val="50000"/>
                  </a:schemeClr>
                </a:solidFill>
              </a:rPr>
              <a:t>Yuliya </a:t>
            </a:r>
            <a:r>
              <a:rPr lang="it-IT" sz="1600" dirty="0" err="1">
                <a:solidFill>
                  <a:schemeClr val="accent1">
                    <a:lumMod val="50000"/>
                  </a:schemeClr>
                </a:solidFill>
              </a:rPr>
              <a:t>Snigir</a:t>
            </a:r>
            <a:r>
              <a:rPr lang="it-IT" sz="1600" dirty="0">
                <a:solidFill>
                  <a:schemeClr val="accent1">
                    <a:lumMod val="50000"/>
                  </a:schemeClr>
                </a:solidFill>
              </a:rPr>
              <a:t> nel ruolo Margherita nel film del regista Michael </a:t>
            </a:r>
            <a:r>
              <a:rPr lang="it-IT" sz="1600" dirty="0" err="1">
                <a:solidFill>
                  <a:schemeClr val="accent1">
                    <a:lumMod val="50000"/>
                  </a:schemeClr>
                </a:solidFill>
              </a:rPr>
              <a:t>Lockshin</a:t>
            </a:r>
            <a:r>
              <a:rPr lang="it-IT" sz="1600" dirty="0">
                <a:solidFill>
                  <a:schemeClr val="accent1">
                    <a:lumMod val="50000"/>
                  </a:schemeClr>
                </a:solidFill>
              </a:rPr>
              <a:t>, 2024.</a:t>
            </a:r>
          </a:p>
        </p:txBody>
      </p:sp>
      <p:pic>
        <p:nvPicPr>
          <p:cNvPr id="4" name="Immagine 3">
            <a:extLst>
              <a:ext uri="{FF2B5EF4-FFF2-40B4-BE49-F238E27FC236}">
                <a16:creationId xmlns:a16="http://schemas.microsoft.com/office/drawing/2014/main" id="{28C59090-531C-083F-6C09-6C0A7DA46F5F}"/>
              </a:ext>
            </a:extLst>
          </p:cNvPr>
          <p:cNvPicPr>
            <a:picLocks noChangeAspect="1"/>
          </p:cNvPicPr>
          <p:nvPr/>
        </p:nvPicPr>
        <p:blipFill>
          <a:blip r:embed="rId2"/>
          <a:stretch>
            <a:fillRect/>
          </a:stretch>
        </p:blipFill>
        <p:spPr>
          <a:xfrm>
            <a:off x="190455" y="620688"/>
            <a:ext cx="8669428" cy="4857139"/>
          </a:xfrm>
          <a:prstGeom prst="rect">
            <a:avLst/>
          </a:prstGeom>
        </p:spPr>
      </p:pic>
    </p:spTree>
    <p:extLst>
      <p:ext uri="{BB962C8B-B14F-4D97-AF65-F5344CB8AC3E}">
        <p14:creationId xmlns:p14="http://schemas.microsoft.com/office/powerpoint/2010/main" val="5848997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EADDF09-802C-04FA-1619-A233A3D1E785}"/>
              </a:ext>
            </a:extLst>
          </p:cNvPr>
          <p:cNvPicPr>
            <a:picLocks noChangeAspect="1"/>
          </p:cNvPicPr>
          <p:nvPr/>
        </p:nvPicPr>
        <p:blipFill>
          <a:blip r:embed="rId2"/>
          <a:stretch>
            <a:fillRect/>
          </a:stretch>
        </p:blipFill>
        <p:spPr>
          <a:xfrm>
            <a:off x="539552" y="1331767"/>
            <a:ext cx="8208912" cy="4617513"/>
          </a:xfrm>
          <a:prstGeom prst="rect">
            <a:avLst/>
          </a:prstGeom>
        </p:spPr>
      </p:pic>
    </p:spTree>
    <p:extLst>
      <p:ext uri="{BB962C8B-B14F-4D97-AF65-F5344CB8AC3E}">
        <p14:creationId xmlns:p14="http://schemas.microsoft.com/office/powerpoint/2010/main" val="32836277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D615130C-3E48-5E49-814E-FE6DD81EAA28}"/>
              </a:ext>
            </a:extLst>
          </p:cNvPr>
          <p:cNvSpPr>
            <a:spLocks noGrp="1"/>
          </p:cNvSpPr>
          <p:nvPr>
            <p:ph type="title"/>
          </p:nvPr>
        </p:nvSpPr>
        <p:spPr>
          <a:xfrm>
            <a:off x="683568" y="5301208"/>
            <a:ext cx="7848872" cy="1581989"/>
          </a:xfrm>
        </p:spPr>
        <p:txBody>
          <a:bodyPr/>
          <a:lstStyle/>
          <a:p>
            <a:r>
              <a:rPr lang="it-IT" sz="1800" dirty="0">
                <a:solidFill>
                  <a:srgbClr val="002060"/>
                </a:solidFill>
              </a:rPr>
              <a:t>La scena finale del romanzo con </a:t>
            </a:r>
            <a:r>
              <a:rPr lang="it-IT" sz="1800" dirty="0" err="1">
                <a:solidFill>
                  <a:srgbClr val="002060"/>
                </a:solidFill>
              </a:rPr>
              <a:t>Azazello</a:t>
            </a:r>
            <a:r>
              <a:rPr lang="it-IT" sz="1800" dirty="0">
                <a:solidFill>
                  <a:srgbClr val="002060"/>
                </a:solidFill>
              </a:rPr>
              <a:t>, secondo a destra.</a:t>
            </a:r>
          </a:p>
        </p:txBody>
      </p:sp>
      <p:pic>
        <p:nvPicPr>
          <p:cNvPr id="4" name="Immagine 3">
            <a:extLst>
              <a:ext uri="{FF2B5EF4-FFF2-40B4-BE49-F238E27FC236}">
                <a16:creationId xmlns:a16="http://schemas.microsoft.com/office/drawing/2014/main" id="{CEA85682-C68B-0943-C007-18D474C63B5C}"/>
              </a:ext>
            </a:extLst>
          </p:cNvPr>
          <p:cNvPicPr>
            <a:picLocks noChangeAspect="1"/>
          </p:cNvPicPr>
          <p:nvPr/>
        </p:nvPicPr>
        <p:blipFill>
          <a:blip r:embed="rId2"/>
          <a:stretch>
            <a:fillRect/>
          </a:stretch>
        </p:blipFill>
        <p:spPr>
          <a:xfrm>
            <a:off x="1691680" y="62948"/>
            <a:ext cx="5832648" cy="5601410"/>
          </a:xfrm>
          <a:prstGeom prst="rect">
            <a:avLst/>
          </a:prstGeom>
        </p:spPr>
      </p:pic>
    </p:spTree>
    <p:extLst>
      <p:ext uri="{BB962C8B-B14F-4D97-AF65-F5344CB8AC3E}">
        <p14:creationId xmlns:p14="http://schemas.microsoft.com/office/powerpoint/2010/main" val="3175654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1C83D3-9CF3-EB99-8EC0-0049CA072FAA}"/>
              </a:ext>
            </a:extLst>
          </p:cNvPr>
          <p:cNvSpPr>
            <a:spLocks noGrp="1"/>
          </p:cNvSpPr>
          <p:nvPr>
            <p:ph type="title"/>
          </p:nvPr>
        </p:nvSpPr>
        <p:spPr>
          <a:xfrm>
            <a:off x="685800" y="4941168"/>
            <a:ext cx="7772400" cy="1916832"/>
          </a:xfrm>
        </p:spPr>
        <p:txBody>
          <a:bodyPr/>
          <a:lstStyle/>
          <a:p>
            <a:r>
              <a:rPr lang="it-IT" sz="1600" dirty="0">
                <a:solidFill>
                  <a:srgbClr val="00B0F0"/>
                </a:solidFill>
              </a:rPr>
              <a:t>Il "Maestro" </a:t>
            </a:r>
            <a:r>
              <a:rPr lang="it-IT" sz="1600" dirty="0">
                <a:solidFill>
                  <a:srgbClr val="140BE7"/>
                </a:solidFill>
              </a:rPr>
              <a:t>e </a:t>
            </a:r>
            <a:r>
              <a:rPr lang="it-IT" sz="1600" dirty="0">
                <a:solidFill>
                  <a:srgbClr val="E85EA7"/>
                </a:solidFill>
              </a:rPr>
              <a:t>Margherita </a:t>
            </a:r>
            <a:r>
              <a:rPr lang="it-IT" sz="1600" dirty="0" err="1">
                <a:solidFill>
                  <a:srgbClr val="E85EA7"/>
                </a:solidFill>
              </a:rPr>
              <a:t>Nikolaevna</a:t>
            </a:r>
            <a:r>
              <a:rPr lang="it-IT" sz="1600" dirty="0">
                <a:solidFill>
                  <a:srgbClr val="E85EA7"/>
                </a:solidFill>
              </a:rPr>
              <a:t>, </a:t>
            </a:r>
            <a:r>
              <a:rPr lang="it-IT" sz="1600" dirty="0">
                <a:solidFill>
                  <a:srgbClr val="002060"/>
                </a:solidFill>
              </a:rPr>
              <a:t>in una scena del film russo del 2024.</a:t>
            </a:r>
          </a:p>
        </p:txBody>
      </p:sp>
      <p:pic>
        <p:nvPicPr>
          <p:cNvPr id="5" name="Immagine 4">
            <a:extLst>
              <a:ext uri="{FF2B5EF4-FFF2-40B4-BE49-F238E27FC236}">
                <a16:creationId xmlns:a16="http://schemas.microsoft.com/office/drawing/2014/main" id="{0BA0F003-AEDB-8EBC-5B32-D63C8E3CA3B3}"/>
              </a:ext>
            </a:extLst>
          </p:cNvPr>
          <p:cNvPicPr>
            <a:picLocks noChangeAspect="1"/>
          </p:cNvPicPr>
          <p:nvPr/>
        </p:nvPicPr>
        <p:blipFill>
          <a:blip r:embed="rId2"/>
          <a:stretch>
            <a:fillRect/>
          </a:stretch>
        </p:blipFill>
        <p:spPr>
          <a:xfrm>
            <a:off x="685800" y="1052736"/>
            <a:ext cx="7772400" cy="4371975"/>
          </a:xfrm>
          <a:prstGeom prst="rect">
            <a:avLst/>
          </a:prstGeom>
        </p:spPr>
      </p:pic>
    </p:spTree>
    <p:extLst>
      <p:ext uri="{BB962C8B-B14F-4D97-AF65-F5344CB8AC3E}">
        <p14:creationId xmlns:p14="http://schemas.microsoft.com/office/powerpoint/2010/main" val="2037317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8C4EFA3-DD0E-1B41-F5E5-DC5B8487FA0C}"/>
              </a:ext>
            </a:extLst>
          </p:cNvPr>
          <p:cNvSpPr>
            <a:spLocks noGrp="1"/>
          </p:cNvSpPr>
          <p:nvPr>
            <p:ph type="title"/>
          </p:nvPr>
        </p:nvSpPr>
        <p:spPr>
          <a:xfrm>
            <a:off x="1475656" y="4725144"/>
            <a:ext cx="6912768" cy="2132856"/>
          </a:xfrm>
        </p:spPr>
        <p:txBody>
          <a:bodyPr/>
          <a:lstStyle/>
          <a:p>
            <a:r>
              <a:rPr lang="it-IT" sz="1600" dirty="0">
                <a:solidFill>
                  <a:srgbClr val="C00000"/>
                </a:solidFill>
              </a:rPr>
              <a:t>Parole finali del romanzo:</a:t>
            </a:r>
            <a:br>
              <a:rPr lang="it-IT" sz="1600" dirty="0">
                <a:solidFill>
                  <a:srgbClr val="C8C015"/>
                </a:solidFill>
              </a:rPr>
            </a:br>
            <a:br>
              <a:rPr lang="it-IT" sz="1600" dirty="0">
                <a:solidFill>
                  <a:srgbClr val="C8C015"/>
                </a:solidFill>
              </a:rPr>
            </a:br>
            <a:r>
              <a:rPr lang="it-IT" sz="1600" dirty="0">
                <a:solidFill>
                  <a:srgbClr val="C8C015"/>
                </a:solidFill>
              </a:rPr>
              <a:t>«Il crudele quinto procuratore della Giudea, il cavaliere Ponzio Pilato».</a:t>
            </a:r>
          </a:p>
        </p:txBody>
      </p:sp>
      <p:pic>
        <p:nvPicPr>
          <p:cNvPr id="5" name="Immagine 4">
            <a:extLst>
              <a:ext uri="{FF2B5EF4-FFF2-40B4-BE49-F238E27FC236}">
                <a16:creationId xmlns:a16="http://schemas.microsoft.com/office/drawing/2014/main" id="{7DA30648-5BC5-E095-73BD-8DE66CB228C6}"/>
              </a:ext>
            </a:extLst>
          </p:cNvPr>
          <p:cNvPicPr>
            <a:picLocks noChangeAspect="1"/>
          </p:cNvPicPr>
          <p:nvPr/>
        </p:nvPicPr>
        <p:blipFill>
          <a:blip r:embed="rId2"/>
          <a:stretch>
            <a:fillRect/>
          </a:stretch>
        </p:blipFill>
        <p:spPr>
          <a:xfrm>
            <a:off x="1475656" y="980728"/>
            <a:ext cx="6912768" cy="3897131"/>
          </a:xfrm>
          <a:prstGeom prst="rect">
            <a:avLst/>
          </a:prstGeom>
        </p:spPr>
      </p:pic>
    </p:spTree>
    <p:extLst>
      <p:ext uri="{BB962C8B-B14F-4D97-AF65-F5344CB8AC3E}">
        <p14:creationId xmlns:p14="http://schemas.microsoft.com/office/powerpoint/2010/main" val="1607897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l Maestro e Margherita (2011) - Promo.m.14,18 mp4.mp4">
            <a:hlinkClick r:id="" action="ppaction://media"/>
            <a:extLst>
              <a:ext uri="{FF2B5EF4-FFF2-40B4-BE49-F238E27FC236}">
                <a16:creationId xmlns:a16="http://schemas.microsoft.com/office/drawing/2014/main" id="{93E5FCA2-AA86-032B-DBFA-C7AFEC6F43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407510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84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9668A1F-C011-ED64-8BBE-8782F4B06386}"/>
              </a:ext>
            </a:extLst>
          </p:cNvPr>
          <p:cNvPicPr>
            <a:picLocks noChangeAspect="1"/>
          </p:cNvPicPr>
          <p:nvPr/>
        </p:nvPicPr>
        <p:blipFill>
          <a:blip r:embed="rId2"/>
          <a:stretch>
            <a:fillRect/>
          </a:stretch>
        </p:blipFill>
        <p:spPr>
          <a:xfrm>
            <a:off x="2411760" y="611108"/>
            <a:ext cx="4104456" cy="6246892"/>
          </a:xfrm>
          <a:prstGeom prst="rect">
            <a:avLst/>
          </a:prstGeom>
        </p:spPr>
      </p:pic>
    </p:spTree>
    <p:extLst>
      <p:ext uri="{BB962C8B-B14F-4D97-AF65-F5344CB8AC3E}">
        <p14:creationId xmlns:p14="http://schemas.microsoft.com/office/powerpoint/2010/main" val="12586625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A76AEA9-490B-243C-D9C7-9A6A17F0DF84}"/>
              </a:ext>
            </a:extLst>
          </p:cNvPr>
          <p:cNvPicPr>
            <a:picLocks noChangeAspect="1"/>
          </p:cNvPicPr>
          <p:nvPr/>
        </p:nvPicPr>
        <p:blipFill>
          <a:blip r:embed="rId2"/>
          <a:stretch>
            <a:fillRect/>
          </a:stretch>
        </p:blipFill>
        <p:spPr>
          <a:xfrm>
            <a:off x="762000" y="1412776"/>
            <a:ext cx="7620000" cy="4572000"/>
          </a:xfrm>
          <a:prstGeom prst="rect">
            <a:avLst/>
          </a:prstGeom>
        </p:spPr>
      </p:pic>
    </p:spTree>
    <p:extLst>
      <p:ext uri="{BB962C8B-B14F-4D97-AF65-F5344CB8AC3E}">
        <p14:creationId xmlns:p14="http://schemas.microsoft.com/office/powerpoint/2010/main" val="543248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4D2BF6-B440-F544-ACB9-4F468E581136}"/>
              </a:ext>
            </a:extLst>
          </p:cNvPr>
          <p:cNvSpPr>
            <a:spLocks noGrp="1"/>
          </p:cNvSpPr>
          <p:nvPr>
            <p:ph type="title"/>
          </p:nvPr>
        </p:nvSpPr>
        <p:spPr>
          <a:xfrm>
            <a:off x="914400" y="4797152"/>
            <a:ext cx="7772400" cy="2060848"/>
          </a:xfrm>
        </p:spPr>
        <p:txBody>
          <a:bodyPr/>
          <a:lstStyle/>
          <a:p>
            <a:r>
              <a:rPr lang="it-IT" sz="1600" dirty="0">
                <a:solidFill>
                  <a:srgbClr val="9A5B00"/>
                </a:solidFill>
              </a:rPr>
              <a:t>Il romanzo di Bulgakov in una scena teatrale di Guido </a:t>
            </a:r>
            <a:r>
              <a:rPr lang="it-IT" sz="1600" dirty="0" err="1">
                <a:solidFill>
                  <a:srgbClr val="9A5B00"/>
                </a:solidFill>
              </a:rPr>
              <a:t>Mencari</a:t>
            </a:r>
            <a:r>
              <a:rPr lang="it-IT" sz="1600" dirty="0">
                <a:solidFill>
                  <a:srgbClr val="9A5B00"/>
                </a:solidFill>
              </a:rPr>
              <a:t> nel 2001.</a:t>
            </a:r>
          </a:p>
        </p:txBody>
      </p:sp>
      <p:pic>
        <p:nvPicPr>
          <p:cNvPr id="5" name="Immagine 4">
            <a:extLst>
              <a:ext uri="{FF2B5EF4-FFF2-40B4-BE49-F238E27FC236}">
                <a16:creationId xmlns:a16="http://schemas.microsoft.com/office/drawing/2014/main" id="{101ECF63-8D85-C9F8-934A-7E25B0A1E53D}"/>
              </a:ext>
            </a:extLst>
          </p:cNvPr>
          <p:cNvPicPr>
            <a:picLocks noChangeAspect="1"/>
          </p:cNvPicPr>
          <p:nvPr/>
        </p:nvPicPr>
        <p:blipFill>
          <a:blip r:embed="rId2"/>
          <a:stretch>
            <a:fillRect/>
          </a:stretch>
        </p:blipFill>
        <p:spPr>
          <a:xfrm>
            <a:off x="914400" y="972196"/>
            <a:ext cx="7772400" cy="4220966"/>
          </a:xfrm>
          <a:prstGeom prst="rect">
            <a:avLst/>
          </a:prstGeom>
        </p:spPr>
      </p:pic>
    </p:spTree>
    <p:extLst>
      <p:ext uri="{BB962C8B-B14F-4D97-AF65-F5344CB8AC3E}">
        <p14:creationId xmlns:p14="http://schemas.microsoft.com/office/powerpoint/2010/main" val="31209051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2F84B07-AB46-1327-10FC-C1EE74978FA2}"/>
              </a:ext>
            </a:extLst>
          </p:cNvPr>
          <p:cNvPicPr>
            <a:picLocks noChangeAspect="1"/>
          </p:cNvPicPr>
          <p:nvPr/>
        </p:nvPicPr>
        <p:blipFill>
          <a:blip r:embed="rId2"/>
          <a:stretch>
            <a:fillRect/>
          </a:stretch>
        </p:blipFill>
        <p:spPr>
          <a:xfrm>
            <a:off x="1187624" y="1412776"/>
            <a:ext cx="7212605" cy="4680520"/>
          </a:xfrm>
          <a:prstGeom prst="rect">
            <a:avLst/>
          </a:prstGeom>
        </p:spPr>
      </p:pic>
    </p:spTree>
    <p:extLst>
      <p:ext uri="{BB962C8B-B14F-4D97-AF65-F5344CB8AC3E}">
        <p14:creationId xmlns:p14="http://schemas.microsoft.com/office/powerpoint/2010/main" val="1716643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9C6D4C2-4C05-D573-5BD4-05B24EBF8496}"/>
              </a:ext>
            </a:extLst>
          </p:cNvPr>
          <p:cNvPicPr>
            <a:picLocks noChangeAspect="1"/>
          </p:cNvPicPr>
          <p:nvPr/>
        </p:nvPicPr>
        <p:blipFill>
          <a:blip r:embed="rId2"/>
          <a:stretch>
            <a:fillRect/>
          </a:stretch>
        </p:blipFill>
        <p:spPr>
          <a:xfrm>
            <a:off x="2339752" y="0"/>
            <a:ext cx="4608512" cy="6813376"/>
          </a:xfrm>
          <a:prstGeom prst="rect">
            <a:avLst/>
          </a:prstGeom>
        </p:spPr>
      </p:pic>
    </p:spTree>
    <p:extLst>
      <p:ext uri="{BB962C8B-B14F-4D97-AF65-F5344CB8AC3E}">
        <p14:creationId xmlns:p14="http://schemas.microsoft.com/office/powerpoint/2010/main" val="31186212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D1E12D-EF7D-4B4C-9E3A-0C3A641BB43E}"/>
              </a:ext>
            </a:extLst>
          </p:cNvPr>
          <p:cNvSpPr>
            <a:spLocks noGrp="1"/>
          </p:cNvSpPr>
          <p:nvPr>
            <p:ph type="title"/>
          </p:nvPr>
        </p:nvSpPr>
        <p:spPr/>
        <p:txBody>
          <a:bodyPr/>
          <a:lstStyle/>
          <a:p>
            <a:r>
              <a:rPr lang="it-IT" sz="8000" dirty="0">
                <a:solidFill>
                  <a:srgbClr val="140BE7"/>
                </a:solidFill>
              </a:rPr>
              <a:t>GRAZIE</a:t>
            </a:r>
          </a:p>
        </p:txBody>
      </p:sp>
      <p:sp>
        <p:nvSpPr>
          <p:cNvPr id="3" name="Segnaposto contenuto 2">
            <a:extLst>
              <a:ext uri="{FF2B5EF4-FFF2-40B4-BE49-F238E27FC236}">
                <a16:creationId xmlns:a16="http://schemas.microsoft.com/office/drawing/2014/main" id="{8E78D751-5DD3-CF42-846F-E586846DA0F0}"/>
              </a:ext>
            </a:extLst>
          </p:cNvPr>
          <p:cNvSpPr>
            <a:spLocks noGrp="1"/>
          </p:cNvSpPr>
          <p:nvPr>
            <p:ph idx="1"/>
          </p:nvPr>
        </p:nvSpPr>
        <p:spPr>
          <a:xfrm>
            <a:off x="457200" y="1484784"/>
            <a:ext cx="8135938" cy="4547716"/>
          </a:xfrm>
        </p:spPr>
        <p:txBody>
          <a:bodyPr/>
          <a:lstStyle/>
          <a:p>
            <a:pPr algn="ctr"/>
            <a:r>
              <a:rPr lang="it-IT" dirty="0">
                <a:solidFill>
                  <a:schemeClr val="accent6">
                    <a:lumMod val="40000"/>
                    <a:lumOff val="60000"/>
                  </a:schemeClr>
                </a:solidFill>
              </a:rPr>
              <a:t>Alla prossima </a:t>
            </a:r>
          </a:p>
          <a:p>
            <a:pPr algn="ctr"/>
            <a:r>
              <a:rPr lang="it-IT" dirty="0">
                <a:solidFill>
                  <a:schemeClr val="accent6">
                    <a:lumMod val="40000"/>
                    <a:lumOff val="60000"/>
                  </a:schemeClr>
                </a:solidFill>
              </a:rPr>
              <a:t>Giovedì, 12 dicembre 2024</a:t>
            </a:r>
          </a:p>
          <a:p>
            <a:pPr algn="ctr"/>
            <a:endParaRPr lang="it-IT" dirty="0"/>
          </a:p>
          <a:p>
            <a:pPr algn="ctr"/>
            <a:r>
              <a:rPr lang="it-IT" sz="5400" dirty="0">
                <a:solidFill>
                  <a:srgbClr val="D910AF"/>
                </a:solidFill>
              </a:rPr>
              <a:t>"MASSIMILIANO </a:t>
            </a:r>
          </a:p>
          <a:p>
            <a:pPr algn="ctr"/>
            <a:r>
              <a:rPr lang="it-IT" sz="5400" dirty="0">
                <a:solidFill>
                  <a:srgbClr val="D910AF"/>
                </a:solidFill>
              </a:rPr>
              <a:t>E CARLOTTA" </a:t>
            </a:r>
          </a:p>
          <a:p>
            <a:pPr algn="ctr"/>
            <a:r>
              <a:rPr lang="it-IT" sz="4800" i="1" dirty="0">
                <a:solidFill>
                  <a:srgbClr val="D910AF"/>
                </a:solidFill>
              </a:rPr>
              <a:t>di Joan </a:t>
            </a:r>
            <a:r>
              <a:rPr lang="it-IT" sz="4800" i="1" dirty="0" err="1">
                <a:solidFill>
                  <a:srgbClr val="D910AF"/>
                </a:solidFill>
              </a:rPr>
              <a:t>Haslip</a:t>
            </a:r>
            <a:r>
              <a:rPr lang="it-IT" sz="4800" i="1" dirty="0">
                <a:solidFill>
                  <a:srgbClr val="D910AF"/>
                </a:solidFill>
              </a:rPr>
              <a:t>, 1982. </a:t>
            </a:r>
            <a:br>
              <a:rPr lang="it-IT" sz="1800" i="1" dirty="0">
                <a:solidFill>
                  <a:srgbClr val="FF00FF"/>
                </a:solidFill>
                <a:effectLst/>
                <a:latin typeface="Helvetica" pitchFamily="2" charset="0"/>
              </a:rPr>
            </a:br>
            <a:endParaRPr lang="it-IT" sz="2400" dirty="0">
              <a:effectLst/>
            </a:endParaRPr>
          </a:p>
          <a:p>
            <a:pPr algn="ctr"/>
            <a:r>
              <a:rPr lang="it-IT" sz="4000" i="1" dirty="0">
                <a:solidFill>
                  <a:srgbClr val="E85EA7"/>
                </a:solidFill>
              </a:rPr>
              <a:t>.</a:t>
            </a:r>
          </a:p>
        </p:txBody>
      </p:sp>
    </p:spTree>
    <p:extLst>
      <p:ext uri="{BB962C8B-B14F-4D97-AF65-F5344CB8AC3E}">
        <p14:creationId xmlns:p14="http://schemas.microsoft.com/office/powerpoint/2010/main" val="56271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6D16C4F-2FC7-1B0D-321B-8FAB17021C92}"/>
              </a:ext>
            </a:extLst>
          </p:cNvPr>
          <p:cNvPicPr>
            <a:picLocks noChangeAspect="1"/>
          </p:cNvPicPr>
          <p:nvPr/>
        </p:nvPicPr>
        <p:blipFill>
          <a:blip r:embed="rId2"/>
          <a:stretch>
            <a:fillRect/>
          </a:stretch>
        </p:blipFill>
        <p:spPr>
          <a:xfrm>
            <a:off x="3039522" y="0"/>
            <a:ext cx="6104478" cy="6858000"/>
          </a:xfrm>
          <a:prstGeom prst="rect">
            <a:avLst/>
          </a:prstGeom>
        </p:spPr>
      </p:pic>
      <p:sp>
        <p:nvSpPr>
          <p:cNvPr id="4" name="Titolo 3">
            <a:extLst>
              <a:ext uri="{FF2B5EF4-FFF2-40B4-BE49-F238E27FC236}">
                <a16:creationId xmlns:a16="http://schemas.microsoft.com/office/drawing/2014/main" id="{1A219683-C98B-BEB1-8763-A600B8906CB9}"/>
              </a:ext>
            </a:extLst>
          </p:cNvPr>
          <p:cNvSpPr>
            <a:spLocks noGrp="1"/>
          </p:cNvSpPr>
          <p:nvPr>
            <p:ph type="title"/>
          </p:nvPr>
        </p:nvSpPr>
        <p:spPr>
          <a:xfrm>
            <a:off x="323528" y="5085184"/>
            <a:ext cx="2448272" cy="1772816"/>
          </a:xfrm>
        </p:spPr>
        <p:txBody>
          <a:bodyPr/>
          <a:lstStyle/>
          <a:p>
            <a:pPr algn="r"/>
            <a:r>
              <a:rPr lang="it-IT" sz="1600" dirty="0">
                <a:solidFill>
                  <a:schemeClr val="accent5">
                    <a:lumMod val="50000"/>
                  </a:schemeClr>
                </a:solidFill>
              </a:rPr>
              <a:t>Maestro Bertram. </a:t>
            </a:r>
            <a:br>
              <a:rPr lang="it-IT" sz="1600" dirty="0">
                <a:solidFill>
                  <a:schemeClr val="accent5">
                    <a:lumMod val="50000"/>
                  </a:schemeClr>
                </a:solidFill>
              </a:rPr>
            </a:br>
            <a:r>
              <a:rPr lang="it-IT" sz="1600" dirty="0">
                <a:solidFill>
                  <a:srgbClr val="DA6411"/>
                </a:solidFill>
              </a:rPr>
              <a:t>Gesù davanti a Pilato.</a:t>
            </a:r>
            <a:br>
              <a:rPr lang="it-IT" sz="1600" dirty="0">
                <a:solidFill>
                  <a:srgbClr val="DA6411"/>
                </a:solidFill>
              </a:rPr>
            </a:br>
            <a:r>
              <a:rPr lang="it-IT" sz="1600" dirty="0">
                <a:solidFill>
                  <a:srgbClr val="9A5B00"/>
                </a:solidFill>
              </a:rPr>
              <a:t>Legno, 52x51cm, 1390 ca. </a:t>
            </a:r>
            <a:r>
              <a:rPr lang="it-IT" sz="1600" dirty="0" err="1">
                <a:solidFill>
                  <a:srgbClr val="9A5B00"/>
                </a:solidFill>
              </a:rPr>
              <a:t>Landesmuseum</a:t>
            </a:r>
            <a:r>
              <a:rPr lang="it-IT" sz="1600" dirty="0">
                <a:solidFill>
                  <a:srgbClr val="9A5B00"/>
                </a:solidFill>
              </a:rPr>
              <a:t>, Hannover.  </a:t>
            </a:r>
          </a:p>
        </p:txBody>
      </p:sp>
    </p:spTree>
    <p:extLst>
      <p:ext uri="{BB962C8B-B14F-4D97-AF65-F5344CB8AC3E}">
        <p14:creationId xmlns:p14="http://schemas.microsoft.com/office/powerpoint/2010/main" val="4025762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C30BEB-1276-68E9-CAFC-49ADF265835F}"/>
              </a:ext>
            </a:extLst>
          </p:cNvPr>
          <p:cNvSpPr>
            <a:spLocks noGrp="1"/>
          </p:cNvSpPr>
          <p:nvPr>
            <p:ph type="title"/>
          </p:nvPr>
        </p:nvSpPr>
        <p:spPr>
          <a:xfrm>
            <a:off x="3923928" y="5013176"/>
            <a:ext cx="4669210" cy="1844824"/>
          </a:xfrm>
        </p:spPr>
        <p:txBody>
          <a:bodyPr/>
          <a:lstStyle/>
          <a:p>
            <a:pPr algn="l"/>
            <a:r>
              <a:rPr lang="it-IT" sz="1600" dirty="0">
                <a:solidFill>
                  <a:srgbClr val="9A5B00"/>
                </a:solidFill>
              </a:rPr>
              <a:t>La statuetta di Ponzio Pilano </a:t>
            </a:r>
            <a:br>
              <a:rPr lang="it-IT" sz="1600" dirty="0">
                <a:solidFill>
                  <a:srgbClr val="9A5B00"/>
                </a:solidFill>
              </a:rPr>
            </a:br>
            <a:r>
              <a:rPr lang="it-IT" sz="1600" dirty="0">
                <a:solidFill>
                  <a:srgbClr val="9A5B00"/>
                </a:solidFill>
              </a:rPr>
              <a:t>nella Via Crucis </a:t>
            </a:r>
            <a:br>
              <a:rPr lang="it-IT" sz="1600" dirty="0">
                <a:solidFill>
                  <a:srgbClr val="9A5B00"/>
                </a:solidFill>
              </a:rPr>
            </a:br>
            <a:r>
              <a:rPr lang="it-IT" sz="1600" dirty="0">
                <a:solidFill>
                  <a:srgbClr val="9A5B00"/>
                </a:solidFill>
              </a:rPr>
              <a:t>di San Giovanni Rotondo.</a:t>
            </a:r>
          </a:p>
        </p:txBody>
      </p:sp>
      <p:pic>
        <p:nvPicPr>
          <p:cNvPr id="4" name="Immagine 3">
            <a:extLst>
              <a:ext uri="{FF2B5EF4-FFF2-40B4-BE49-F238E27FC236}">
                <a16:creationId xmlns:a16="http://schemas.microsoft.com/office/drawing/2014/main" id="{7DF70850-B10E-FC2B-142F-914CC2CDE3F8}"/>
              </a:ext>
            </a:extLst>
          </p:cNvPr>
          <p:cNvPicPr>
            <a:picLocks noChangeAspect="1"/>
          </p:cNvPicPr>
          <p:nvPr/>
        </p:nvPicPr>
        <p:blipFill>
          <a:blip r:embed="rId2"/>
          <a:stretch>
            <a:fillRect/>
          </a:stretch>
        </p:blipFill>
        <p:spPr>
          <a:xfrm>
            <a:off x="0" y="1268760"/>
            <a:ext cx="3733106" cy="5589240"/>
          </a:xfrm>
          <a:prstGeom prst="rect">
            <a:avLst/>
          </a:prstGeom>
        </p:spPr>
      </p:pic>
    </p:spTree>
    <p:extLst>
      <p:ext uri="{BB962C8B-B14F-4D97-AF65-F5344CB8AC3E}">
        <p14:creationId xmlns:p14="http://schemas.microsoft.com/office/powerpoint/2010/main" val="4097382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097906-88F2-1C45-BF6D-946147E1FBB1}"/>
              </a:ext>
            </a:extLst>
          </p:cNvPr>
          <p:cNvSpPr>
            <a:spLocks noGrp="1"/>
          </p:cNvSpPr>
          <p:nvPr>
            <p:ph type="title"/>
          </p:nvPr>
        </p:nvSpPr>
        <p:spPr>
          <a:xfrm>
            <a:off x="997043" y="4941168"/>
            <a:ext cx="7117482" cy="2060848"/>
          </a:xfrm>
        </p:spPr>
        <p:txBody>
          <a:bodyPr/>
          <a:lstStyle/>
          <a:p>
            <a:r>
              <a:rPr lang="it-IT" sz="1800" dirty="0">
                <a:solidFill>
                  <a:srgbClr val="C00000"/>
                </a:solidFill>
              </a:rPr>
              <a:t>Un romanzo complesso da classificare nel «genere del «Pastiche».</a:t>
            </a:r>
          </a:p>
        </p:txBody>
      </p:sp>
      <p:pic>
        <p:nvPicPr>
          <p:cNvPr id="4" name="Immagine 3">
            <a:extLst>
              <a:ext uri="{FF2B5EF4-FFF2-40B4-BE49-F238E27FC236}">
                <a16:creationId xmlns:a16="http://schemas.microsoft.com/office/drawing/2014/main" id="{4A534CF6-8CE8-F0EE-2822-250BEB16AAD0}"/>
              </a:ext>
            </a:extLst>
          </p:cNvPr>
          <p:cNvPicPr>
            <a:picLocks noChangeAspect="1"/>
          </p:cNvPicPr>
          <p:nvPr/>
        </p:nvPicPr>
        <p:blipFill>
          <a:blip r:embed="rId2"/>
          <a:stretch>
            <a:fillRect/>
          </a:stretch>
        </p:blipFill>
        <p:spPr>
          <a:xfrm>
            <a:off x="997044" y="620689"/>
            <a:ext cx="3412504" cy="4752528"/>
          </a:xfrm>
          <a:prstGeom prst="rect">
            <a:avLst/>
          </a:prstGeom>
        </p:spPr>
      </p:pic>
      <p:pic>
        <p:nvPicPr>
          <p:cNvPr id="7" name="Immagine 6">
            <a:extLst>
              <a:ext uri="{FF2B5EF4-FFF2-40B4-BE49-F238E27FC236}">
                <a16:creationId xmlns:a16="http://schemas.microsoft.com/office/drawing/2014/main" id="{5C928500-3A01-951D-2AF4-F96B5DEB12C1}"/>
              </a:ext>
            </a:extLst>
          </p:cNvPr>
          <p:cNvPicPr>
            <a:picLocks noChangeAspect="1"/>
          </p:cNvPicPr>
          <p:nvPr/>
        </p:nvPicPr>
        <p:blipFill>
          <a:blip r:embed="rId3"/>
          <a:stretch>
            <a:fillRect/>
          </a:stretch>
        </p:blipFill>
        <p:spPr>
          <a:xfrm>
            <a:off x="4976067" y="620688"/>
            <a:ext cx="3138458" cy="4752528"/>
          </a:xfrm>
          <a:prstGeom prst="rect">
            <a:avLst/>
          </a:prstGeom>
        </p:spPr>
      </p:pic>
    </p:spTree>
    <p:extLst>
      <p:ext uri="{BB962C8B-B14F-4D97-AF65-F5344CB8AC3E}">
        <p14:creationId xmlns:p14="http://schemas.microsoft.com/office/powerpoint/2010/main" val="2524437668"/>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5061</TotalTime>
  <Words>987</Words>
  <Application>Microsoft Macintosh PowerPoint</Application>
  <PresentationFormat>Presentazione su schermo (4:3)</PresentationFormat>
  <Paragraphs>62</Paragraphs>
  <Slides>67</Slides>
  <Notes>2</Notes>
  <HiddenSlides>0</HiddenSlides>
  <MMClips>5</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67</vt:i4>
      </vt:variant>
    </vt:vector>
  </HeadingPairs>
  <TitlesOfParts>
    <vt:vector size="73" baseType="lpstr">
      <vt:lpstr>Arial</vt:lpstr>
      <vt:lpstr>Calibri</vt:lpstr>
      <vt:lpstr>Geneva</vt:lpstr>
      <vt:lpstr>Helvetica</vt:lpstr>
      <vt:lpstr>Times New Roman</vt:lpstr>
      <vt:lpstr>Tema di Office</vt:lpstr>
      <vt:lpstr>UTE – UNIVRSITÀ CARDINAL COLOMBO - MI Giovedì, 5 dicembre 2024 </vt:lpstr>
      <vt:lpstr>La prima edizione nell’anno 1967                              L’autore  Michail Bulgakov.</vt:lpstr>
      <vt:lpstr>Ritratto ufficiale del dittatore russo Josef Stalin (1879 -  1951) </vt:lpstr>
      <vt:lpstr>Andrea di Bonaiuto. Diavoli. Affresco, 1365-1367 Cappellone degli Spagnoli,  Chiesa di Santa Maria Novella, Firenze. </vt:lpstr>
      <vt:lpstr>Mosca. La piazza Rossa negli anni ‘30.</vt:lpstr>
      <vt:lpstr>Il "Maestro" e Margherita Nikolaevna, in una scena del film russo del 2024.</vt:lpstr>
      <vt:lpstr>Maestro Bertram.  Gesù davanti a Pilato. Legno, 52x51cm, 1390 ca. Landesmuseum, Hannover.  </vt:lpstr>
      <vt:lpstr>La statuetta di Ponzio Pilano  nella Via Crucis  di San Giovanni Rotondo.</vt:lpstr>
      <vt:lpstr>Un romanzo complesso da classificare nel «genere del «Pastiche».</vt:lpstr>
      <vt:lpstr>Presentazione standard di PowerPoint</vt:lpstr>
      <vt:lpstr> Anno 1972.</vt:lpstr>
      <vt:lpstr>Ugo Tognazzi e Mimsy Farmer, i protagonisti del film del 1972.</vt:lpstr>
      <vt:lpstr>Presentazione standard di PowerPoint</vt:lpstr>
      <vt:lpstr>Presentazione standard di PowerPoint</vt:lpstr>
      <vt:lpstr>Mosca. Una immagine del Cremlino anni ‘30</vt:lpstr>
      <vt:lpstr>L’arrivo di Woland sulla Piazza Rossa di Mosca.</vt:lpstr>
      <vt:lpstr>Sabbat de sorcières di streghe.</vt:lpstr>
      <vt:lpstr>Veduta di Mosca in una pittura del ‘900.</vt:lpstr>
      <vt:lpstr>“Nell’ora di un caldo tramonto primaverile apparvero presso gli stagni Patriaršie  due cittadini…  Il primo altri non era che Michail Aleksandrovič Berlioz, direttore di una rivista letteraria e presidente della direzione  di una delle più importanti associazioni letterarie  di Mosca, chiamata con l’abbreviazione MASSOLIT;  il suo giovane accompagnatore era il poeta Ivan Nikolaevič Ponyrëv, che scriveva sotto lo pseudonimo Bezdomnyj. </vt:lpstr>
      <vt:lpstr>Mosca. Gli Stagni Patriaršie-del Patriarca.</vt:lpstr>
      <vt:lpstr>Woland con Berlioz in una scena filmica.</vt:lpstr>
      <vt:lpstr> Mosca, Casa Griboedov, sede della Associazione Letteraria MASSOLIT.</vt:lpstr>
      <vt:lpstr>Woland, Ivan Bezdomny, il presidente Berlioz.</vt:lpstr>
      <vt:lpstr>Antonio Ciseri. Ecce homo.  Olio su tela, 380x292cm, 1871 ca. Palazzo Pitti, Firenze. </vt:lpstr>
      <vt:lpstr>Uno scorcio della Città Santa, Gerusalemme.</vt:lpstr>
      <vt:lpstr>Presentazione standard di PowerPoint</vt:lpstr>
      <vt:lpstr>Il giovane poeta  Ivan Bezdomnyj.</vt:lpstr>
      <vt:lpstr>Ivan, in controluce, a colloquio con Il Maestro.</vt:lpstr>
      <vt:lpstr>Il Maestro incontra Margherita in un giorno di primavera.</vt:lpstr>
      <vt:lpstr>Presentazione standard di PowerPoint</vt:lpstr>
      <vt:lpstr>Il manoscritto dato alle fiamme.</vt:lpstr>
      <vt:lpstr>IVAN: «"Ma insomma, chi è?" chiese Ivan scuotendo i pugni con eccitazione. MAESTRO: "Lei non perderà la calma? Noi tutti qui dentro siamo gente infida..." IVAN: "No, no!" "Mi dica, chi è?" MAESTRO: "Bene" rispose l'ospite, e disse in tono autorevole e staccando le parole: "Ieri, agli stagni Patriaršie-del Patriarca, lei ha incontrato Satana."»                                                                                                                Capitolo XIII. .</vt:lpstr>
      <vt:lpstr>Francobollo commemorativo del romanzo delle Poste Russe, anno 1999.</vt:lpstr>
      <vt:lpstr>Yalta, in Crimea, città portuale sul Mar Nero.</vt:lpstr>
      <vt:lpstr>«Venerdì mattina, cioè all'indomani della maledetta rappresentazione, tutto l'organico del Varietà…guardava ciò che stava succedendo lungo il muro del Varietà. Lungo quel muro, su due file, si pigiava una coda di migliaia di persone, che terminava sulla piazza Kudrinskaja. […] La fila era molto eccitata […] ed era impegnata a discutere gli emozionanti racconti sull'inaudita rappresentazione di magia nera della sera prima.»                Capitolo XVII</vt:lpstr>
      <vt:lpstr>Nel film del 2001 di Giovanni Brancale i tre personaggi in piazza della Repubblica a Firenze.</vt:lpstr>
      <vt:lpstr>Presentazione standard di PowerPoint</vt:lpstr>
      <vt:lpstr>Locandina del film russo e regista americano, uscita a Mosca gennaio2024, con un incasso 2 milioni di rubli..</vt:lpstr>
      <vt:lpstr>Incipit Libro secondo.  ««Seguimi, lettore!  Sia recisa la lingua infame  al mentitore che ha negato l'esistenza  di un amore autentico,  fedele ed eterno  sulla terra!».</vt:lpstr>
      <vt:lpstr>Margherita Nikolaevna in primo piano e, dietro, Il Maestro.</vt:lpstr>
      <vt:lpstr>Azazzello, sicario e faccendiere di Woland.</vt:lpstr>
      <vt:lpstr> Margherita, bellissima, dopo il trattamento con la crema di Azazello.  «Dallo specchio una donna ventenne coi capelli neri, ricciuta di natura, guardava la Margherita trentenne e rideva irrefrenabilmente, mostrando i denti [...]»                                                                                 Capito XX</vt:lpstr>
      <vt:lpstr>Margherita Nikolaevna  in volo sui tetti  di una Mosca illuminata dalla luna piena. </vt:lpstr>
      <vt:lpstr>Presentazione standard di PowerPoint</vt:lpstr>
      <vt:lpstr>Presentazione standard di PowerPoint</vt:lpstr>
      <vt:lpstr>«Il volo di Margherita nuda»  attraverso la Russia  in un pastello di Gianfranco Uber.</vt:lpstr>
      <vt:lpstr>«Voglio che mi sia reso subito il mio amato Maestro»! Margherita a Woland.</vt:lpstr>
      <vt:lpstr>Il Maestro, l'attore russo Viktor Rakov, col berretto cucitogli da Margherita.  </vt:lpstr>
      <vt:lpstr>Il manoscritto dato alle fiamme.</vt:lpstr>
      <vt:lpstr>“Il gatto balzò in piedi  e tutti poterono vedere  che se ne stava seduto  su un grosso pacco  di manoscritti.  Con un inchino,  porse a Woland  la copia che stava  sopra le altre.  Margherita cominciò  a tremare ed emozionata  fino alle lacrime gridò:  Ecco il manoscritto, eccolo!“   I manoscritti non bruciano!</vt:lpstr>
      <vt:lpstr>Presentazione standard di PowerPoint</vt:lpstr>
      <vt:lpstr>Presentazione standard di PowerPoint</vt:lpstr>
      <vt:lpstr>Merisi da Caravaggio. Vocazione di Matteo. Olio su tela, 322x340cm, 1559-1600, Chiesa San Luigi dei Francesi, Roma.</vt:lpstr>
      <vt:lpstr>Una bottiglia di  vino FALERNO antico.</vt:lpstr>
      <vt:lpstr>Presentazione standard di PowerPoint</vt:lpstr>
      <vt:lpstr>Presentazione standard di PowerPoint</vt:lpstr>
      <vt:lpstr>Yuliya Snigir nel ruolo Margherita nel film del regista Michael Lockshin, 2024.</vt:lpstr>
      <vt:lpstr>Presentazione standard di PowerPoint</vt:lpstr>
      <vt:lpstr>La scena finale del romanzo con Azazello, secondo a destra.</vt:lpstr>
      <vt:lpstr>Parole finali del romanzo:  «Il crudele quinto procuratore della Giudea, il cavaliere Ponzio Pilato».</vt:lpstr>
      <vt:lpstr>Presentazione standard di PowerPoint</vt:lpstr>
      <vt:lpstr>Presentazione standard di PowerPoint</vt:lpstr>
      <vt:lpstr>Presentazione standard di PowerPoint</vt:lpstr>
      <vt:lpstr>Il romanzo di Bulgakov in una scena teatrale di Guido Mencari nel 2001.</vt:lpstr>
      <vt:lpstr>Presentazione standard di PowerPoint</vt:lpstr>
      <vt:lpstr>Presentazione standard di PowerPoint</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572</cp:revision>
  <cp:lastPrinted>1601-01-01T00:00:00Z</cp:lastPrinted>
  <dcterms:created xsi:type="dcterms:W3CDTF">2019-12-08T15:27:53Z</dcterms:created>
  <dcterms:modified xsi:type="dcterms:W3CDTF">2024-12-03T14:54:37Z</dcterms:modified>
</cp:coreProperties>
</file>