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84"/>
  </p:notesMasterIdLst>
  <p:sldIdLst>
    <p:sldId id="256" r:id="rId2"/>
    <p:sldId id="851" r:id="rId3"/>
    <p:sldId id="820" r:id="rId4"/>
    <p:sldId id="749" r:id="rId5"/>
    <p:sldId id="824" r:id="rId6"/>
    <p:sldId id="819" r:id="rId7"/>
    <p:sldId id="813" r:id="rId8"/>
    <p:sldId id="825" r:id="rId9"/>
    <p:sldId id="826" r:id="rId10"/>
    <p:sldId id="750" r:id="rId11"/>
    <p:sldId id="751" r:id="rId12"/>
    <p:sldId id="816" r:id="rId13"/>
    <p:sldId id="817" r:id="rId14"/>
    <p:sldId id="746" r:id="rId15"/>
    <p:sldId id="827" r:id="rId16"/>
    <p:sldId id="683" r:id="rId17"/>
    <p:sldId id="822" r:id="rId18"/>
    <p:sldId id="828" r:id="rId19"/>
    <p:sldId id="829" r:id="rId20"/>
    <p:sldId id="830" r:id="rId21"/>
    <p:sldId id="835" r:id="rId22"/>
    <p:sldId id="848" r:id="rId23"/>
    <p:sldId id="831" r:id="rId24"/>
    <p:sldId id="752" r:id="rId25"/>
    <p:sldId id="753" r:id="rId26"/>
    <p:sldId id="823" r:id="rId27"/>
    <p:sldId id="834" r:id="rId28"/>
    <p:sldId id="832" r:id="rId29"/>
    <p:sldId id="758" r:id="rId30"/>
    <p:sldId id="757" r:id="rId31"/>
    <p:sldId id="791" r:id="rId32"/>
    <p:sldId id="846" r:id="rId33"/>
    <p:sldId id="805" r:id="rId34"/>
    <p:sldId id="747" r:id="rId35"/>
    <p:sldId id="833" r:id="rId36"/>
    <p:sldId id="269" r:id="rId37"/>
    <p:sldId id="675" r:id="rId38"/>
    <p:sldId id="566" r:id="rId39"/>
    <p:sldId id="843" r:id="rId40"/>
    <p:sldId id="799" r:id="rId41"/>
    <p:sldId id="709" r:id="rId42"/>
    <p:sldId id="849" r:id="rId43"/>
    <p:sldId id="844" r:id="rId44"/>
    <p:sldId id="802" r:id="rId45"/>
    <p:sldId id="278" r:id="rId46"/>
    <p:sldId id="281" r:id="rId47"/>
    <p:sldId id="836" r:id="rId48"/>
    <p:sldId id="769" r:id="rId49"/>
    <p:sldId id="790" r:id="rId50"/>
    <p:sldId id="684" r:id="rId51"/>
    <p:sldId id="761" r:id="rId52"/>
    <p:sldId id="780" r:id="rId53"/>
    <p:sldId id="804" r:id="rId54"/>
    <p:sldId id="768" r:id="rId55"/>
    <p:sldId id="691" r:id="rId56"/>
    <p:sldId id="635" r:id="rId57"/>
    <p:sldId id="792" r:id="rId58"/>
    <p:sldId id="795" r:id="rId59"/>
    <p:sldId id="807" r:id="rId60"/>
    <p:sldId id="574" r:id="rId61"/>
    <p:sldId id="796" r:id="rId62"/>
    <p:sldId id="692" r:id="rId63"/>
    <p:sldId id="714" r:id="rId64"/>
    <p:sldId id="772" r:id="rId65"/>
    <p:sldId id="773" r:id="rId66"/>
    <p:sldId id="850" r:id="rId67"/>
    <p:sldId id="703" r:id="rId68"/>
    <p:sldId id="845" r:id="rId69"/>
    <p:sldId id="697" r:id="rId70"/>
    <p:sldId id="818" r:id="rId71"/>
    <p:sldId id="837" r:id="rId72"/>
    <p:sldId id="787" r:id="rId73"/>
    <p:sldId id="809" r:id="rId74"/>
    <p:sldId id="839" r:id="rId75"/>
    <p:sldId id="838" r:id="rId76"/>
    <p:sldId id="847" r:id="rId77"/>
    <p:sldId id="840" r:id="rId78"/>
    <p:sldId id="841" r:id="rId79"/>
    <p:sldId id="842" r:id="rId80"/>
    <p:sldId id="852" r:id="rId81"/>
    <p:sldId id="853" r:id="rId82"/>
    <p:sldId id="436" r:id="rId83"/>
  </p:sldIdLst>
  <p:sldSz cx="9144000" cy="6858000" type="screen4x3"/>
  <p:notesSz cx="6858000" cy="9144000"/>
  <p:defaultTextStyle>
    <a:defPPr>
      <a:defRPr lang="en-GB"/>
    </a:defPPr>
    <a:lvl1pPr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kern="1200">
        <a:solidFill>
          <a:schemeClr val="bg1"/>
        </a:solidFill>
        <a:latin typeface="Arial" charset="0"/>
        <a:ea typeface="+mn-ea"/>
        <a:cs typeface="+mn-cs"/>
      </a:defRPr>
    </a:lvl1pPr>
    <a:lvl2pPr marL="742950" indent="-28575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kern="1200">
        <a:solidFill>
          <a:schemeClr val="bg1"/>
        </a:solidFill>
        <a:latin typeface="Arial" charset="0"/>
        <a:ea typeface="+mn-ea"/>
        <a:cs typeface="+mn-cs"/>
      </a:defRPr>
    </a:lvl2pPr>
    <a:lvl3pPr marL="1143000" indent="-22860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kern="1200">
        <a:solidFill>
          <a:schemeClr val="bg1"/>
        </a:solidFill>
        <a:latin typeface="Arial" charset="0"/>
        <a:ea typeface="+mn-ea"/>
        <a:cs typeface="+mn-cs"/>
      </a:defRPr>
    </a:lvl3pPr>
    <a:lvl4pPr marL="1600200" indent="-22860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kern="1200">
        <a:solidFill>
          <a:schemeClr val="bg1"/>
        </a:solidFill>
        <a:latin typeface="Arial" charset="0"/>
        <a:ea typeface="+mn-ea"/>
        <a:cs typeface="+mn-cs"/>
      </a:defRPr>
    </a:lvl4pPr>
    <a:lvl5pPr marL="2057400" indent="-22860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kern="1200">
        <a:solidFill>
          <a:schemeClr val="bg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bg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bg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bg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bg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crosoft Office User" initials="MOU" lastIdx="1" clrIdx="0">
    <p:extLst>
      <p:ext uri="{19B8F6BF-5375-455C-9EA6-DF929625EA0E}">
        <p15:presenceInfo xmlns:p15="http://schemas.microsoft.com/office/powerpoint/2012/main" userId="Microsoft Office 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C04615"/>
    <a:srgbClr val="6D6514"/>
    <a:srgbClr val="847F17"/>
    <a:srgbClr val="D112D4"/>
    <a:srgbClr val="CEC913"/>
    <a:srgbClr val="D2BB10"/>
    <a:srgbClr val="6F2B15"/>
    <a:srgbClr val="714515"/>
    <a:srgbClr val="AE5017"/>
    <a:srgbClr val="86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804"/>
    <p:restoredTop sz="50000"/>
  </p:normalViewPr>
  <p:slideViewPr>
    <p:cSldViewPr>
      <p:cViewPr varScale="1">
        <p:scale>
          <a:sx n="97" d="100"/>
          <a:sy n="97" d="100"/>
        </p:scale>
        <p:origin x="1328" y="184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notesMaster" Target="notesMasters/notesMaster1.xml"/><Relationship Id="rId89" Type="http://schemas.openxmlformats.org/officeDocument/2006/relationships/tableStyles" Target="tableStyle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commentAuthors" Target="commentAuthor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viewProps" Target="view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AutoShape 1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36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50" name="AutoShape 2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51" name="AutoShape 3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52" name="AutoShape 4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53" name="AutoShape 5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54" name="AutoShape 6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55" name="AutoShape 7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56" name="AutoShape 8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57" name="AutoShape 9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58" name="AutoShape 10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59" name="AutoShape 11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60" name="AutoShape 12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61" name="AutoShape 13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62" name="AutoShape 14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63" name="AutoShape 15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64" name="AutoShape 16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65" name="AutoShape 17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66" name="AutoShape 18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67" name="AutoShape 19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68" name="AutoShape 20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69" name="AutoShape 21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70" name="AutoShape 22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71" name="AutoShape 23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72" name="AutoShape 24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73" name="AutoShape 25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74" name="AutoShape 26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75" name="AutoShape 27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76" name="AutoShape 28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77" name="AutoShape 29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78" name="AutoShape 30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79" name="AutoShape 31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80" name="AutoShape 32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81" name="AutoShape 33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82" name="AutoShape 34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83" name="AutoShape 35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84" name="AutoShape 36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85" name="AutoShape 37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86" name="AutoShape 38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87" name="AutoShape 39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88" name="AutoShape 40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89" name="AutoShape 41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90" name="AutoShape 42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91" name="AutoShape 43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92" name="AutoShape 44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93" name="AutoShape 45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94" name="AutoShape 46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95" name="AutoShape 47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96" name="AutoShape 48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97" name="AutoShape 49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98" name="AutoShape 50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99" name="AutoShape 51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100" name="AutoShape 52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101" name="AutoShape 53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102" name="AutoShape 54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103" name="AutoShape 55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104" name="AutoShape 56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105" name="AutoShape 57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106" name="AutoShape 58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107" name="Rectangle 59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-11798300" y="-11796713"/>
            <a:ext cx="11706225" cy="12399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108" name="Rectangle 60"/>
          <p:cNvSpPr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392738" cy="402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28211604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-14211300" y="-11796713"/>
            <a:ext cx="16533813" cy="12401551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100354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394325" cy="40227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 dirty="0"/>
          </a:p>
        </p:txBody>
      </p:sp>
    </p:spTree>
    <p:extLst>
      <p:ext uri="{BB962C8B-B14F-4D97-AF65-F5344CB8AC3E}">
        <p14:creationId xmlns:p14="http://schemas.microsoft.com/office/powerpoint/2010/main" val="6734543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FF27D4EE-3F67-D44C-8CC8-54BE8965414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-14211300" y="-11796713"/>
            <a:ext cx="16533813" cy="12401551"/>
          </a:xfrm>
          <a:solidFill>
            <a:srgbClr val="4472C4"/>
          </a:solidFill>
          <a:ln w="25402">
            <a:solidFill>
              <a:srgbClr val="2F528F"/>
            </a:solidFill>
            <a:prstDash val="solid"/>
          </a:ln>
        </p:spPr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E15969F9-3682-794C-B78F-E682A3A0D294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051868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55ACD76D-A0A6-7E43-9327-FA62783FCB2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-14211300" y="-11796713"/>
            <a:ext cx="16533813" cy="12401551"/>
          </a:xfrm>
          <a:solidFill>
            <a:srgbClr val="4472C4"/>
          </a:solidFill>
          <a:ln w="25402">
            <a:solidFill>
              <a:srgbClr val="2F528F"/>
            </a:solidFill>
            <a:prstDash val="solid"/>
          </a:ln>
        </p:spPr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5BCFA898-CF7E-224B-AD0D-C8E457294660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484304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AB0F2CCC-7E95-6B4A-97A8-DCC285C366F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-14211300" y="-11796713"/>
            <a:ext cx="16533813" cy="12401551"/>
          </a:xfrm>
          <a:solidFill>
            <a:srgbClr val="4472C4"/>
          </a:solidFill>
          <a:ln w="25402">
            <a:solidFill>
              <a:srgbClr val="2F528F"/>
            </a:solidFill>
            <a:prstDash val="solid"/>
          </a:ln>
        </p:spPr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18BF9C69-30A6-2D4D-BF5D-B1862E3CF2C1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23207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22FAB655-9CAD-AF45-8241-9DE76063C109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1287979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A0A0BF20-594C-F644-B55A-3A19BFBEBA00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146348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59550" y="128588"/>
            <a:ext cx="2033588" cy="5903912"/>
          </a:xfrm>
        </p:spPr>
        <p:txBody>
          <a:bodyPr vert="eaVert"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128588"/>
            <a:ext cx="5949950" cy="5903912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0AAE6731-4C57-384E-A906-BCA107A0D954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752942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5CDE883A-5A8C-444E-8595-C4438413C845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6289647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5D015200-09B4-8440-BCEC-725053F781F8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8893742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990975" cy="4432300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00575" y="1600200"/>
            <a:ext cx="3992563" cy="4432300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7626CB32-32A5-7649-BC69-7243AFE46DBC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0196639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526BD7C7-FFC6-0E4D-A4C5-7D48E0947B8E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3653991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8EFF5648-AEC7-5C4A-8812-3C07A0449067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529764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57E15C66-A26B-F342-80F4-C59735B2B58D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9057132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8C30FA44-AA31-0647-9A92-63B6B98A049B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7508091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Trascinare l'immagine su un segnaposto o fare clic sull'icona per aggiungerla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0996666E-C024-D741-8B15-BF9388EBED3F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0278141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28588"/>
            <a:ext cx="8135938" cy="1433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it-IT"/>
              <a:t>Fate clic per modificare il formato del testo del titolo</a:t>
            </a: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135938" cy="4432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it-IT"/>
              <a:t>Fate clic per modificare il formato del testo della struttura</a:t>
            </a:r>
          </a:p>
          <a:p>
            <a:pPr lvl="1"/>
            <a:r>
              <a:rPr lang="en-GB" altLang="it-IT"/>
              <a:t>Secondo livello struttura</a:t>
            </a:r>
          </a:p>
          <a:p>
            <a:pPr lvl="2"/>
            <a:r>
              <a:rPr lang="en-GB" altLang="it-IT"/>
              <a:t>Terzo livello struttura</a:t>
            </a:r>
          </a:p>
          <a:p>
            <a:pPr lvl="3"/>
            <a:r>
              <a:rPr lang="en-GB" altLang="it-IT"/>
              <a:t>Quarto livello struttura</a:t>
            </a:r>
          </a:p>
          <a:p>
            <a:pPr lvl="4"/>
            <a:r>
              <a:rPr lang="en-GB" altLang="it-IT"/>
              <a:t>Quinto livello struttura</a:t>
            </a:r>
          </a:p>
          <a:p>
            <a:pPr lvl="4"/>
            <a:r>
              <a:rPr lang="en-GB" altLang="it-IT"/>
              <a:t>Sesto livello struttura</a:t>
            </a:r>
          </a:p>
          <a:p>
            <a:pPr lvl="4"/>
            <a:r>
              <a:rPr lang="en-GB" altLang="it-IT"/>
              <a:t>Settimo livello struttura</a:t>
            </a:r>
          </a:p>
          <a:p>
            <a:pPr lvl="4"/>
            <a:r>
              <a:rPr lang="en-GB" altLang="it-IT"/>
              <a:t>Ottavo livello struttura</a:t>
            </a:r>
          </a:p>
          <a:p>
            <a:pPr lvl="4"/>
            <a:r>
              <a:rPr lang="en-GB" altLang="it-IT"/>
              <a:t>Nono livello struttura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457200" y="6245225"/>
            <a:ext cx="2039938" cy="382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ea typeface="+mn-ea"/>
                <a:cs typeface="+mn-cs"/>
              </a:defRPr>
            </a:lvl1pPr>
          </a:lstStyle>
          <a:p>
            <a:endParaRPr lang="it-IT" altLang="it-IT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ftr"/>
          </p:nvPr>
        </p:nvSpPr>
        <p:spPr bwMode="auto">
          <a:xfrm>
            <a:off x="3124200" y="6245225"/>
            <a:ext cx="2801938" cy="382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ea typeface="+mn-ea"/>
                <a:cs typeface="+mn-cs"/>
              </a:defRPr>
            </a:lvl1pPr>
          </a:lstStyle>
          <a:p>
            <a:endParaRPr lang="it-IT" altLang="it-IT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45225"/>
            <a:ext cx="2039938" cy="382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ea typeface="+mn-ea"/>
                <a:cs typeface="+mn-cs"/>
              </a:defRPr>
            </a:lvl1pPr>
          </a:lstStyle>
          <a:p>
            <a:fld id="{E0CA8541-11AF-064D-998C-02BE8F2C47DF}" type="slidenum">
              <a:rPr lang="it-IT" altLang="it-IT"/>
              <a:pPr/>
              <a:t>‹N›</a:t>
            </a:fld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 kern="1200">
          <a:solidFill>
            <a:srgbClr val="000000"/>
          </a:solidFill>
          <a:latin typeface="+mj-lt"/>
          <a:ea typeface="+mj-ea"/>
          <a:cs typeface="+mj-cs"/>
        </a:defRPr>
      </a:lvl1pPr>
      <a:lvl2pPr marL="742950" indent="-28575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Arial" charset="0"/>
          <a:ea typeface="Arial Unicode MS" charset="0"/>
          <a:cs typeface="Arial Unicode MS" charset="0"/>
        </a:defRPr>
      </a:lvl2pPr>
      <a:lvl3pPr marL="1143000" indent="-22860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Arial" charset="0"/>
          <a:ea typeface="Arial Unicode MS" charset="0"/>
          <a:cs typeface="Arial Unicode MS" charset="0"/>
        </a:defRPr>
      </a:lvl3pPr>
      <a:lvl4pPr marL="1600200" indent="-22860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Arial" charset="0"/>
          <a:ea typeface="Arial Unicode MS" charset="0"/>
          <a:cs typeface="Arial Unicode MS" charset="0"/>
        </a:defRPr>
      </a:lvl4pPr>
      <a:lvl5pPr marL="2057400" indent="-22860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Arial" charset="0"/>
          <a:ea typeface="Arial Unicode MS" charset="0"/>
          <a:cs typeface="Arial Unicode MS" charset="0"/>
        </a:defRPr>
      </a:lvl5pPr>
      <a:lvl6pPr marL="2514600" indent="-22860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Arial" charset="0"/>
          <a:ea typeface="Arial Unicode MS" charset="0"/>
          <a:cs typeface="Arial Unicode MS" charset="0"/>
        </a:defRPr>
      </a:lvl6pPr>
      <a:lvl7pPr marL="2971800" indent="-22860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Arial" charset="0"/>
          <a:ea typeface="Arial Unicode MS" charset="0"/>
          <a:cs typeface="Arial Unicode MS" charset="0"/>
        </a:defRPr>
      </a:lvl7pPr>
      <a:lvl8pPr marL="3429000" indent="-22860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Arial" charset="0"/>
          <a:ea typeface="Arial Unicode MS" charset="0"/>
          <a:cs typeface="Arial Unicode MS" charset="0"/>
        </a:defRPr>
      </a:lvl8pPr>
      <a:lvl9pPr marL="3886200" indent="-22860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Arial" charset="0"/>
          <a:ea typeface="Arial Unicode MS" charset="0"/>
          <a:cs typeface="Arial Unicode MS" charset="0"/>
        </a:defRPr>
      </a:lvl9pPr>
    </p:titleStyle>
    <p:bodyStyle>
      <a:lvl1pPr marL="342900" indent="-342900" algn="l" defTabSz="449263" rtl="0" eaLnBrk="1" fontAlgn="base" hangingPunct="1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200" kern="1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1" fontAlgn="base" hangingPunct="1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800" kern="12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263" rtl="0" eaLnBrk="1" fontAlgn="base" hangingPunct="1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400" kern="12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263" rtl="0" eaLnBrk="1" fontAlgn="base" hangingPunct="1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 kern="12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263" rtl="0" eaLnBrk="1" fontAlgn="base" hangingPunct="1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 kern="12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6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6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8.png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6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6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6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6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6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6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2600" dirty="0">
                <a:solidFill>
                  <a:schemeClr val="accent6">
                    <a:lumMod val="40000"/>
                    <a:lumOff val="60000"/>
                  </a:schemeClr>
                </a:solidFill>
                <a:latin typeface="+mn-lt"/>
              </a:rPr>
              <a:t>UTE – Università Cardinal Colombo - MILANO</a:t>
            </a:r>
            <a:br>
              <a:rPr lang="it-IT" altLang="it-IT" sz="2600" dirty="0">
                <a:solidFill>
                  <a:schemeClr val="accent6">
                    <a:lumMod val="40000"/>
                    <a:lumOff val="60000"/>
                  </a:schemeClr>
                </a:solidFill>
                <a:latin typeface="+mn-lt"/>
              </a:rPr>
            </a:br>
            <a:r>
              <a:rPr lang="it-IT" altLang="it-IT" sz="2200" dirty="0">
                <a:solidFill>
                  <a:schemeClr val="accent6">
                    <a:lumMod val="40000"/>
                    <a:lumOff val="60000"/>
                  </a:schemeClr>
                </a:solidFill>
                <a:latin typeface="+mn-lt"/>
              </a:rPr>
              <a:t>Giovedì,  15 febbraio 2024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4AFEFB1-8AAD-5A4F-9047-0AB3B2F28D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512" y="908720"/>
            <a:ext cx="4968552" cy="5949280"/>
          </a:xfrm>
        </p:spPr>
        <p:txBody>
          <a:bodyPr/>
          <a:lstStyle/>
          <a:p>
            <a:pPr algn="ctr"/>
            <a:endParaRPr lang="it-IT" sz="1800" dirty="0">
              <a:solidFill>
                <a:srgbClr val="7030A0"/>
              </a:solidFill>
            </a:endParaRPr>
          </a:p>
          <a:p>
            <a:pPr algn="ctr"/>
            <a:endParaRPr lang="it-IT" sz="1800" dirty="0">
              <a:solidFill>
                <a:srgbClr val="CB30C7"/>
              </a:solidFill>
            </a:endParaRPr>
          </a:p>
          <a:p>
            <a:pPr algn="ctr">
              <a:lnSpc>
                <a:spcPct val="80000"/>
              </a:lnSpc>
            </a:pPr>
            <a:r>
              <a:rPr lang="it-IT" dirty="0">
                <a:solidFill>
                  <a:schemeClr val="tx2">
                    <a:lumMod val="65000"/>
                    <a:lumOff val="35000"/>
                  </a:schemeClr>
                </a:solidFill>
              </a:rPr>
              <a:t>Joan </a:t>
            </a:r>
            <a:r>
              <a:rPr lang="it-IT" dirty="0" err="1">
                <a:solidFill>
                  <a:schemeClr val="tx2">
                    <a:lumMod val="65000"/>
                    <a:lumOff val="35000"/>
                  </a:schemeClr>
                </a:solidFill>
              </a:rPr>
              <a:t>Haslip</a:t>
            </a:r>
            <a:endParaRPr lang="it-IT" dirty="0">
              <a:solidFill>
                <a:schemeClr val="tx2">
                  <a:lumMod val="65000"/>
                  <a:lumOff val="35000"/>
                </a:schemeClr>
              </a:solidFill>
            </a:endParaRPr>
          </a:p>
          <a:p>
            <a:pPr algn="ctr">
              <a:lnSpc>
                <a:spcPct val="80000"/>
              </a:lnSpc>
            </a:pPr>
            <a:endParaRPr lang="it-IT" dirty="0">
              <a:solidFill>
                <a:schemeClr val="tx2">
                  <a:lumMod val="65000"/>
                  <a:lumOff val="35000"/>
                </a:schemeClr>
              </a:solidFill>
            </a:endParaRPr>
          </a:p>
          <a:p>
            <a:pPr algn="ctr">
              <a:lnSpc>
                <a:spcPct val="80000"/>
              </a:lnSpc>
            </a:pPr>
            <a:r>
              <a:rPr lang="it-IT" sz="4800" dirty="0">
                <a:solidFill>
                  <a:srgbClr val="C00000"/>
                </a:solidFill>
              </a:rPr>
              <a:t>«MASSIMILIANO</a:t>
            </a:r>
          </a:p>
          <a:p>
            <a:pPr algn="ctr">
              <a:lnSpc>
                <a:spcPct val="80000"/>
              </a:lnSpc>
            </a:pPr>
            <a:r>
              <a:rPr lang="it-IT" sz="4800" dirty="0">
                <a:solidFill>
                  <a:srgbClr val="C00000"/>
                </a:solidFill>
              </a:rPr>
              <a:t>E CARLOTTA»</a:t>
            </a:r>
          </a:p>
          <a:p>
            <a:pPr lvl="0" algn="ctr">
              <a:lnSpc>
                <a:spcPct val="80000"/>
              </a:lnSpc>
            </a:pPr>
            <a:endParaRPr lang="it-IT" sz="3600" dirty="0">
              <a:solidFill>
                <a:srgbClr val="2700F8"/>
              </a:solidFill>
            </a:endParaRPr>
          </a:p>
          <a:p>
            <a:pPr lvl="0" algn="ctr">
              <a:lnSpc>
                <a:spcPct val="80000"/>
              </a:lnSpc>
            </a:pPr>
            <a:r>
              <a:rPr lang="it-IT" sz="3600" i="1" dirty="0">
                <a:solidFill>
                  <a:srgbClr val="C04615"/>
                </a:solidFill>
              </a:rPr>
              <a:t>La drammatica </a:t>
            </a:r>
          </a:p>
          <a:p>
            <a:pPr lvl="0" algn="ctr">
              <a:lnSpc>
                <a:spcPct val="80000"/>
              </a:lnSpc>
            </a:pPr>
            <a:r>
              <a:rPr lang="it-IT" sz="3600" i="1" dirty="0">
                <a:solidFill>
                  <a:srgbClr val="C04615"/>
                </a:solidFill>
              </a:rPr>
              <a:t>vicenda di due imperatori innamorati</a:t>
            </a:r>
            <a:r>
              <a:rPr lang="it-IT" sz="3600" i="1" dirty="0">
                <a:solidFill>
                  <a:srgbClr val="860000"/>
                </a:solidFill>
              </a:rPr>
              <a:t>!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3E197AA3-7A5D-F738-E8CA-A5E2E5CC09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6392" y="1744362"/>
            <a:ext cx="3887608" cy="5113637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A9B5743-ED53-204C-A41A-79270B3645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64088" y="5085185"/>
            <a:ext cx="3229050" cy="1772816"/>
          </a:xfrm>
        </p:spPr>
        <p:txBody>
          <a:bodyPr/>
          <a:lstStyle/>
          <a:p>
            <a:pPr algn="l"/>
            <a:r>
              <a:rPr lang="it-IT" sz="1600" dirty="0">
                <a:solidFill>
                  <a:srgbClr val="0070C0"/>
                </a:solidFill>
              </a:rPr>
              <a:t>L’arciduca </a:t>
            </a:r>
            <a:r>
              <a:rPr lang="it-IT" sz="1600" dirty="0" err="1">
                <a:solidFill>
                  <a:srgbClr val="0070C0"/>
                </a:solidFill>
              </a:rPr>
              <a:t>Massimiiiano</a:t>
            </a:r>
            <a:r>
              <a:rPr lang="it-IT" sz="1600" dirty="0">
                <a:solidFill>
                  <a:srgbClr val="0070C0"/>
                </a:solidFill>
              </a:rPr>
              <a:t> d’Asburgo </a:t>
            </a:r>
            <a:r>
              <a:rPr lang="it-IT" sz="1600" dirty="0">
                <a:solidFill>
                  <a:srgbClr val="002060"/>
                </a:solidFill>
              </a:rPr>
              <a:t>e </a:t>
            </a:r>
            <a:r>
              <a:rPr lang="it-IT" sz="1600" dirty="0">
                <a:solidFill>
                  <a:srgbClr val="D112D4"/>
                </a:solidFill>
              </a:rPr>
              <a:t>l’arciduchessa Carlotta del Belgio</a:t>
            </a:r>
            <a:r>
              <a:rPr lang="it-IT" sz="1600" dirty="0">
                <a:solidFill>
                  <a:srgbClr val="002060"/>
                </a:solidFill>
              </a:rPr>
              <a:t>, </a:t>
            </a:r>
            <a:br>
              <a:rPr lang="it-IT" sz="1600" dirty="0">
                <a:solidFill>
                  <a:srgbClr val="002060"/>
                </a:solidFill>
              </a:rPr>
            </a:br>
            <a:r>
              <a:rPr lang="it-IT" sz="1600" dirty="0">
                <a:solidFill>
                  <a:srgbClr val="002060"/>
                </a:solidFill>
              </a:rPr>
              <a:t>giovane coppia.</a:t>
            </a:r>
            <a:endParaRPr lang="it-IT" sz="1600" dirty="0">
              <a:solidFill>
                <a:srgbClr val="6F2B15"/>
              </a:solidFill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F9CC7D26-3300-686A-3F24-BB8C1E9DE3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72" y="0"/>
            <a:ext cx="515250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50870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DDC26D5-E577-894F-942C-AE64E33112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12160" y="5445224"/>
            <a:ext cx="2016224" cy="1412776"/>
          </a:xfrm>
        </p:spPr>
        <p:txBody>
          <a:bodyPr/>
          <a:lstStyle/>
          <a:p>
            <a:pPr algn="l"/>
            <a:r>
              <a:rPr lang="it-IT" sz="1600" dirty="0">
                <a:solidFill>
                  <a:srgbClr val="FFC000"/>
                </a:solidFill>
              </a:rPr>
              <a:t>Carlotta del Belgio,</a:t>
            </a:r>
            <a:br>
              <a:rPr lang="it-IT" sz="1600" dirty="0">
                <a:solidFill>
                  <a:srgbClr val="FFC000"/>
                </a:solidFill>
              </a:rPr>
            </a:br>
            <a:r>
              <a:rPr lang="it-IT" sz="1600" dirty="0">
                <a:solidFill>
                  <a:srgbClr val="FFC000"/>
                </a:solidFill>
              </a:rPr>
              <a:t>ritratta a 10 anni.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15BA29EE-50AC-AF49-3C25-E85A0A6E6D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74492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07139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8B60963-6B25-974C-B7BF-B15C15BAE2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44008" y="6021288"/>
            <a:ext cx="3949130" cy="836712"/>
          </a:xfrm>
        </p:spPr>
        <p:txBody>
          <a:bodyPr/>
          <a:lstStyle/>
          <a:p>
            <a:pPr algn="l"/>
            <a:r>
              <a:rPr lang="it-IT" sz="1600" dirty="0">
                <a:solidFill>
                  <a:srgbClr val="6F2B15"/>
                </a:solidFill>
              </a:rPr>
              <a:t>Carlotta del Belgio</a:t>
            </a:r>
            <a:br>
              <a:rPr lang="it-IT" sz="1600" dirty="0">
                <a:solidFill>
                  <a:srgbClr val="6F2B15"/>
                </a:solidFill>
              </a:rPr>
            </a:br>
            <a:r>
              <a:rPr lang="it-IT" sz="1600" dirty="0">
                <a:solidFill>
                  <a:srgbClr val="6F2B15"/>
                </a:solidFill>
              </a:rPr>
              <a:t>in abito da sposa.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D59E39E9-315B-148D-E179-EED1C024EC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62000"/>
            <a:ext cx="4355976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10798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44A4FC07-C3D9-6E9E-F502-538196D804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7624" y="548680"/>
            <a:ext cx="4392488" cy="5652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30433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1AD7DF3-C5B8-5C41-9ACC-98A28880E5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846893"/>
            <a:ext cx="8147248" cy="1011107"/>
          </a:xfrm>
        </p:spPr>
        <p:txBody>
          <a:bodyPr/>
          <a:lstStyle/>
          <a:p>
            <a:r>
              <a:rPr lang="it-IT" sz="1600" dirty="0">
                <a:solidFill>
                  <a:srgbClr val="D112D4"/>
                </a:solidFill>
              </a:rPr>
              <a:t>Elisabetta Duchessa di Baviera, Sissi</a:t>
            </a:r>
            <a:br>
              <a:rPr lang="it-IT" sz="1600" dirty="0">
                <a:solidFill>
                  <a:srgbClr val="002060"/>
                </a:solidFill>
              </a:rPr>
            </a:br>
            <a:r>
              <a:rPr lang="it-IT" sz="1600" dirty="0">
                <a:solidFill>
                  <a:srgbClr val="0070C0"/>
                </a:solidFill>
              </a:rPr>
              <a:t>col marito Francesco Giuseppe imperatore.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370E64EF-9E48-F24E-A7DD-D5C761ACF545}"/>
              </a:ext>
            </a:extLst>
          </p:cNvPr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 bwMode="auto">
          <a:xfrm>
            <a:off x="2429322" y="620688"/>
            <a:ext cx="4953806" cy="52262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pic>
    </p:spTree>
    <p:extLst>
      <p:ext uri="{BB962C8B-B14F-4D97-AF65-F5344CB8AC3E}">
        <p14:creationId xmlns:p14="http://schemas.microsoft.com/office/powerpoint/2010/main" val="13043014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46CE1BC5-E6BA-746F-9C38-A753251F59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3768" y="1557411"/>
            <a:ext cx="3816424" cy="5300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62192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:a16="http://schemas.microsoft.com/office/drawing/2014/main" id="{315E20DA-C873-E04C-A8DA-EDEA7EF259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0"/>
            <a:ext cx="8572500" cy="6858000"/>
          </a:xfrm>
          <a:prstGeom prst="rect">
            <a:avLst/>
          </a:prstGeom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8FBCE149-F006-0E40-A80C-63D37A7ADD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13023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A66D202F-221A-D2F2-1CB0-4F75255D43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560" y="5301208"/>
            <a:ext cx="7981578" cy="1556792"/>
          </a:xfrm>
        </p:spPr>
        <p:txBody>
          <a:bodyPr/>
          <a:lstStyle/>
          <a:p>
            <a:r>
              <a:rPr lang="it-IT" sz="1600" dirty="0">
                <a:solidFill>
                  <a:schemeClr val="accent1">
                    <a:lumMod val="50000"/>
                  </a:schemeClr>
                </a:solidFill>
              </a:rPr>
              <a:t>Regno del Lombardo-Veneto sotto l’Impero austro-ungarico.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3ADC2119-BAC5-0286-4561-63E60F9902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980728"/>
            <a:ext cx="8236504" cy="4536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41256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494B59D0-C246-882F-59DE-464291B3EA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8800" y="239266"/>
            <a:ext cx="4940300" cy="6667500"/>
          </a:xfrm>
          <a:prstGeom prst="rect">
            <a:avLst/>
          </a:prstGeom>
        </p:spPr>
      </p:pic>
      <p:sp>
        <p:nvSpPr>
          <p:cNvPr id="5" name="Titolo 4">
            <a:extLst>
              <a:ext uri="{FF2B5EF4-FFF2-40B4-BE49-F238E27FC236}">
                <a16:creationId xmlns:a16="http://schemas.microsoft.com/office/drawing/2014/main" id="{E3835411-3E43-78DC-43F2-246E7E195B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877272"/>
            <a:ext cx="4139952" cy="918816"/>
          </a:xfrm>
        </p:spPr>
        <p:txBody>
          <a:bodyPr/>
          <a:lstStyle/>
          <a:p>
            <a:r>
              <a:rPr lang="it-IT" sz="1600" dirty="0">
                <a:solidFill>
                  <a:srgbClr val="C00000"/>
                </a:solidFill>
                <a:latin typeface="Geneva" panose="020B05030304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Il F</a:t>
            </a:r>
            <a:r>
              <a:rPr lang="it-IT" sz="1600" dirty="0">
                <a:solidFill>
                  <a:srgbClr val="C00000"/>
                </a:solidFill>
                <a:effectLst/>
                <a:latin typeface="Geneva" panose="020B05030304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eldmaresciallo Josef Radetzky, </a:t>
            </a:r>
            <a:br>
              <a:rPr lang="it-IT" sz="1600" dirty="0">
                <a:solidFill>
                  <a:srgbClr val="C00000"/>
                </a:solidFill>
                <a:effectLst/>
                <a:latin typeface="Geneva" panose="020B05030304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it-IT" sz="1600" dirty="0">
                <a:solidFill>
                  <a:srgbClr val="002060"/>
                </a:solidFill>
                <a:latin typeface="Geneva" panose="020B05030304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  <a:r>
              <a:rPr lang="it-IT" sz="1600" dirty="0">
                <a:solidFill>
                  <a:srgbClr val="002060"/>
                </a:solidFill>
                <a:effectLst/>
                <a:latin typeface="Geneva" panose="020B05030304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 una foto del 1857 </a:t>
            </a:r>
            <a:br>
              <a:rPr lang="it-IT" sz="1600" dirty="0">
                <a:solidFill>
                  <a:srgbClr val="C00000"/>
                </a:solidFill>
                <a:effectLst/>
                <a:latin typeface="Geneva" panose="020B05030304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it-IT" sz="1600" dirty="0">
                <a:solidFill>
                  <a:srgbClr val="C00000"/>
                </a:solidFill>
                <a:effectLst/>
                <a:latin typeface="Geneva" panose="020B05030304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 in un ritratto ufficiale.</a:t>
            </a:r>
            <a:br>
              <a:rPr lang="it-IT" sz="1600" dirty="0">
                <a:effectLst/>
                <a:latin typeface="Geneva" panose="020B05030304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it-IT" sz="1600" dirty="0">
              <a:solidFill>
                <a:srgbClr val="002060"/>
              </a:solidFill>
            </a:endParaRP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3365020B-0B10-E2AF-BECE-8DA90CD50B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157" y="239266"/>
            <a:ext cx="4355976" cy="5472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826143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1762210E-6108-11C1-C4EC-A24B0AA800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72" y="0"/>
            <a:ext cx="515250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47875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F511C599-1D98-E336-0450-4721D14789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3728" y="677332"/>
            <a:ext cx="5256584" cy="6180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33410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AE01F78-8C8C-D8EA-6DDC-524B58DC26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1640" y="5589240"/>
            <a:ext cx="6480720" cy="1152128"/>
          </a:xfrm>
        </p:spPr>
        <p:txBody>
          <a:bodyPr/>
          <a:lstStyle/>
          <a:p>
            <a:r>
              <a:rPr lang="it-IT" sz="1600" dirty="0">
                <a:solidFill>
                  <a:srgbClr val="714515"/>
                </a:solidFill>
              </a:rPr>
              <a:t>Milano, Piazza Duomo nel 1857 dalla torretta dei Giureconsulti.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74E87B76-5054-DFF9-9E4E-D62B9A4F80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1640" y="548680"/>
            <a:ext cx="6480720" cy="5288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981217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AD25575-CD9D-F279-90F7-C93CA26099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83968" y="5373216"/>
            <a:ext cx="2880320" cy="1484784"/>
          </a:xfrm>
        </p:spPr>
        <p:txBody>
          <a:bodyPr/>
          <a:lstStyle/>
          <a:p>
            <a:pPr algn="l"/>
            <a:r>
              <a:rPr lang="it-IT" sz="1600" dirty="0"/>
              <a:t>Litografia di Massimiliano d’Asburgo, </a:t>
            </a:r>
            <a:r>
              <a:rPr lang="it-IT" sz="1600" dirty="0" err="1"/>
              <a:t>Vicere</a:t>
            </a:r>
            <a:r>
              <a:rPr lang="it-IT" sz="1600" dirty="0"/>
              <a:t>̀ del Lombardo-Veneto.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EAFB2642-CBF4-C5C5-4754-2EA0CAC719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93850"/>
            <a:ext cx="3995936" cy="5264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510964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A4CCF98-6281-0761-2D5B-F2E0FDA393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1600" y="4653136"/>
            <a:ext cx="3168352" cy="2204864"/>
          </a:xfrm>
        </p:spPr>
        <p:txBody>
          <a:bodyPr/>
          <a:lstStyle/>
          <a:p>
            <a:pPr algn="r"/>
            <a:r>
              <a:rPr lang="it-IT" sz="1600" dirty="0">
                <a:solidFill>
                  <a:srgbClr val="002060"/>
                </a:solidFill>
              </a:rPr>
              <a:t>Massimiliano d’Asburgo </a:t>
            </a:r>
            <a:br>
              <a:rPr lang="it-IT" sz="1600" dirty="0">
                <a:solidFill>
                  <a:srgbClr val="002060"/>
                </a:solidFill>
              </a:rPr>
            </a:br>
            <a:r>
              <a:rPr lang="it-IT" sz="1600" dirty="0">
                <a:solidFill>
                  <a:srgbClr val="002060"/>
                </a:solidFill>
              </a:rPr>
              <a:t>in una foro del 1858</a:t>
            </a:r>
            <a:r>
              <a:rPr lang="it-IT" sz="1600" dirty="0"/>
              <a:t>.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9DEC44C9-C3EE-F2E0-C02E-C370B99A57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7984" y="836712"/>
            <a:ext cx="4716016" cy="6021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265009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C4D089B-1A2A-29F9-7542-FF54DBB97E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0" y="5229200"/>
            <a:ext cx="4021138" cy="1628800"/>
          </a:xfrm>
        </p:spPr>
        <p:txBody>
          <a:bodyPr/>
          <a:lstStyle/>
          <a:p>
            <a:pPr algn="l"/>
            <a:r>
              <a:rPr lang="it-IT" sz="1600" dirty="0"/>
              <a:t>Franz </a:t>
            </a:r>
            <a:r>
              <a:rPr lang="it-IT" sz="1600" dirty="0" err="1"/>
              <a:t>Xaver</a:t>
            </a:r>
            <a:r>
              <a:rPr lang="it-IT" sz="1600" dirty="0"/>
              <a:t> </a:t>
            </a:r>
            <a:r>
              <a:rPr lang="it-IT" sz="1600" dirty="0" err="1"/>
              <a:t>Winterhalter</a:t>
            </a:r>
            <a:r>
              <a:rPr lang="it-IT" sz="1600" dirty="0"/>
              <a:t>.</a:t>
            </a:r>
            <a:br>
              <a:rPr lang="it-IT" sz="1600" dirty="0"/>
            </a:br>
            <a:r>
              <a:rPr lang="it-IT" sz="1600" dirty="0">
                <a:solidFill>
                  <a:srgbClr val="C00000"/>
                </a:solidFill>
              </a:rPr>
              <a:t>Ritratto di Napoleone III. </a:t>
            </a:r>
            <a:br>
              <a:rPr lang="it-IT" sz="1600" dirty="0"/>
            </a:br>
            <a:r>
              <a:rPr lang="it-IT" sz="1600" dirty="0">
                <a:solidFill>
                  <a:srgbClr val="6D6514"/>
                </a:solidFill>
              </a:rPr>
              <a:t>Olio su tela, del 1855, </a:t>
            </a:r>
            <a:br>
              <a:rPr lang="it-IT" sz="1600" dirty="0">
                <a:solidFill>
                  <a:srgbClr val="6D6514"/>
                </a:solidFill>
              </a:rPr>
            </a:br>
            <a:r>
              <a:rPr lang="it-IT" sz="1600" dirty="0">
                <a:solidFill>
                  <a:srgbClr val="6D6514"/>
                </a:solidFill>
              </a:rPr>
              <a:t>Museo napoleonico di Roma.</a:t>
            </a:r>
            <a:endParaRPr lang="it-IT" sz="1600" dirty="0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8EBFCD4F-DE4C-0A6E-DD2E-2DE13F3DBC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4032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797485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D557FC1-391A-8D46-BD17-BA7D79E6AE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7664" y="5013176"/>
            <a:ext cx="6502400" cy="1844824"/>
          </a:xfrm>
        </p:spPr>
        <p:txBody>
          <a:bodyPr/>
          <a:lstStyle/>
          <a:p>
            <a:r>
              <a:rPr lang="it-IT" sz="1600" dirty="0">
                <a:solidFill>
                  <a:schemeClr val="accent1">
                    <a:lumMod val="50000"/>
                  </a:schemeClr>
                </a:solidFill>
              </a:rPr>
              <a:t>Trieste. Villa </a:t>
            </a:r>
            <a:r>
              <a:rPr lang="it-IT" sz="1600" dirty="0" err="1">
                <a:solidFill>
                  <a:schemeClr val="accent1">
                    <a:lumMod val="50000"/>
                  </a:schemeClr>
                </a:solidFill>
              </a:rPr>
              <a:t>Lazarovich</a:t>
            </a:r>
            <a:r>
              <a:rPr lang="it-IT" sz="1600" dirty="0">
                <a:solidFill>
                  <a:schemeClr val="accent1">
                    <a:lumMod val="50000"/>
                  </a:schemeClr>
                </a:solidFill>
              </a:rPr>
              <a:t>, sul colle di San Vito.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CE8C7AFB-E194-1C11-3F04-F8AC732C46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7664" y="620688"/>
            <a:ext cx="6502400" cy="488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613141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48F4980-33F5-434C-9E65-28DBCE2BF0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5661248"/>
            <a:ext cx="7772400" cy="1196752"/>
          </a:xfrm>
        </p:spPr>
        <p:txBody>
          <a:bodyPr/>
          <a:lstStyle/>
          <a:p>
            <a:r>
              <a:rPr lang="it-IT" sz="1600" dirty="0">
                <a:solidFill>
                  <a:srgbClr val="002060"/>
                </a:solidFill>
              </a:rPr>
              <a:t>Trieste. Castello Miramare.</a:t>
            </a:r>
            <a:endParaRPr lang="it-IT" sz="1600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58D30E83-4748-6B12-A8E2-7E67AE951A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472947"/>
            <a:ext cx="7772400" cy="5476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172646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DB9AD0C7-31FC-6AB2-A2E9-77874B6EC0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0072" y="5085184"/>
            <a:ext cx="3373066" cy="1772816"/>
          </a:xfrm>
        </p:spPr>
        <p:txBody>
          <a:bodyPr/>
          <a:lstStyle/>
          <a:p>
            <a:pPr algn="l"/>
            <a:r>
              <a:rPr lang="it-IT" sz="1600" dirty="0">
                <a:solidFill>
                  <a:srgbClr val="002060"/>
                </a:solidFill>
              </a:rPr>
              <a:t>Anton </a:t>
            </a:r>
            <a:r>
              <a:rPr lang="it-IT" sz="1600" dirty="0" err="1">
                <a:solidFill>
                  <a:srgbClr val="002060"/>
                </a:solidFill>
              </a:rPr>
              <a:t>Einsle</a:t>
            </a:r>
            <a:r>
              <a:rPr lang="it-IT" sz="1600" dirty="0">
                <a:solidFill>
                  <a:srgbClr val="002060"/>
                </a:solidFill>
              </a:rPr>
              <a:t>.</a:t>
            </a:r>
            <a:br>
              <a:rPr lang="it-IT" sz="1600" dirty="0"/>
            </a:br>
            <a:r>
              <a:rPr lang="it-IT" sz="1600" dirty="0">
                <a:solidFill>
                  <a:srgbClr val="C00000"/>
                </a:solidFill>
              </a:rPr>
              <a:t>Ritratto del giovane imperatore Francesco Giuseppe.</a:t>
            </a:r>
            <a:br>
              <a:rPr lang="it-IT" sz="1600" dirty="0"/>
            </a:br>
            <a:r>
              <a:rPr lang="it-IT" sz="1600" dirty="0">
                <a:solidFill>
                  <a:srgbClr val="6D6514"/>
                </a:solidFill>
              </a:rPr>
              <a:t>Olio su tela 158x115cm, </a:t>
            </a:r>
            <a:br>
              <a:rPr lang="it-IT" sz="1600" dirty="0">
                <a:solidFill>
                  <a:srgbClr val="6D6514"/>
                </a:solidFill>
              </a:rPr>
            </a:br>
            <a:r>
              <a:rPr lang="it-IT" sz="1600" dirty="0">
                <a:solidFill>
                  <a:srgbClr val="6D6514"/>
                </a:solidFill>
              </a:rPr>
              <a:t>Palazzo </a:t>
            </a:r>
            <a:r>
              <a:rPr lang="it-IT" sz="1600" dirty="0" err="1">
                <a:solidFill>
                  <a:srgbClr val="6D6514"/>
                </a:solidFill>
              </a:rPr>
              <a:t>Dorotheum</a:t>
            </a:r>
            <a:r>
              <a:rPr lang="it-IT" sz="1600" dirty="0">
                <a:solidFill>
                  <a:srgbClr val="6D6514"/>
                </a:solidFill>
              </a:rPr>
              <a:t>, Vienna.</a:t>
            </a:r>
            <a:endParaRPr lang="it-IT" sz="1600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5D6F24B1-4E75-5A4C-9104-910CA70CE1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99616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994290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046E52C-3D10-ED93-14F7-A6A89DFD65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589240"/>
            <a:ext cx="8135938" cy="1268760"/>
          </a:xfrm>
        </p:spPr>
        <p:txBody>
          <a:bodyPr/>
          <a:lstStyle/>
          <a:p>
            <a:r>
              <a:rPr lang="it-IT" sz="1600" dirty="0">
                <a:solidFill>
                  <a:srgbClr val="847F17"/>
                </a:solidFill>
              </a:rPr>
              <a:t>Impero austro-ungarico.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3C2F8E08-1843-BC92-6DED-47CE2595B9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1640" y="548680"/>
            <a:ext cx="6631282" cy="5210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68668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8A3807C4-3502-5B79-23DE-0E4D7A711F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514350"/>
            <a:ext cx="8208912" cy="6083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942326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CD574401-F8BC-6546-83DC-C8009F86D2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7584" y="5680067"/>
            <a:ext cx="7772400" cy="1153927"/>
          </a:xfrm>
        </p:spPr>
        <p:txBody>
          <a:bodyPr/>
          <a:lstStyle/>
          <a:p>
            <a:r>
              <a:rPr lang="it-IT" sz="1600" dirty="0">
                <a:solidFill>
                  <a:srgbClr val="002060"/>
                </a:solidFill>
              </a:rPr>
              <a:t>Cesare dell’Acqua, </a:t>
            </a:r>
            <a:r>
              <a:rPr lang="it-IT" sz="1600" dirty="0">
                <a:solidFill>
                  <a:srgbClr val="C00000"/>
                </a:solidFill>
              </a:rPr>
              <a:t>L’Arciduca Massimiliano riceve i delegati del Messico.</a:t>
            </a:r>
            <a:br>
              <a:rPr lang="it-IT" sz="1600" dirty="0">
                <a:solidFill>
                  <a:srgbClr val="C00000"/>
                </a:solidFill>
              </a:rPr>
            </a:br>
            <a:r>
              <a:rPr lang="it-IT" sz="1600" dirty="0">
                <a:solidFill>
                  <a:srgbClr val="6F2B15"/>
                </a:solidFill>
              </a:rPr>
              <a:t>Olio su tela, 1867, Castello di Miramare, Trieste.</a:t>
            </a:r>
            <a:br>
              <a:rPr lang="it-IT" sz="1600" dirty="0">
                <a:solidFill>
                  <a:srgbClr val="C00000"/>
                </a:solidFill>
              </a:rPr>
            </a:br>
            <a:endParaRPr lang="it-IT" sz="1600" dirty="0">
              <a:solidFill>
                <a:srgbClr val="C00000"/>
              </a:solidFill>
            </a:endParaRP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4515CF80-4FC3-92AD-14DB-40B97566B3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584" y="332656"/>
            <a:ext cx="7772400" cy="5347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49273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545DEC4-9FBE-05AC-0C48-B5A5D9B1B6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0107" y="4581128"/>
            <a:ext cx="7843786" cy="2276872"/>
          </a:xfrm>
        </p:spPr>
        <p:txBody>
          <a:bodyPr/>
          <a:lstStyle/>
          <a:p>
            <a:r>
              <a:rPr lang="it-IT" sz="1600" dirty="0">
                <a:solidFill>
                  <a:srgbClr val="0070C0"/>
                </a:solidFill>
              </a:rPr>
              <a:t>Trieste. Il Castello Miramare.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6BCD47CD-9D2E-0E90-10C5-BB00B65DC2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0107" y="764704"/>
            <a:ext cx="7843786" cy="4392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873939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47F59B2-BCA0-A642-B409-A741147699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35696" y="6021288"/>
            <a:ext cx="6502400" cy="836712"/>
          </a:xfrm>
        </p:spPr>
        <p:txBody>
          <a:bodyPr/>
          <a:lstStyle/>
          <a:p>
            <a:r>
              <a:rPr lang="it-IT" sz="1600" dirty="0">
                <a:solidFill>
                  <a:srgbClr val="C00000"/>
                </a:solidFill>
              </a:rPr>
              <a:t>La corona di Imperatore del Messico.</a:t>
            </a:r>
            <a:endParaRPr lang="it-IT" sz="1600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2DC5BCF1-3A73-D62C-FA76-2CA75A7DB6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5696" y="404664"/>
            <a:ext cx="6502400" cy="547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840342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94A3793B-06BD-014E-0A08-C2519826F2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304" y="980728"/>
            <a:ext cx="8259391" cy="5496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21208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9BB2D31E-6774-F3A3-4A25-DF28414CB1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1700808"/>
            <a:ext cx="7696626" cy="4565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888120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5">
            <a:extLst>
              <a:ext uri="{FF2B5EF4-FFF2-40B4-BE49-F238E27FC236}">
                <a16:creationId xmlns:a16="http://schemas.microsoft.com/office/drawing/2014/main" id="{64B186EB-7F24-3E43-8130-23735A31AB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9592" y="5373216"/>
            <a:ext cx="7495512" cy="1484784"/>
          </a:xfrm>
        </p:spPr>
        <p:txBody>
          <a:bodyPr/>
          <a:lstStyle/>
          <a:p>
            <a:r>
              <a:rPr lang="it-IT" sz="1800" dirty="0">
                <a:solidFill>
                  <a:schemeClr val="accent1">
                    <a:lumMod val="50000"/>
                  </a:schemeClr>
                </a:solidFill>
              </a:rPr>
              <a:t>Uno scorcio di Veracruz, Messico.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16B2B5DF-0256-7634-DA97-6E4753C0CF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8895" y="692696"/>
            <a:ext cx="7646209" cy="5080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348388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:a16="http://schemas.microsoft.com/office/drawing/2014/main" id="{11C22842-7F8E-FD96-90D9-01B248826F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7624" y="908720"/>
            <a:ext cx="7520820" cy="6553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27991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85F57EAB-5C51-99B3-E588-31B6E03F18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0494" y="1052736"/>
            <a:ext cx="7723011" cy="648072"/>
          </a:xfrm>
        </p:spPr>
        <p:txBody>
          <a:bodyPr/>
          <a:lstStyle/>
          <a:p>
            <a:r>
              <a:rPr lang="it-IT" sz="1600" dirty="0">
                <a:solidFill>
                  <a:srgbClr val="002060"/>
                </a:solidFill>
              </a:rPr>
              <a:t>Battaglia di Veracruz durante la guerra americana-messicana.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26F75992-6B12-5ED2-AD9B-0C0D6C692C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0494" y="1844824"/>
            <a:ext cx="7723011" cy="5594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74179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F3347C57-54C4-2A81-6899-8C3F7EB0E5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1900" y="319360"/>
            <a:ext cx="4140200" cy="63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501741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782D07B1-0B9B-E044-AD69-6F6DE4877D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40792" y="4797152"/>
            <a:ext cx="3852346" cy="2060848"/>
          </a:xfrm>
        </p:spPr>
        <p:txBody>
          <a:bodyPr/>
          <a:lstStyle/>
          <a:p>
            <a:pPr algn="l"/>
            <a:r>
              <a:rPr lang="it-IT" sz="1600" dirty="0"/>
              <a:t>Franz </a:t>
            </a:r>
            <a:r>
              <a:rPr lang="it-IT" sz="1600" dirty="0" err="1"/>
              <a:t>Xaver</a:t>
            </a:r>
            <a:r>
              <a:rPr lang="it-IT" sz="1600" dirty="0"/>
              <a:t> </a:t>
            </a:r>
            <a:r>
              <a:rPr lang="it-IT" sz="1600" dirty="0" err="1"/>
              <a:t>Winterhalter</a:t>
            </a:r>
            <a:r>
              <a:rPr lang="it-IT" sz="1600" dirty="0"/>
              <a:t>.</a:t>
            </a:r>
            <a:br>
              <a:rPr lang="it-IT" sz="1600" dirty="0"/>
            </a:br>
            <a:r>
              <a:rPr lang="it-IT" sz="1600" dirty="0">
                <a:solidFill>
                  <a:srgbClr val="C00000"/>
                </a:solidFill>
              </a:rPr>
              <a:t>Ritratto di Napoleone III. </a:t>
            </a:r>
            <a:br>
              <a:rPr lang="it-IT" sz="1600" dirty="0"/>
            </a:br>
            <a:r>
              <a:rPr lang="it-IT" sz="1600" dirty="0">
                <a:solidFill>
                  <a:srgbClr val="6D6514"/>
                </a:solidFill>
              </a:rPr>
              <a:t>Olio su tela, del 1855, </a:t>
            </a:r>
            <a:br>
              <a:rPr lang="it-IT" sz="1600" dirty="0">
                <a:solidFill>
                  <a:srgbClr val="6D6514"/>
                </a:solidFill>
              </a:rPr>
            </a:br>
            <a:r>
              <a:rPr lang="it-IT" sz="1600" dirty="0">
                <a:solidFill>
                  <a:srgbClr val="6D6514"/>
                </a:solidFill>
              </a:rPr>
              <a:t>Museo napoleonico di Roma.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37A0CE40-DBAD-1568-FD7C-FAC1905670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4032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96404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9B17F7DB-A61D-7844-3535-600D8C3D20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0074" y="537750"/>
            <a:ext cx="4140200" cy="63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945362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55631E17-E4C6-3BF7-97B2-7CA215F47E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600" y="1484784"/>
            <a:ext cx="7473262" cy="4608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02872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069EBF6-B95F-FDEE-E5BC-0773645BC0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589240"/>
            <a:ext cx="8135938" cy="1268760"/>
          </a:xfrm>
        </p:spPr>
        <p:txBody>
          <a:bodyPr/>
          <a:lstStyle/>
          <a:p>
            <a:r>
              <a:rPr lang="it-IT" sz="1600" dirty="0">
                <a:solidFill>
                  <a:srgbClr val="002060"/>
                </a:solidFill>
              </a:rPr>
              <a:t>Cesare Dell’Acqua. </a:t>
            </a:r>
            <a:r>
              <a:rPr lang="it-IT" sz="1600" dirty="0">
                <a:solidFill>
                  <a:srgbClr val="C00000"/>
                </a:solidFill>
              </a:rPr>
              <a:t>Partenza di Massimiliano e Carlotta per il Messico. </a:t>
            </a:r>
            <a:br>
              <a:rPr lang="it-IT" sz="1600" dirty="0"/>
            </a:br>
            <a:r>
              <a:rPr lang="it-IT" sz="1600" dirty="0">
                <a:solidFill>
                  <a:srgbClr val="6D6514"/>
                </a:solidFill>
              </a:rPr>
              <a:t>Olio su tela, 1866, Castello di Miramare, Trieste.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E9F45767-15B5-5B3B-1FD1-AF21D8A2DC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620" y="332656"/>
            <a:ext cx="8259391" cy="5496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552609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5">
            <a:extLst>
              <a:ext uri="{FF2B5EF4-FFF2-40B4-BE49-F238E27FC236}">
                <a16:creationId xmlns:a16="http://schemas.microsoft.com/office/drawing/2014/main" id="{5FCF4CFD-EB99-3941-8DF4-22BA5558E3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12" y="4725144"/>
            <a:ext cx="4680520" cy="1872208"/>
          </a:xfrm>
        </p:spPr>
        <p:txBody>
          <a:bodyPr/>
          <a:lstStyle/>
          <a:p>
            <a:pPr algn="r"/>
            <a:r>
              <a:rPr lang="it-IT" sz="1600" dirty="0"/>
              <a:t>Franz </a:t>
            </a:r>
            <a:r>
              <a:rPr lang="it-IT" sz="1600" dirty="0" err="1"/>
              <a:t>Xaver</a:t>
            </a:r>
            <a:r>
              <a:rPr lang="it-IT" sz="1600" dirty="0"/>
              <a:t> </a:t>
            </a:r>
            <a:r>
              <a:rPr lang="it-IT" sz="1600" dirty="0" err="1"/>
              <a:t>Winterhalter</a:t>
            </a:r>
            <a:r>
              <a:rPr lang="it-IT" sz="1600" dirty="0"/>
              <a:t>.</a:t>
            </a:r>
            <a:br>
              <a:rPr lang="it-IT" sz="1600" dirty="0"/>
            </a:br>
            <a:r>
              <a:rPr lang="it-IT" sz="1600" dirty="0">
                <a:solidFill>
                  <a:srgbClr val="C00000"/>
                </a:solidFill>
              </a:rPr>
              <a:t>Massimiliano d’Asburgo</a:t>
            </a:r>
            <a:br>
              <a:rPr lang="it-IT" sz="1600" dirty="0">
                <a:solidFill>
                  <a:srgbClr val="C00000"/>
                </a:solidFill>
              </a:rPr>
            </a:br>
            <a:r>
              <a:rPr lang="it-IT" sz="1600" dirty="0">
                <a:solidFill>
                  <a:srgbClr val="C00000"/>
                </a:solidFill>
              </a:rPr>
              <a:t>Imperatore del Messico.</a:t>
            </a:r>
            <a:br>
              <a:rPr lang="it-IT" sz="1600" dirty="0">
                <a:solidFill>
                  <a:srgbClr val="C00000"/>
                </a:solidFill>
              </a:rPr>
            </a:br>
            <a:r>
              <a:rPr lang="it-IT" sz="1600" dirty="0">
                <a:solidFill>
                  <a:srgbClr val="6D6514"/>
                </a:solidFill>
              </a:rPr>
              <a:t>Olio su tela, 1865, </a:t>
            </a:r>
            <a:br>
              <a:rPr lang="it-IT" sz="1600" dirty="0">
                <a:solidFill>
                  <a:srgbClr val="6D6514"/>
                </a:solidFill>
              </a:rPr>
            </a:br>
            <a:r>
              <a:rPr lang="it-IT" sz="1600" dirty="0">
                <a:solidFill>
                  <a:srgbClr val="6D6514"/>
                </a:solidFill>
              </a:rPr>
              <a:t>Castello di Chapultepec, </a:t>
            </a:r>
            <a:br>
              <a:rPr lang="it-IT" sz="1600" dirty="0">
                <a:solidFill>
                  <a:srgbClr val="6D6514"/>
                </a:solidFill>
              </a:rPr>
            </a:br>
            <a:r>
              <a:rPr lang="it-IT" sz="1600" dirty="0">
                <a:solidFill>
                  <a:srgbClr val="6D6514"/>
                </a:solidFill>
              </a:rPr>
              <a:t>Città del Messico.</a:t>
            </a:r>
            <a:br>
              <a:rPr lang="it-IT" sz="1600" dirty="0"/>
            </a:br>
            <a:endParaRPr lang="it-IT" dirty="0">
              <a:solidFill>
                <a:srgbClr val="C00000"/>
              </a:solidFill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2AB877A1-1D2E-7418-498E-7FFE8E486A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57787" y="16633"/>
            <a:ext cx="39862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149046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C5DACC44-A2F3-A60F-E12A-154C328C8B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8649" y="0"/>
            <a:ext cx="4584384" cy="6858000"/>
          </a:xfrm>
          <a:prstGeom prst="rect">
            <a:avLst/>
          </a:prstGeom>
        </p:spPr>
      </p:pic>
      <p:sp>
        <p:nvSpPr>
          <p:cNvPr id="4" name="Titolo 3">
            <a:extLst>
              <a:ext uri="{FF2B5EF4-FFF2-40B4-BE49-F238E27FC236}">
                <a16:creationId xmlns:a16="http://schemas.microsoft.com/office/drawing/2014/main" id="{3311D97A-30D9-5BC2-A9B3-BB107A5AB2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941168"/>
            <a:ext cx="3754760" cy="1916832"/>
          </a:xfrm>
        </p:spPr>
        <p:txBody>
          <a:bodyPr/>
          <a:lstStyle/>
          <a:p>
            <a:pPr algn="r"/>
            <a:r>
              <a:rPr lang="it-IT" sz="1600" dirty="0">
                <a:solidFill>
                  <a:srgbClr val="002060"/>
                </a:solidFill>
              </a:rPr>
              <a:t>Albert </a:t>
            </a:r>
            <a:r>
              <a:rPr lang="it-IT" sz="1600" dirty="0" err="1">
                <a:solidFill>
                  <a:srgbClr val="002060"/>
                </a:solidFill>
              </a:rPr>
              <a:t>Gräfle</a:t>
            </a:r>
            <a:r>
              <a:rPr lang="it-IT" sz="1600" dirty="0">
                <a:solidFill>
                  <a:srgbClr val="002060"/>
                </a:solidFill>
              </a:rPr>
              <a:t>.</a:t>
            </a:r>
            <a:br>
              <a:rPr lang="it-IT" sz="1600" dirty="0"/>
            </a:br>
            <a:r>
              <a:rPr lang="it-IT" sz="1600" dirty="0">
                <a:solidFill>
                  <a:srgbClr val="C00000"/>
                </a:solidFill>
              </a:rPr>
              <a:t>Ritratto dell'Imperatrice </a:t>
            </a:r>
            <a:br>
              <a:rPr lang="it-IT" sz="1600" dirty="0">
                <a:solidFill>
                  <a:srgbClr val="C00000"/>
                </a:solidFill>
              </a:rPr>
            </a:br>
            <a:r>
              <a:rPr lang="it-IT" sz="1600" dirty="0">
                <a:solidFill>
                  <a:srgbClr val="C00000"/>
                </a:solidFill>
              </a:rPr>
              <a:t>Carlotta del Messico</a:t>
            </a:r>
            <a:r>
              <a:rPr lang="it-IT" sz="1600" dirty="0"/>
              <a:t>.</a:t>
            </a:r>
            <a:br>
              <a:rPr lang="it-IT" sz="1600" dirty="0"/>
            </a:br>
            <a:r>
              <a:rPr lang="it-IT" sz="1600" dirty="0">
                <a:solidFill>
                  <a:srgbClr val="6D6514"/>
                </a:solidFill>
              </a:rPr>
              <a:t>Olio su tela,1865.</a:t>
            </a:r>
          </a:p>
        </p:txBody>
      </p:sp>
    </p:spTree>
    <p:extLst>
      <p:ext uri="{BB962C8B-B14F-4D97-AF65-F5344CB8AC3E}">
        <p14:creationId xmlns:p14="http://schemas.microsoft.com/office/powerpoint/2010/main" val="146688649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55B9060-E9B9-4D8D-9213-13909D6053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797152"/>
            <a:ext cx="4186808" cy="2060848"/>
          </a:xfrm>
        </p:spPr>
        <p:txBody>
          <a:bodyPr/>
          <a:lstStyle/>
          <a:p>
            <a:pPr algn="r"/>
            <a:r>
              <a:rPr lang="it-IT" sz="1600" dirty="0">
                <a:solidFill>
                  <a:srgbClr val="0070C0"/>
                </a:solidFill>
              </a:rPr>
              <a:t>Lo stemma imperiale.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DA3A40F9-007C-CB48-2B55-BE7A3F942B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0792" y="0"/>
            <a:ext cx="431320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618737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623B2A70-6EE1-B961-6C3D-0894998C56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9085" y="89452"/>
            <a:ext cx="5023313" cy="6858000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86563F7A-D4FA-1DA7-4D54-AEC61A5296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81128"/>
            <a:ext cx="3538736" cy="2276872"/>
          </a:xfrm>
        </p:spPr>
        <p:txBody>
          <a:bodyPr/>
          <a:lstStyle/>
          <a:p>
            <a:pPr algn="r"/>
            <a:r>
              <a:rPr lang="it-IT" sz="1600" dirty="0">
                <a:solidFill>
                  <a:srgbClr val="C00000"/>
                </a:solidFill>
              </a:rPr>
              <a:t>Monogrammi combinati dell'Imperatore Massimiliano d’Asburgo-Lorena</a:t>
            </a:r>
            <a:br>
              <a:rPr lang="it-IT" sz="1600" dirty="0">
                <a:solidFill>
                  <a:srgbClr val="C00000"/>
                </a:solidFill>
              </a:rPr>
            </a:br>
            <a:r>
              <a:rPr lang="it-IT" sz="1600" dirty="0">
                <a:solidFill>
                  <a:srgbClr val="C00000"/>
                </a:solidFill>
              </a:rPr>
              <a:t>e dell'Imperatrice </a:t>
            </a:r>
            <a:br>
              <a:rPr lang="it-IT" sz="1600" dirty="0">
                <a:solidFill>
                  <a:srgbClr val="C00000"/>
                </a:solidFill>
              </a:rPr>
            </a:br>
            <a:r>
              <a:rPr lang="it-IT" sz="1600" dirty="0">
                <a:solidFill>
                  <a:srgbClr val="C00000"/>
                </a:solidFill>
              </a:rPr>
              <a:t>Carlotta del Belgio</a:t>
            </a:r>
            <a:r>
              <a:rPr lang="it-IT" sz="16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5065356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51CFCBE-F811-F14F-AA34-581B2B220B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908720"/>
            <a:ext cx="8291264" cy="2016224"/>
          </a:xfrm>
        </p:spPr>
        <p:txBody>
          <a:bodyPr/>
          <a:lstStyle/>
          <a:p>
            <a:r>
              <a:rPr lang="it-IT" sz="1600" dirty="0">
                <a:solidFill>
                  <a:srgbClr val="FFC000"/>
                </a:solidFill>
              </a:rPr>
              <a:t>Cartolina di Città del Messico nel 1860.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39F7899D-EFC4-AE19-1624-16489B595F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2185" y="2348880"/>
            <a:ext cx="7241294" cy="5085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34715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BBA31AC-B50A-924A-B577-92CEDF935AFF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313638" y="5989490"/>
            <a:ext cx="6516724" cy="340735"/>
          </a:xfrm>
        </p:spPr>
        <p:txBody>
          <a:bodyPr wrap="square">
            <a:spAutoFit/>
          </a:bodyPr>
          <a:lstStyle/>
          <a:p>
            <a:pPr lvl="0"/>
            <a:r>
              <a:rPr lang="it-IT" sz="1600" dirty="0">
                <a:solidFill>
                  <a:srgbClr val="6F2B15"/>
                </a:solidFill>
                <a:effectLst/>
                <a:latin typeface="Geneva" panose="020B05030304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Il Castello di Chapultepec a Città del Messico</a:t>
            </a:r>
            <a:endParaRPr lang="it-IT" sz="1600" dirty="0">
              <a:solidFill>
                <a:srgbClr val="6F2B15"/>
              </a:solidFill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2E9FA83E-030F-429A-8076-CC4889F142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483" y="764704"/>
            <a:ext cx="7452827" cy="4968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065418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3E5E8AA-8903-DC42-BDCC-E91DB42AE924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457200" y="6033960"/>
            <a:ext cx="8135938" cy="824040"/>
          </a:xfrm>
        </p:spPr>
        <p:txBody>
          <a:bodyPr/>
          <a:lstStyle/>
          <a:p>
            <a:pPr lvl="0"/>
            <a:r>
              <a:rPr lang="it-IT" sz="1600" dirty="0">
                <a:solidFill>
                  <a:srgbClr val="002060"/>
                </a:solidFill>
              </a:rPr>
              <a:t>…l’ingresso del Castello.</a:t>
            </a:r>
            <a:br>
              <a:rPr lang="it-IT" sz="1600" dirty="0"/>
            </a:br>
            <a:endParaRPr lang="it-IT" sz="1600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F6D82C4B-C097-7E24-A90A-E75CA3071A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916" y="178832"/>
            <a:ext cx="7772400" cy="582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322072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F73B9BF-5138-DEB4-526E-8597011E87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733256"/>
            <a:ext cx="8135938" cy="1124744"/>
          </a:xfrm>
        </p:spPr>
        <p:txBody>
          <a:bodyPr/>
          <a:lstStyle/>
          <a:p>
            <a:r>
              <a:rPr lang="it-IT" sz="1600" dirty="0">
                <a:solidFill>
                  <a:srgbClr val="C00000"/>
                </a:solidFill>
              </a:rPr>
              <a:t>I due sovrani nella reggia del Castello a Città </a:t>
            </a:r>
            <a:r>
              <a:rPr lang="it-IT" sz="1600">
                <a:solidFill>
                  <a:srgbClr val="C00000"/>
                </a:solidFill>
              </a:rPr>
              <a:t>del Messico.</a:t>
            </a:r>
            <a:endParaRPr lang="it-IT" sz="1600" dirty="0">
              <a:solidFill>
                <a:srgbClr val="C00000"/>
              </a:solidFill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91E102EC-3C87-FC51-A02F-639B9FBA81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1327" y="374261"/>
            <a:ext cx="7447684" cy="5503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257506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57A826A-B301-6944-A8BE-52B071F067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0600" y="5611912"/>
            <a:ext cx="7162800" cy="1244946"/>
          </a:xfrm>
        </p:spPr>
        <p:txBody>
          <a:bodyPr/>
          <a:lstStyle/>
          <a:p>
            <a:r>
              <a:rPr lang="it-IT" sz="1600" dirty="0">
                <a:solidFill>
                  <a:srgbClr val="0070C0"/>
                </a:solidFill>
              </a:rPr>
              <a:t>Città del Messico. </a:t>
            </a:r>
            <a:r>
              <a:rPr lang="it-IT" sz="1600" dirty="0" err="1">
                <a:solidFill>
                  <a:srgbClr val="0070C0"/>
                </a:solidFill>
                <a:effectLst/>
                <a:latin typeface="Geneva" panose="020B05030304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Paseo</a:t>
            </a:r>
            <a:r>
              <a:rPr lang="it-IT" sz="1600" dirty="0">
                <a:solidFill>
                  <a:srgbClr val="0070C0"/>
                </a:solidFill>
                <a:effectLst/>
                <a:latin typeface="Geneva" panose="020B05030304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 la </a:t>
            </a:r>
            <a:r>
              <a:rPr lang="it-IT" sz="1600" dirty="0" err="1">
                <a:solidFill>
                  <a:srgbClr val="0070C0"/>
                </a:solidFill>
                <a:effectLst/>
                <a:latin typeface="Geneva" panose="020B05030304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Reforma</a:t>
            </a:r>
            <a:r>
              <a:rPr lang="it-IT" sz="1600" dirty="0">
                <a:solidFill>
                  <a:srgbClr val="0070C0"/>
                </a:solidFill>
                <a:effectLst/>
                <a:latin typeface="Geneva" panose="020B05030304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t-IT" sz="1600" dirty="0">
                <a:solidFill>
                  <a:srgbClr val="0070C0"/>
                </a:solidFill>
                <a:latin typeface="Geneva" panose="020B05030304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it-IT" sz="1600" dirty="0">
                <a:solidFill>
                  <a:srgbClr val="0070C0"/>
                </a:solidFill>
                <a:effectLst/>
                <a:latin typeface="Geneva" panose="020B05030304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"Viale della Riforma», oggi.</a:t>
            </a:r>
            <a:r>
              <a:rPr lang="it-IT" sz="1600" dirty="0">
                <a:solidFill>
                  <a:srgbClr val="0070C0"/>
                </a:solidFill>
                <a:effectLst/>
              </a:rPr>
              <a:t> </a:t>
            </a:r>
            <a:endParaRPr lang="it-IT" sz="1600" dirty="0">
              <a:solidFill>
                <a:srgbClr val="0070C0"/>
              </a:solidFill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F0658C2D-D4FE-DB88-E84C-C1227E7FD9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836712"/>
            <a:ext cx="7162800" cy="477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805415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7491EEC2-3AC3-639C-EFC8-10AAA68095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8024" y="908720"/>
            <a:ext cx="4355976" cy="5949280"/>
          </a:xfrm>
          <a:prstGeom prst="rect">
            <a:avLst/>
          </a:prstGeom>
        </p:spPr>
      </p:pic>
      <p:sp>
        <p:nvSpPr>
          <p:cNvPr id="5" name="Titolo 4">
            <a:extLst>
              <a:ext uri="{FF2B5EF4-FFF2-40B4-BE49-F238E27FC236}">
                <a16:creationId xmlns:a16="http://schemas.microsoft.com/office/drawing/2014/main" id="{C6BF357B-4395-250F-1066-9BC83F2CD9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085184"/>
            <a:ext cx="3970784" cy="1772816"/>
          </a:xfrm>
        </p:spPr>
        <p:txBody>
          <a:bodyPr/>
          <a:lstStyle/>
          <a:p>
            <a:pPr algn="r"/>
            <a:r>
              <a:rPr lang="it-IT" sz="1600" dirty="0">
                <a:solidFill>
                  <a:srgbClr val="002060"/>
                </a:solidFill>
                <a:effectLst/>
                <a:latin typeface="Geneva" panose="020B05030304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Benito Juarez Garcia</a:t>
            </a:r>
            <a:r>
              <a:rPr lang="it-IT" sz="1600" dirty="0">
                <a:solidFill>
                  <a:srgbClr val="002060"/>
                </a:solidFill>
                <a:latin typeface="Geneva" panose="020B05030304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br>
              <a:rPr lang="it-IT" sz="1600" dirty="0">
                <a:solidFill>
                  <a:srgbClr val="002060"/>
                </a:solidFill>
                <a:latin typeface="Geneva" panose="020B05030304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it-IT" sz="1600" dirty="0">
                <a:solidFill>
                  <a:srgbClr val="002060"/>
                </a:solidFill>
                <a:latin typeface="Geneva" panose="020B05030304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ex presidente del Messico, </a:t>
            </a:r>
            <a:br>
              <a:rPr lang="it-IT" sz="1600" dirty="0">
                <a:solidFill>
                  <a:srgbClr val="002060"/>
                </a:solidFill>
                <a:latin typeface="Geneva" panose="020B05030304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it-IT" sz="1600" dirty="0">
                <a:solidFill>
                  <a:srgbClr val="002060"/>
                </a:solidFill>
                <a:latin typeface="Geneva" panose="020B05030304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capo dei repubblicani </a:t>
            </a:r>
            <a:br>
              <a:rPr lang="it-IT" sz="1600" dirty="0">
                <a:solidFill>
                  <a:srgbClr val="002060"/>
                </a:solidFill>
                <a:latin typeface="Geneva" panose="020B05030304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it-IT" sz="1600" dirty="0">
                <a:solidFill>
                  <a:srgbClr val="002060"/>
                </a:solidFill>
                <a:latin typeface="Geneva" panose="020B05030304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ostili all’Impero.</a:t>
            </a:r>
            <a:endParaRPr lang="it-IT" sz="16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18838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9C33C8D5-F9EF-2D13-E0A0-DDEA3E3973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7624" y="908720"/>
            <a:ext cx="7520820" cy="6553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745723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54D0556-A5DC-7DC7-3C8D-A72FDDF31E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733256"/>
            <a:ext cx="8135938" cy="1124744"/>
          </a:xfrm>
        </p:spPr>
        <p:txBody>
          <a:bodyPr/>
          <a:lstStyle/>
          <a:p>
            <a:r>
              <a:rPr lang="it-IT" sz="1600" dirty="0">
                <a:solidFill>
                  <a:srgbClr val="6F2B15"/>
                </a:solidFill>
              </a:rPr>
              <a:t>Guerra di Secessione americana, 1861-1865, tra Nordisti e Sudisti.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69978852-E0AA-8CC4-C40F-3BBD855561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7664" y="317351"/>
            <a:ext cx="5688632" cy="5415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182296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2EF44C1-D95C-C64C-AFA1-CF54D9DA69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9592" y="5301208"/>
            <a:ext cx="6910156" cy="1556792"/>
          </a:xfrm>
        </p:spPr>
        <p:txBody>
          <a:bodyPr/>
          <a:lstStyle/>
          <a:p>
            <a:r>
              <a:rPr lang="it-IT" sz="1600" dirty="0">
                <a:solidFill>
                  <a:schemeClr val="accent1">
                    <a:lumMod val="50000"/>
                  </a:schemeClr>
                </a:solidFill>
              </a:rPr>
              <a:t>Sudisti, casacche grigio-verdi </a:t>
            </a:r>
            <a:r>
              <a:rPr lang="it-IT" sz="1600" dirty="0">
                <a:solidFill>
                  <a:srgbClr val="002060"/>
                </a:solidFill>
              </a:rPr>
              <a:t>e Nordisti, casacche blu.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6A9787AF-6B8A-4561-7504-AA5E6665C4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592" y="17918"/>
            <a:ext cx="6910156" cy="5666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364252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7CF37942-426F-6082-97B5-0D37BBACA6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89" y="0"/>
            <a:ext cx="4879959" cy="6858000"/>
          </a:xfrm>
          <a:prstGeom prst="rect">
            <a:avLst/>
          </a:prstGeom>
        </p:spPr>
      </p:pic>
      <p:sp>
        <p:nvSpPr>
          <p:cNvPr id="5" name="Titolo 4">
            <a:extLst>
              <a:ext uri="{FF2B5EF4-FFF2-40B4-BE49-F238E27FC236}">
                <a16:creationId xmlns:a16="http://schemas.microsoft.com/office/drawing/2014/main" id="{26BCC136-70B8-0D94-0A98-63FE832567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76056" y="5445224"/>
            <a:ext cx="3517082" cy="1412776"/>
          </a:xfrm>
        </p:spPr>
        <p:txBody>
          <a:bodyPr/>
          <a:lstStyle/>
          <a:p>
            <a:pPr algn="l"/>
            <a:r>
              <a:rPr lang="it-IT" sz="1600" dirty="0">
                <a:solidFill>
                  <a:srgbClr val="002060"/>
                </a:solidFill>
              </a:rPr>
              <a:t>La coppia imperiale</a:t>
            </a:r>
            <a:br>
              <a:rPr lang="it-IT" sz="1600" dirty="0">
                <a:solidFill>
                  <a:srgbClr val="002060"/>
                </a:solidFill>
              </a:rPr>
            </a:br>
            <a:r>
              <a:rPr lang="it-IT" sz="1600" dirty="0">
                <a:solidFill>
                  <a:srgbClr val="002060"/>
                </a:solidFill>
              </a:rPr>
              <a:t>in una foto del 1864.</a:t>
            </a:r>
          </a:p>
        </p:txBody>
      </p:sp>
    </p:spTree>
    <p:extLst>
      <p:ext uri="{BB962C8B-B14F-4D97-AF65-F5344CB8AC3E}">
        <p14:creationId xmlns:p14="http://schemas.microsoft.com/office/powerpoint/2010/main" val="138721699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39C6D423-7CAB-6048-27A5-4099CEF1D0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5696" y="0"/>
            <a:ext cx="44032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671851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>
            <a:extLst>
              <a:ext uri="{FF2B5EF4-FFF2-40B4-BE49-F238E27FC236}">
                <a16:creationId xmlns:a16="http://schemas.microsoft.com/office/drawing/2014/main" id="{D6E3E6E5-DBA8-21BF-9F5A-6E4D77FC74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52" y="4581128"/>
            <a:ext cx="3096344" cy="2160240"/>
          </a:xfrm>
        </p:spPr>
        <p:txBody>
          <a:bodyPr/>
          <a:lstStyle/>
          <a:p>
            <a:pPr algn="r"/>
            <a:r>
              <a:rPr lang="it-IT" sz="1600" dirty="0">
                <a:solidFill>
                  <a:srgbClr val="00B050"/>
                </a:solidFill>
              </a:rPr>
              <a:t>L'imperatrice </a:t>
            </a:r>
            <a:br>
              <a:rPr lang="it-IT" sz="1600" dirty="0">
                <a:solidFill>
                  <a:srgbClr val="00B050"/>
                </a:solidFill>
              </a:rPr>
            </a:br>
            <a:r>
              <a:rPr lang="it-IT" sz="1600" dirty="0">
                <a:solidFill>
                  <a:srgbClr val="00B050"/>
                </a:solidFill>
              </a:rPr>
              <a:t>Carlotta del Belgio </a:t>
            </a:r>
            <a:br>
              <a:rPr lang="it-IT" sz="1600" dirty="0">
                <a:solidFill>
                  <a:srgbClr val="00B050"/>
                </a:solidFill>
              </a:rPr>
            </a:br>
            <a:r>
              <a:rPr lang="it-IT" sz="1600" dirty="0">
                <a:solidFill>
                  <a:srgbClr val="00B050"/>
                </a:solidFill>
              </a:rPr>
              <a:t>fotografata da Giuseppe </a:t>
            </a:r>
            <a:r>
              <a:rPr lang="it-IT" sz="1600" dirty="0" err="1">
                <a:solidFill>
                  <a:srgbClr val="00B050"/>
                </a:solidFill>
              </a:rPr>
              <a:t>Malovich</a:t>
            </a:r>
            <a:r>
              <a:rPr lang="it-IT" sz="1600" dirty="0">
                <a:solidFill>
                  <a:srgbClr val="00B050"/>
                </a:solidFill>
              </a:rPr>
              <a:t> nel 1864</a:t>
            </a:r>
            <a:r>
              <a:rPr lang="it-IT" sz="1600" dirty="0">
                <a:solidFill>
                  <a:srgbClr val="D112D4"/>
                </a:solidFill>
              </a:rPr>
              <a:t>. </a:t>
            </a:r>
            <a:br>
              <a:rPr lang="it-IT" sz="1600" dirty="0">
                <a:solidFill>
                  <a:srgbClr val="7030A0"/>
                </a:solidFill>
              </a:rPr>
            </a:br>
            <a:r>
              <a:rPr lang="it-IT" sz="1600" dirty="0">
                <a:solidFill>
                  <a:srgbClr val="6D6514"/>
                </a:solidFill>
              </a:rPr>
              <a:t>Library of Congress, Washington.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81F20893-1974-99C6-FF86-B83625314A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2463" y="177800"/>
            <a:ext cx="5207000" cy="650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744296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50B41DBD-0656-47CD-CCDD-CD6A35788F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5696" y="-1"/>
            <a:ext cx="4896544" cy="6948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296917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6">
            <a:extLst>
              <a:ext uri="{FF2B5EF4-FFF2-40B4-BE49-F238E27FC236}">
                <a16:creationId xmlns:a16="http://schemas.microsoft.com/office/drawing/2014/main" id="{588413F6-8388-C94F-A65E-46DE29B17D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1640" y="4581128"/>
            <a:ext cx="5904656" cy="2276872"/>
          </a:xfrm>
        </p:spPr>
        <p:txBody>
          <a:bodyPr/>
          <a:lstStyle/>
          <a:p>
            <a:r>
              <a:rPr lang="it-IT" sz="1800" dirty="0">
                <a:solidFill>
                  <a:srgbClr val="C04615"/>
                </a:solidFill>
                <a:effectLst/>
                <a:latin typeface="Geneva" panose="020B05030304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Santiago de Querétaro, Messico.</a:t>
            </a:r>
            <a:endParaRPr lang="it-IT" sz="1800" dirty="0">
              <a:solidFill>
                <a:srgbClr val="C04615"/>
              </a:solidFill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C8549943-9A3E-E111-D46F-7EBEEBF9B4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1412776"/>
            <a:ext cx="8502944" cy="3775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737239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5">
            <a:extLst>
              <a:ext uri="{FF2B5EF4-FFF2-40B4-BE49-F238E27FC236}">
                <a16:creationId xmlns:a16="http://schemas.microsoft.com/office/drawing/2014/main" id="{0CAA60F8-6871-494A-A05F-08F56F2CC8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flipH="1">
            <a:off x="464180" y="5450024"/>
            <a:ext cx="8215640" cy="1388010"/>
          </a:xfrm>
        </p:spPr>
        <p:txBody>
          <a:bodyPr/>
          <a:lstStyle/>
          <a:p>
            <a:r>
              <a:rPr lang="it-IT" sz="1600" dirty="0">
                <a:solidFill>
                  <a:srgbClr val="6D6514"/>
                </a:solidFill>
              </a:rPr>
              <a:t>Lo scrittore francese Victor Hugo                  </a:t>
            </a:r>
            <a:r>
              <a:rPr lang="it-IT" sz="1600" dirty="0">
                <a:solidFill>
                  <a:srgbClr val="6F2B15"/>
                </a:solidFill>
              </a:rPr>
              <a:t>«L’eroe dei due mondi» Giuseppe Garibaldi</a:t>
            </a:r>
            <a:r>
              <a:rPr lang="it-IT" sz="1600" dirty="0">
                <a:solidFill>
                  <a:srgbClr val="0070C0"/>
                </a:solidFill>
              </a:rPr>
              <a:t>.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E5451791-42AA-3EF7-8EBA-A46C399673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180" y="652872"/>
            <a:ext cx="3819788" cy="4797152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8A998B07-3A6B-1FFF-4ED7-D4B3E012B1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2652" y="652872"/>
            <a:ext cx="3967168" cy="4797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256650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>
            <a:extLst>
              <a:ext uri="{FF2B5EF4-FFF2-40B4-BE49-F238E27FC236}">
                <a16:creationId xmlns:a16="http://schemas.microsoft.com/office/drawing/2014/main" id="{DFBBD152-AE38-5D43-BF48-57D9BCB27C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842" y="6021288"/>
            <a:ext cx="8785150" cy="836712"/>
          </a:xfrm>
        </p:spPr>
        <p:txBody>
          <a:bodyPr/>
          <a:lstStyle/>
          <a:p>
            <a:r>
              <a:rPr lang="it-IT" sz="1600" dirty="0">
                <a:solidFill>
                  <a:srgbClr val="002060"/>
                </a:solidFill>
              </a:rPr>
              <a:t>Presidente messicano Benito Juárez Garcia                  </a:t>
            </a:r>
            <a:r>
              <a:rPr lang="it-IT" sz="1600" dirty="0">
                <a:solidFill>
                  <a:srgbClr val="7030A0"/>
                </a:solidFill>
              </a:rPr>
              <a:t>Presidente americano Andrew Johnson</a:t>
            </a:r>
            <a:r>
              <a:rPr lang="it-IT" sz="1600" dirty="0"/>
              <a:t>. 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A1A9BCC2-26F8-F69F-8D9A-BCEA250855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842" y="260648"/>
            <a:ext cx="4165133" cy="5688632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B95C5CAD-384E-BA36-6D67-DD1EF0B215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0016" y="260648"/>
            <a:ext cx="4355976" cy="5662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75262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02F6BF4-B01F-EC48-9777-DFADBBEA63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6886" y="5301209"/>
            <a:ext cx="7350226" cy="1556792"/>
          </a:xfrm>
        </p:spPr>
        <p:txBody>
          <a:bodyPr/>
          <a:lstStyle/>
          <a:p>
            <a:r>
              <a:rPr lang="it-IT" sz="1600" dirty="0">
                <a:solidFill>
                  <a:srgbClr val="7030A0"/>
                </a:solidFill>
              </a:rPr>
              <a:t>Rarissima foto della fucilazione dell’Imperatore Massimiliano I, 19 giugno 1867. 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5774BDC9-88D0-1758-512C-ECCC41330B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6887" y="548680"/>
            <a:ext cx="7350225" cy="5111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64461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35950918-18E4-EE29-3E1E-A41682A98B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1772816"/>
            <a:ext cx="7772400" cy="4371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335788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77B57A82-C2C0-7A40-A9E4-C55367BD86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229200"/>
            <a:ext cx="8135938" cy="1628800"/>
          </a:xfrm>
        </p:spPr>
        <p:txBody>
          <a:bodyPr/>
          <a:lstStyle/>
          <a:p>
            <a:r>
              <a:rPr lang="it-IT" sz="1600" dirty="0">
                <a:solidFill>
                  <a:srgbClr val="6F2B15"/>
                </a:solidFill>
              </a:rPr>
              <a:t>Cappella commemorativa d Massimiliano I, a Santiago de Querétaro.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533A372F-BCCE-E8D6-C35E-45D2AF02CD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262" y="908720"/>
            <a:ext cx="8561747" cy="4686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849786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4E334A6-E0CF-C47F-9607-D22CFFB0B5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52" y="3861048"/>
            <a:ext cx="2016224" cy="2996952"/>
          </a:xfrm>
        </p:spPr>
        <p:txBody>
          <a:bodyPr/>
          <a:lstStyle/>
          <a:p>
            <a:r>
              <a:rPr lang="it-IT" sz="1600" dirty="0">
                <a:solidFill>
                  <a:srgbClr val="002060"/>
                </a:solidFill>
              </a:rPr>
              <a:t>Vienna. </a:t>
            </a:r>
            <a:r>
              <a:rPr lang="it-IT" sz="1600" dirty="0" err="1">
                <a:solidFill>
                  <a:srgbClr val="AE5017"/>
                </a:solidFill>
              </a:rPr>
              <a:t>Kapucinerkirche</a:t>
            </a:r>
            <a:r>
              <a:rPr lang="it-IT" sz="1600" dirty="0"/>
              <a:t>. </a:t>
            </a:r>
            <a:br>
              <a:rPr lang="it-IT" sz="1600" dirty="0"/>
            </a:br>
            <a:r>
              <a:rPr lang="it-IT" sz="1600" dirty="0"/>
              <a:t>A destra la </a:t>
            </a:r>
            <a:br>
              <a:rPr lang="it-IT" sz="1600" dirty="0"/>
            </a:br>
            <a:r>
              <a:rPr lang="it-IT" sz="1600" dirty="0">
                <a:solidFill>
                  <a:srgbClr val="0070C0"/>
                </a:solidFill>
              </a:rPr>
              <a:t>Cripta degli Imperatori d’Austria. 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7BA41204-3DFD-3D46-69C7-A31F83F414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736" y="387589"/>
            <a:ext cx="6264696" cy="6447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535109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08352DC4-70F5-C74E-B2C6-DA428CB697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949280"/>
            <a:ext cx="8135938" cy="908720"/>
          </a:xfrm>
        </p:spPr>
        <p:txBody>
          <a:bodyPr/>
          <a:lstStyle/>
          <a:p>
            <a:r>
              <a:rPr lang="it-IT" sz="1600" dirty="0">
                <a:solidFill>
                  <a:srgbClr val="002060"/>
                </a:solidFill>
              </a:rPr>
              <a:t>Edouard Manet. La fucilazione dell’Imperatore Massimiliano.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1E682D42-9F27-4EC7-2143-818FEEA141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969" y="-459432"/>
            <a:ext cx="7772400" cy="6582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804985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3C0372C-B855-5E4D-BB91-2C2E6F0AD5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504" y="5949280"/>
            <a:ext cx="8485634" cy="908720"/>
          </a:xfrm>
        </p:spPr>
        <p:txBody>
          <a:bodyPr/>
          <a:lstStyle/>
          <a:p>
            <a:r>
              <a:rPr lang="it-IT" sz="1600" dirty="0">
                <a:solidFill>
                  <a:srgbClr val="C00000"/>
                </a:solidFill>
              </a:rPr>
              <a:t>Il compositore ungherese Franz Liszt.                                </a:t>
            </a:r>
            <a:r>
              <a:rPr lang="it-IT" sz="1600" dirty="0">
                <a:solidFill>
                  <a:srgbClr val="714515"/>
                </a:solidFill>
              </a:rPr>
              <a:t>Il poeta italiano Giosuè Carducci.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8F9310EF-25E0-5070-5123-8624821E94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332656"/>
            <a:ext cx="4464496" cy="5508612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040AD180-4061-D461-B01B-2E4AD665CD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8024" y="404664"/>
            <a:ext cx="4248472" cy="5436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50741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726CA23-BC3A-8C4D-BBAB-0485D52C47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021288"/>
            <a:ext cx="8135938" cy="836712"/>
          </a:xfrm>
        </p:spPr>
        <p:txBody>
          <a:bodyPr/>
          <a:lstStyle/>
          <a:p>
            <a:r>
              <a:rPr lang="it-IT" sz="1600" dirty="0">
                <a:solidFill>
                  <a:srgbClr val="860000"/>
                </a:solidFill>
              </a:rPr>
              <a:t>Vienna. La Chiesa dei Cappuccini.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E8AB7864-9CE2-1A4F-87F9-E3064DA97E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7664" y="-315416"/>
            <a:ext cx="6264696" cy="6447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034587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37E5DB9-A0D7-9045-ABA8-39539ADA9F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437112"/>
            <a:ext cx="3960440" cy="2420888"/>
          </a:xfrm>
        </p:spPr>
        <p:txBody>
          <a:bodyPr/>
          <a:lstStyle/>
          <a:p>
            <a:pPr algn="r"/>
            <a:r>
              <a:rPr lang="it-IT" sz="1600" dirty="0">
                <a:solidFill>
                  <a:srgbClr val="6F2B15"/>
                </a:solidFill>
              </a:rPr>
              <a:t>La tomba di Massimiliano I, </a:t>
            </a:r>
            <a:br>
              <a:rPr lang="it-IT" sz="1600" dirty="0">
                <a:solidFill>
                  <a:srgbClr val="6F2B15"/>
                </a:solidFill>
              </a:rPr>
            </a:br>
            <a:r>
              <a:rPr lang="it-IT" sz="1600" dirty="0">
                <a:solidFill>
                  <a:srgbClr val="6F2B15"/>
                </a:solidFill>
              </a:rPr>
              <a:t>Imperatore del Messico.</a:t>
            </a:r>
            <a:br>
              <a:rPr lang="it-IT" sz="1600" dirty="0">
                <a:solidFill>
                  <a:srgbClr val="6F2B15"/>
                </a:solidFill>
              </a:rPr>
            </a:br>
            <a:r>
              <a:rPr lang="it-IT" sz="1600" dirty="0">
                <a:solidFill>
                  <a:srgbClr val="6F2B15"/>
                </a:solidFill>
              </a:rPr>
              <a:t> Cripta degli Asburgo,</a:t>
            </a:r>
            <a:br>
              <a:rPr lang="it-IT" sz="1600" dirty="0">
                <a:solidFill>
                  <a:srgbClr val="6F2B15"/>
                </a:solidFill>
              </a:rPr>
            </a:br>
            <a:r>
              <a:rPr lang="it-IT" sz="1600" dirty="0">
                <a:solidFill>
                  <a:srgbClr val="6F2B15"/>
                </a:solidFill>
              </a:rPr>
              <a:t>Chiesa dei Cappuccini, </a:t>
            </a:r>
            <a:br>
              <a:rPr lang="it-IT" sz="1600" dirty="0">
                <a:solidFill>
                  <a:srgbClr val="6F2B15"/>
                </a:solidFill>
              </a:rPr>
            </a:br>
            <a:r>
              <a:rPr lang="it-IT" sz="1600" dirty="0">
                <a:solidFill>
                  <a:srgbClr val="6F2B15"/>
                </a:solidFill>
              </a:rPr>
              <a:t>Vienna.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834C71F2-4247-FC60-0E35-AB5ED53A88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1412776"/>
            <a:ext cx="3960440" cy="5741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526105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C56B7B96-0840-0E46-5CDF-B7963D8610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869160"/>
            <a:ext cx="4330824" cy="1988840"/>
          </a:xfrm>
        </p:spPr>
        <p:txBody>
          <a:bodyPr/>
          <a:lstStyle/>
          <a:p>
            <a:pPr algn="r"/>
            <a:r>
              <a:rPr lang="it-IT" sz="1600" dirty="0">
                <a:solidFill>
                  <a:srgbClr val="002060"/>
                </a:solidFill>
              </a:rPr>
              <a:t>Francesco Gerace. </a:t>
            </a:r>
            <a:br>
              <a:rPr lang="it-IT" sz="1600" dirty="0"/>
            </a:br>
            <a:r>
              <a:rPr lang="it-IT" sz="1600" dirty="0">
                <a:solidFill>
                  <a:srgbClr val="D112D4"/>
                </a:solidFill>
              </a:rPr>
              <a:t>Carlotta d'Asburgo </a:t>
            </a:r>
            <a:br>
              <a:rPr lang="it-IT" sz="1600" dirty="0">
                <a:solidFill>
                  <a:srgbClr val="D112D4"/>
                </a:solidFill>
              </a:rPr>
            </a:br>
            <a:r>
              <a:rPr lang="it-IT" sz="1600" dirty="0">
                <a:solidFill>
                  <a:srgbClr val="D112D4"/>
                </a:solidFill>
              </a:rPr>
              <a:t>a Miramare. </a:t>
            </a:r>
            <a:br>
              <a:rPr lang="it-IT" sz="1600" dirty="0"/>
            </a:br>
            <a:r>
              <a:rPr lang="it-IT" sz="1600" dirty="0">
                <a:solidFill>
                  <a:srgbClr val="6D6514"/>
                </a:solidFill>
              </a:rPr>
              <a:t>Busto in marmo,</a:t>
            </a:r>
            <a:br>
              <a:rPr lang="it-IT" sz="1600" dirty="0"/>
            </a:br>
            <a:r>
              <a:rPr lang="it-IT" sz="1600" dirty="0">
                <a:solidFill>
                  <a:srgbClr val="847F17"/>
                </a:solidFill>
              </a:rPr>
              <a:t>Castel Nuovo, Napoli.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52C7267B-5491-FA5B-D3D3-5E42D7AEB4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4048" y="1268760"/>
            <a:ext cx="4139952" cy="5589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1122488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95F6238-63F0-F442-A8D4-744E74F29C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725144"/>
            <a:ext cx="4402832" cy="2132856"/>
          </a:xfrm>
        </p:spPr>
        <p:txBody>
          <a:bodyPr/>
          <a:lstStyle/>
          <a:p>
            <a:pPr algn="r"/>
            <a:r>
              <a:rPr lang="it-IT" sz="1600" dirty="0">
                <a:solidFill>
                  <a:srgbClr val="C04615"/>
                </a:solidFill>
              </a:rPr>
              <a:t>Carlotta del Belgio </a:t>
            </a:r>
            <a:br>
              <a:rPr lang="it-IT" sz="1600" dirty="0">
                <a:solidFill>
                  <a:srgbClr val="C04615"/>
                </a:solidFill>
              </a:rPr>
            </a:br>
            <a:r>
              <a:rPr lang="it-IT" sz="1600" dirty="0">
                <a:solidFill>
                  <a:srgbClr val="C04615"/>
                </a:solidFill>
              </a:rPr>
              <a:t>con la corona di </a:t>
            </a:r>
            <a:br>
              <a:rPr lang="it-IT" sz="1600" dirty="0">
                <a:solidFill>
                  <a:srgbClr val="C04615"/>
                </a:solidFill>
              </a:rPr>
            </a:br>
            <a:r>
              <a:rPr lang="it-IT" sz="1600" dirty="0">
                <a:solidFill>
                  <a:srgbClr val="C04615"/>
                </a:solidFill>
              </a:rPr>
              <a:t>Imperatrice del Messico</a:t>
            </a:r>
            <a:r>
              <a:rPr lang="it-IT" sz="1600" dirty="0">
                <a:solidFill>
                  <a:srgbClr val="847F17"/>
                </a:solidFill>
              </a:rPr>
              <a:t>.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7117F495-EF85-DB19-57AF-4A52D369E8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76056" y="1524000"/>
            <a:ext cx="4067944" cy="53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013154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F9762E3A-FA58-3F23-82F2-96A1FC29DB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3032" y="0"/>
            <a:ext cx="6858000" cy="6858000"/>
          </a:xfrm>
          <a:prstGeom prst="rect">
            <a:avLst/>
          </a:prstGeom>
        </p:spPr>
      </p:pic>
      <p:sp>
        <p:nvSpPr>
          <p:cNvPr id="5" name="Titolo 4">
            <a:extLst>
              <a:ext uri="{FF2B5EF4-FFF2-40B4-BE49-F238E27FC236}">
                <a16:creationId xmlns:a16="http://schemas.microsoft.com/office/drawing/2014/main" id="{3616A73F-5B6B-F9C6-DE5D-CC8AA1AEC8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12" y="5013176"/>
            <a:ext cx="2016224" cy="1844824"/>
          </a:xfrm>
        </p:spPr>
        <p:txBody>
          <a:bodyPr/>
          <a:lstStyle/>
          <a:p>
            <a:r>
              <a:rPr lang="it-IT" sz="1600" dirty="0">
                <a:solidFill>
                  <a:srgbClr val="D112D4"/>
                </a:solidFill>
              </a:rPr>
              <a:t>Carlotta del Belgio,</a:t>
            </a:r>
            <a:br>
              <a:rPr lang="it-IT" sz="1600" dirty="0">
                <a:solidFill>
                  <a:srgbClr val="D112D4"/>
                </a:solidFill>
              </a:rPr>
            </a:br>
            <a:r>
              <a:rPr lang="it-IT" sz="1600" dirty="0">
                <a:solidFill>
                  <a:srgbClr val="D112D4"/>
                </a:solidFill>
              </a:rPr>
              <a:t>arciduchessa</a:t>
            </a:r>
            <a:br>
              <a:rPr lang="it-IT" sz="1600" dirty="0">
                <a:solidFill>
                  <a:srgbClr val="D112D4"/>
                </a:solidFill>
              </a:rPr>
            </a:br>
            <a:r>
              <a:rPr lang="it-IT" sz="1600" dirty="0">
                <a:solidFill>
                  <a:srgbClr val="002060"/>
                </a:solidFill>
              </a:rPr>
              <a:t>giovane.</a:t>
            </a:r>
            <a:br>
              <a:rPr lang="it-IT" sz="1600" dirty="0">
                <a:solidFill>
                  <a:srgbClr val="D112D4"/>
                </a:solidFill>
              </a:rPr>
            </a:br>
            <a:r>
              <a:rPr lang="it-IT" sz="1600" dirty="0">
                <a:solidFill>
                  <a:srgbClr val="C00000"/>
                </a:solidFill>
              </a:rPr>
              <a:t>Imperatrice</a:t>
            </a:r>
            <a:br>
              <a:rPr lang="it-IT" sz="1600" dirty="0">
                <a:solidFill>
                  <a:srgbClr val="C00000"/>
                </a:solidFill>
              </a:rPr>
            </a:br>
            <a:r>
              <a:rPr lang="it-IT" sz="1600" dirty="0">
                <a:solidFill>
                  <a:srgbClr val="C00000"/>
                </a:solidFill>
              </a:rPr>
              <a:t>del Messico.</a:t>
            </a:r>
          </a:p>
        </p:txBody>
      </p:sp>
    </p:spTree>
    <p:extLst>
      <p:ext uri="{BB962C8B-B14F-4D97-AF65-F5344CB8AC3E}">
        <p14:creationId xmlns:p14="http://schemas.microsoft.com/office/powerpoint/2010/main" val="1947184287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magine 9">
            <a:extLst>
              <a:ext uri="{FF2B5EF4-FFF2-40B4-BE49-F238E27FC236}">
                <a16:creationId xmlns:a16="http://schemas.microsoft.com/office/drawing/2014/main" id="{7C1C6C59-9EC9-B997-3D1B-2F29BCC6AD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1268760"/>
            <a:ext cx="4572000" cy="5589240"/>
          </a:xfrm>
          <a:prstGeom prst="rect">
            <a:avLst/>
          </a:prstGeom>
        </p:spPr>
      </p:pic>
      <p:sp>
        <p:nvSpPr>
          <p:cNvPr id="11" name="Titolo 10">
            <a:extLst>
              <a:ext uri="{FF2B5EF4-FFF2-40B4-BE49-F238E27FC236}">
                <a16:creationId xmlns:a16="http://schemas.microsoft.com/office/drawing/2014/main" id="{25CA5439-A7A2-7520-998D-3D1E4F3755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301208"/>
            <a:ext cx="3826768" cy="1556792"/>
          </a:xfrm>
        </p:spPr>
        <p:txBody>
          <a:bodyPr/>
          <a:lstStyle/>
          <a:p>
            <a:pPr algn="r"/>
            <a:r>
              <a:rPr lang="it-IT" sz="1600" dirty="0">
                <a:solidFill>
                  <a:srgbClr val="C04615"/>
                </a:solidFill>
              </a:rPr>
              <a:t>Castello di Miramare, </a:t>
            </a:r>
            <a:br>
              <a:rPr lang="it-IT" sz="1600" dirty="0">
                <a:solidFill>
                  <a:srgbClr val="C04615"/>
                </a:solidFill>
              </a:rPr>
            </a:br>
            <a:r>
              <a:rPr lang="it-IT" sz="1600" dirty="0">
                <a:solidFill>
                  <a:srgbClr val="C04615"/>
                </a:solidFill>
              </a:rPr>
              <a:t>lato mare.</a:t>
            </a:r>
          </a:p>
        </p:txBody>
      </p:sp>
    </p:spTree>
    <p:extLst>
      <p:ext uri="{BB962C8B-B14F-4D97-AF65-F5344CB8AC3E}">
        <p14:creationId xmlns:p14="http://schemas.microsoft.com/office/powerpoint/2010/main" val="25404017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5">
            <a:extLst>
              <a:ext uri="{FF2B5EF4-FFF2-40B4-BE49-F238E27FC236}">
                <a16:creationId xmlns:a16="http://schemas.microsoft.com/office/drawing/2014/main" id="{C6CD77D0-3796-2D4F-9364-EFC600988E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1178" y="5229200"/>
            <a:ext cx="4211960" cy="1628800"/>
          </a:xfrm>
        </p:spPr>
        <p:txBody>
          <a:bodyPr/>
          <a:lstStyle/>
          <a:p>
            <a:pPr algn="l"/>
            <a:r>
              <a:rPr lang="it-IT" sz="1600" dirty="0">
                <a:solidFill>
                  <a:srgbClr val="0070C0"/>
                </a:solidFill>
              </a:rPr>
              <a:t>Anonimo.</a:t>
            </a:r>
            <a:br>
              <a:rPr lang="it-IT" sz="1600" dirty="0">
                <a:solidFill>
                  <a:srgbClr val="0070C0"/>
                </a:solidFill>
              </a:rPr>
            </a:br>
            <a:r>
              <a:rPr lang="it-IT" sz="1600" dirty="0">
                <a:solidFill>
                  <a:srgbClr val="C00000"/>
                </a:solidFill>
              </a:rPr>
              <a:t>Ritratto dell’Arciduca</a:t>
            </a:r>
            <a:br>
              <a:rPr lang="it-IT" sz="1600" dirty="0">
                <a:solidFill>
                  <a:srgbClr val="C00000"/>
                </a:solidFill>
              </a:rPr>
            </a:br>
            <a:r>
              <a:rPr lang="it-IT" sz="1600" dirty="0">
                <a:solidFill>
                  <a:srgbClr val="C00000"/>
                </a:solidFill>
              </a:rPr>
              <a:t>Massimiliano d’Asburgo</a:t>
            </a:r>
            <a:br>
              <a:rPr lang="it-IT" sz="1600" dirty="0">
                <a:solidFill>
                  <a:srgbClr val="C00000"/>
                </a:solidFill>
              </a:rPr>
            </a:br>
            <a:r>
              <a:rPr lang="it-IT" sz="1600" dirty="0">
                <a:solidFill>
                  <a:srgbClr val="C00000"/>
                </a:solidFill>
              </a:rPr>
              <a:t>a 21 anni</a:t>
            </a:r>
            <a:r>
              <a:rPr lang="it-IT" sz="1600" dirty="0">
                <a:solidFill>
                  <a:srgbClr val="0070C0"/>
                </a:solidFill>
              </a:rPr>
              <a:t>.</a:t>
            </a:r>
            <a:br>
              <a:rPr lang="it-IT" sz="1600" dirty="0">
                <a:solidFill>
                  <a:srgbClr val="0070C0"/>
                </a:solidFill>
              </a:rPr>
            </a:br>
            <a:r>
              <a:rPr lang="it-IT" sz="1600" dirty="0">
                <a:solidFill>
                  <a:srgbClr val="6F2B15"/>
                </a:solidFill>
              </a:rPr>
              <a:t>Olio su tela, 1853.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668F0D3A-15E2-EBF3-3F3B-8EFC4C30C5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56792"/>
            <a:ext cx="4211960" cy="5301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0290910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6497A6F-A1ED-334E-A13A-04DDFEB641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35696" y="5733256"/>
            <a:ext cx="5904656" cy="1124744"/>
          </a:xfrm>
        </p:spPr>
        <p:txBody>
          <a:bodyPr/>
          <a:lstStyle/>
          <a:p>
            <a:r>
              <a:rPr lang="it-IT" sz="1800" dirty="0">
                <a:solidFill>
                  <a:schemeClr val="accent1">
                    <a:lumMod val="50000"/>
                  </a:schemeClr>
                </a:solidFill>
                <a:latin typeface="Geneva" panose="020B05030304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r>
              <a:rPr lang="it-IT" sz="1800" dirty="0">
                <a:solidFill>
                  <a:schemeClr val="accent1">
                    <a:lumMod val="50000"/>
                  </a:schemeClr>
                </a:solidFill>
                <a:effectLst/>
                <a:latin typeface="Geneva" panose="020B05030304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astello di </a:t>
            </a:r>
            <a:r>
              <a:rPr lang="it-IT" sz="1800" dirty="0" err="1">
                <a:solidFill>
                  <a:schemeClr val="accent1">
                    <a:lumMod val="50000"/>
                  </a:schemeClr>
                </a:solidFill>
                <a:effectLst/>
                <a:latin typeface="Geneva" panose="020B05030304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Bouchout</a:t>
            </a:r>
            <a:r>
              <a:rPr lang="it-IT" sz="1800" dirty="0">
                <a:solidFill>
                  <a:schemeClr val="accent1">
                    <a:lumMod val="50000"/>
                  </a:schemeClr>
                </a:solidFill>
                <a:latin typeface="Geneva" panose="020B05030304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in </a:t>
            </a:r>
            <a:r>
              <a:rPr lang="it-IT" sz="1800" dirty="0">
                <a:solidFill>
                  <a:schemeClr val="accent1">
                    <a:lumMod val="50000"/>
                  </a:schemeClr>
                </a:solidFill>
                <a:effectLst/>
                <a:latin typeface="Geneva" panose="020B05030304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Belgio.</a:t>
            </a:r>
            <a:endParaRPr lang="it-IT" sz="16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644E7B30-3A2F-9DC6-CBCD-1F284FE9F1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2678" y="695085"/>
            <a:ext cx="7610692" cy="5055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4526807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7B50DAC5-F479-36E0-EF96-683D90C9F1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733256"/>
            <a:ext cx="8135938" cy="1124744"/>
          </a:xfrm>
        </p:spPr>
        <p:txBody>
          <a:bodyPr/>
          <a:lstStyle/>
          <a:p>
            <a:r>
              <a:rPr lang="it-IT" sz="1600" dirty="0">
                <a:solidFill>
                  <a:srgbClr val="002060"/>
                </a:solidFill>
              </a:rPr>
              <a:t>Carlotta del Belgio in tarda età.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0D162F24-2AE9-C5BB-F51A-B3DFB87123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19675"/>
            <a:ext cx="7772400" cy="5879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401343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Massimiliano I d'Asburgo, imperatore del Messico.mp4">
            <a:hlinkClick r:id="" action="ppaction://media"/>
            <a:extLst>
              <a:ext uri="{FF2B5EF4-FFF2-40B4-BE49-F238E27FC236}">
                <a16:creationId xmlns:a16="http://schemas.microsoft.com/office/drawing/2014/main" id="{C6C24BB9-669A-1427-4E9A-6A1581E99CE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08000" y="1161256"/>
            <a:ext cx="8128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9698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6047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810B3EDF-C3C4-A2F2-4D06-7C108B0366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980728"/>
            <a:ext cx="7772400" cy="5476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1015325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D3B3DEA-B715-2B5B-9A12-EA49FDC4E1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365104"/>
            <a:ext cx="4018020" cy="2492896"/>
          </a:xfrm>
        </p:spPr>
        <p:txBody>
          <a:bodyPr/>
          <a:lstStyle/>
          <a:p>
            <a:pPr algn="r"/>
            <a:r>
              <a:rPr lang="it-IT" sz="1600" dirty="0" err="1">
                <a:solidFill>
                  <a:srgbClr val="002060"/>
                </a:solidFill>
              </a:rPr>
              <a:t>Isidore</a:t>
            </a:r>
            <a:r>
              <a:rPr lang="it-IT" sz="1600" dirty="0">
                <a:solidFill>
                  <a:srgbClr val="002060"/>
                </a:solidFill>
              </a:rPr>
              <a:t> Pils. </a:t>
            </a:r>
            <a:br>
              <a:rPr lang="it-IT" sz="1600" dirty="0"/>
            </a:br>
            <a:r>
              <a:rPr lang="it-IT" sz="1600" dirty="0">
                <a:solidFill>
                  <a:srgbClr val="00B0F0"/>
                </a:solidFill>
              </a:rPr>
              <a:t>Ritratto di Carlotta </a:t>
            </a:r>
            <a:br>
              <a:rPr lang="it-IT" sz="1600" dirty="0">
                <a:solidFill>
                  <a:srgbClr val="00B0F0"/>
                </a:solidFill>
              </a:rPr>
            </a:br>
            <a:r>
              <a:rPr lang="it-IT" sz="1600" dirty="0">
                <a:solidFill>
                  <a:srgbClr val="00B0F0"/>
                </a:solidFill>
              </a:rPr>
              <a:t>del Messico.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BC8BC78C-68E6-8D9F-7CDF-AE5FF7B19D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8020" y="188640"/>
            <a:ext cx="51259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0764232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A6E0BCB-629C-88AD-F6FA-7BDBA4AEF7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52120" y="4797152"/>
            <a:ext cx="2941018" cy="2060848"/>
          </a:xfrm>
        </p:spPr>
        <p:txBody>
          <a:bodyPr/>
          <a:lstStyle/>
          <a:p>
            <a:pPr algn="l"/>
            <a:r>
              <a:rPr lang="it-IT" sz="1600" dirty="0">
                <a:solidFill>
                  <a:srgbClr val="002060"/>
                </a:solidFill>
              </a:rPr>
              <a:t>E. Heinrich. </a:t>
            </a:r>
            <a:br>
              <a:rPr lang="it-IT" sz="1600" dirty="0"/>
            </a:br>
            <a:r>
              <a:rPr lang="it-IT" sz="1600" dirty="0">
                <a:solidFill>
                  <a:srgbClr val="CEC913"/>
                </a:solidFill>
              </a:rPr>
              <a:t>Ritratto di Carlotta</a:t>
            </a:r>
            <a:br>
              <a:rPr lang="it-IT" sz="1600" dirty="0">
                <a:solidFill>
                  <a:srgbClr val="CEC913"/>
                </a:solidFill>
              </a:rPr>
            </a:br>
            <a:r>
              <a:rPr lang="it-IT" sz="1600" dirty="0">
                <a:solidFill>
                  <a:srgbClr val="CEC913"/>
                </a:solidFill>
              </a:rPr>
              <a:t>Imperatrice del Messico.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C2C569F1-B3C7-5C10-6B96-F0CCC55CA6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4332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5670447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BEAA28C-0196-3DD1-D504-EB31FF2568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445224"/>
            <a:ext cx="8135938" cy="1412776"/>
          </a:xfrm>
        </p:spPr>
        <p:txBody>
          <a:bodyPr/>
          <a:lstStyle/>
          <a:p>
            <a:r>
              <a:rPr lang="it-IT" sz="1600" dirty="0">
                <a:solidFill>
                  <a:srgbClr val="002060"/>
                </a:solidFill>
              </a:rPr>
              <a:t>Castello di Miramare</a:t>
            </a:r>
            <a:r>
              <a:rPr lang="it-IT" sz="1600" dirty="0"/>
              <a:t>. </a:t>
            </a:r>
            <a:r>
              <a:rPr lang="it-IT" sz="1600" dirty="0">
                <a:solidFill>
                  <a:srgbClr val="FF0000"/>
                </a:solidFill>
              </a:rPr>
              <a:t>La sala del trono</a:t>
            </a:r>
            <a:r>
              <a:rPr lang="it-IT" sz="1600" dirty="0">
                <a:solidFill>
                  <a:srgbClr val="C00000"/>
                </a:solidFill>
              </a:rPr>
              <a:t>.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63C526E6-CBD2-2AA0-A760-6FCBF1EAE1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4986" y="638534"/>
            <a:ext cx="8039316" cy="5064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8536157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1D5590B-9FE5-4472-0530-49D3911595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0737" y="5512232"/>
            <a:ext cx="3175200" cy="1345768"/>
          </a:xfrm>
        </p:spPr>
        <p:txBody>
          <a:bodyPr/>
          <a:lstStyle/>
          <a:p>
            <a:br>
              <a:rPr lang="it-IT" sz="1600" dirty="0"/>
            </a:br>
            <a:r>
              <a:rPr lang="it-IT" sz="1600" dirty="0">
                <a:solidFill>
                  <a:srgbClr val="002060"/>
                </a:solidFill>
              </a:rPr>
              <a:t>…</a:t>
            </a:r>
            <a:r>
              <a:rPr lang="it-IT" sz="1600" dirty="0">
                <a:solidFill>
                  <a:srgbClr val="C00000"/>
                </a:solidFill>
              </a:rPr>
              <a:t>La camera degli sposi.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13C7ABFC-AA7B-7945-A6C8-22F29C5BEA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1960" y="548680"/>
            <a:ext cx="5040560" cy="6313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1855061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6C744AC-EB6A-8683-3A8B-A3F0A3E50B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013176"/>
            <a:ext cx="8135938" cy="1844824"/>
          </a:xfrm>
        </p:spPr>
        <p:txBody>
          <a:bodyPr/>
          <a:lstStyle/>
          <a:p>
            <a:r>
              <a:rPr lang="it-IT" sz="1600" dirty="0">
                <a:solidFill>
                  <a:srgbClr val="002060"/>
                </a:solidFill>
              </a:rPr>
              <a:t>…</a:t>
            </a:r>
            <a:r>
              <a:rPr lang="it-IT" sz="1600" dirty="0">
                <a:solidFill>
                  <a:srgbClr val="C00000"/>
                </a:solidFill>
              </a:rPr>
              <a:t>La camera degli ospiti.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4EFA817E-A578-9944-76BB-9376BCB0A9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3978" y="548680"/>
            <a:ext cx="7242382" cy="4820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4169751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14CF3B5-0304-8C21-D6F6-7C3948B53C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157192"/>
            <a:ext cx="8363272" cy="1700808"/>
          </a:xfrm>
        </p:spPr>
        <p:txBody>
          <a:bodyPr/>
          <a:lstStyle/>
          <a:p>
            <a:r>
              <a:rPr lang="it-IT" sz="1600" dirty="0">
                <a:solidFill>
                  <a:srgbClr val="002060"/>
                </a:solidFill>
              </a:rPr>
              <a:t>…</a:t>
            </a:r>
            <a:r>
              <a:rPr lang="it-IT" sz="1600" dirty="0">
                <a:solidFill>
                  <a:srgbClr val="C00000"/>
                </a:solidFill>
              </a:rPr>
              <a:t>La camera nuziale.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7AFF3AE3-7B67-1777-7F39-BE14D9D2BD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409664"/>
            <a:ext cx="7772400" cy="5179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05708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3139E1E-9D9C-6E05-12DD-F90813A38F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517232"/>
            <a:ext cx="8135938" cy="1340768"/>
          </a:xfrm>
        </p:spPr>
        <p:txBody>
          <a:bodyPr/>
          <a:lstStyle/>
          <a:p>
            <a:r>
              <a:rPr lang="it-IT" sz="1600" dirty="0">
                <a:solidFill>
                  <a:srgbClr val="C00000"/>
                </a:solidFill>
              </a:rPr>
              <a:t>Vienna. Palazzo di Schönbrunn.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F6AC28D6-9181-E0BC-3952-7FA332B9CF52}"/>
              </a:ext>
            </a:extLst>
          </p:cNvPr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 bwMode="auto">
          <a:xfrm>
            <a:off x="0" y="-99392"/>
            <a:ext cx="9144000" cy="5949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pic>
    </p:spTree>
    <p:extLst>
      <p:ext uri="{BB962C8B-B14F-4D97-AF65-F5344CB8AC3E}">
        <p14:creationId xmlns:p14="http://schemas.microsoft.com/office/powerpoint/2010/main" val="3552182689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A6900057-4C89-EC11-0C10-D5E721EAB9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2130" y="0"/>
            <a:ext cx="55397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2640824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D579E693-3007-4968-50CB-8D2E22AC9B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584" y="1710179"/>
            <a:ext cx="7772400" cy="5147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9573888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z="7200" dirty="0">
                <a:solidFill>
                  <a:srgbClr val="2700F8"/>
                </a:solidFill>
                <a:latin typeface="+mn-lt"/>
              </a:rPr>
              <a:t>GRAZIE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8616753-358E-844C-ABFD-01045E921B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it-IT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Alla prossima</a:t>
            </a:r>
          </a:p>
          <a:p>
            <a:pPr algn="ctr"/>
            <a:r>
              <a:rPr lang="it-IT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Giovedì, 9 gennaio 2025</a:t>
            </a:r>
          </a:p>
          <a:p>
            <a:pPr algn="ctr"/>
            <a:endParaRPr lang="it-IT" dirty="0"/>
          </a:p>
          <a:p>
            <a:pPr algn="ctr"/>
            <a:r>
              <a:rPr lang="it-IT" sz="4000" dirty="0">
                <a:solidFill>
                  <a:srgbClr val="CB30C7"/>
                </a:solidFill>
              </a:rPr>
              <a:t>“L’INSOSTENIBILE LEGGEREZZA DELL’ESSERE” </a:t>
            </a:r>
          </a:p>
          <a:p>
            <a:pPr algn="ctr"/>
            <a:r>
              <a:rPr lang="it-IT" sz="4000" i="1" dirty="0">
                <a:solidFill>
                  <a:srgbClr val="C04615"/>
                </a:solidFill>
              </a:rPr>
              <a:t>di Milan Kundera, 1982. </a:t>
            </a:r>
          </a:p>
        </p:txBody>
      </p:sp>
    </p:spTree>
    <p:extLst>
      <p:ext uri="{BB962C8B-B14F-4D97-AF65-F5344CB8AC3E}">
        <p14:creationId xmlns:p14="http://schemas.microsoft.com/office/powerpoint/2010/main" val="4011561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69DD1FA-A1A2-308E-DF37-4A7D2B070D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0" y="5157192"/>
            <a:ext cx="2232248" cy="1700808"/>
          </a:xfrm>
        </p:spPr>
        <p:txBody>
          <a:bodyPr/>
          <a:lstStyle/>
          <a:p>
            <a:pPr algn="l"/>
            <a:r>
              <a:rPr lang="it-IT" sz="1600" dirty="0">
                <a:solidFill>
                  <a:srgbClr val="C00000"/>
                </a:solidFill>
              </a:rPr>
              <a:t>Franz Joseph </a:t>
            </a:r>
            <a:br>
              <a:rPr lang="it-IT" sz="1600" dirty="0">
                <a:solidFill>
                  <a:srgbClr val="C00000"/>
                </a:solidFill>
              </a:rPr>
            </a:br>
            <a:r>
              <a:rPr lang="it-IT" sz="1600" dirty="0">
                <a:solidFill>
                  <a:srgbClr val="C00000"/>
                </a:solidFill>
              </a:rPr>
              <a:t>imperatore a 18 anni, </a:t>
            </a:r>
            <a:br>
              <a:rPr lang="it-IT" sz="1600" dirty="0">
                <a:solidFill>
                  <a:srgbClr val="C00000"/>
                </a:solidFill>
              </a:rPr>
            </a:br>
            <a:r>
              <a:rPr lang="it-IT" sz="1600" dirty="0">
                <a:solidFill>
                  <a:srgbClr val="C00000"/>
                </a:solidFill>
              </a:rPr>
              <a:t>nel 1848.</a:t>
            </a:r>
            <a:endParaRPr lang="it-IT" sz="1600" dirty="0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92DD4790-6BFF-CA74-7857-9FE8B1179DF6}"/>
              </a:ext>
            </a:extLst>
          </p:cNvPr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 bwMode="auto">
          <a:xfrm>
            <a:off x="0" y="548680"/>
            <a:ext cx="4283968" cy="6309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pic>
    </p:spTree>
    <p:extLst>
      <p:ext uri="{BB962C8B-B14F-4D97-AF65-F5344CB8AC3E}">
        <p14:creationId xmlns:p14="http://schemas.microsoft.com/office/powerpoint/2010/main" val="9140057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Tema di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Tema di Office">
      <a:majorFont>
        <a:latin typeface="Arial"/>
        <a:ea typeface="Arial Unicode MS"/>
        <a:cs typeface="Arial Unicode MS"/>
      </a:majorFont>
      <a:minorFont>
        <a:latin typeface="Arial"/>
        <a:ea typeface="Arial Unicode MS"/>
        <a:cs typeface="Arial Unicode M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altLang="it-IT" sz="18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altLang="it-IT" sz="18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Tema di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a di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Enrico Berlinguer. Il "comunismo dal volto umano"</Template>
  <TotalTime>5416</TotalTime>
  <Words>779</Words>
  <Application>Microsoft Macintosh PowerPoint</Application>
  <PresentationFormat>Presentazione su schermo (4:3)</PresentationFormat>
  <Paragraphs>76</Paragraphs>
  <Slides>82</Slides>
  <Notes>4</Notes>
  <HiddenSlides>0</HiddenSlides>
  <MMClips>1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82</vt:i4>
      </vt:variant>
    </vt:vector>
  </HeadingPairs>
  <TitlesOfParts>
    <vt:vector size="86" baseType="lpstr">
      <vt:lpstr>Arial</vt:lpstr>
      <vt:lpstr>Geneva</vt:lpstr>
      <vt:lpstr>Times New Roman</vt:lpstr>
      <vt:lpstr>Tema di Office</vt:lpstr>
      <vt:lpstr>UTE – Università Cardinal Colombo - MILANO Giovedì,  15 febbraio 2024</vt:lpstr>
      <vt:lpstr>Presentazione standard di PowerPoint</vt:lpstr>
      <vt:lpstr>Trieste. Il Castello Miramare.</vt:lpstr>
      <vt:lpstr>Cesare Dell’Acqua. Partenza di Massimiliano e Carlotta per il Messico.  Olio su tela, 1866, Castello di Miramare, Trieste.</vt:lpstr>
      <vt:lpstr>Presentazione standard di PowerPoint</vt:lpstr>
      <vt:lpstr>Presentazione standard di PowerPoint</vt:lpstr>
      <vt:lpstr>Anonimo. Ritratto dell’Arciduca Massimiliano d’Asburgo a 21 anni. Olio su tela, 1853.</vt:lpstr>
      <vt:lpstr>Vienna. Palazzo di Schönbrunn.</vt:lpstr>
      <vt:lpstr>Franz Joseph  imperatore a 18 anni,  nel 1848.</vt:lpstr>
      <vt:lpstr>L’arciduca Massimiiiano d’Asburgo e l’arciduchessa Carlotta del Belgio,  giovane coppia.</vt:lpstr>
      <vt:lpstr>Carlotta del Belgio, ritratta a 10 anni.</vt:lpstr>
      <vt:lpstr>Carlotta del Belgio in abito da sposa.</vt:lpstr>
      <vt:lpstr>Presentazione standard di PowerPoint</vt:lpstr>
      <vt:lpstr>Elisabetta Duchessa di Baviera, Sissi col marito Francesco Giuseppe imperatore.</vt:lpstr>
      <vt:lpstr>Presentazione standard di PowerPoint</vt:lpstr>
      <vt:lpstr>Presentazione standard di PowerPoint</vt:lpstr>
      <vt:lpstr>Regno del Lombardo-Veneto sotto l’Impero austro-ungarico.</vt:lpstr>
      <vt:lpstr>Il Feldmaresciallo Josef Radetzky,  in una foto del 1857  e in un ritratto ufficiale. </vt:lpstr>
      <vt:lpstr>Presentazione standard di PowerPoint</vt:lpstr>
      <vt:lpstr>Milano, Piazza Duomo nel 1857 dalla torretta dei Giureconsulti.</vt:lpstr>
      <vt:lpstr>Litografia di Massimiliano d’Asburgo, Vicerè del Lombardo-Veneto.</vt:lpstr>
      <vt:lpstr>Massimiliano d’Asburgo  in una foro del 1858.</vt:lpstr>
      <vt:lpstr>Franz Xaver Winterhalter. Ritratto di Napoleone III.  Olio su tela, del 1855,  Museo napoleonico di Roma.</vt:lpstr>
      <vt:lpstr>Trieste. Villa Lazarovich, sul colle di San Vito.</vt:lpstr>
      <vt:lpstr>Trieste. Castello Miramare.</vt:lpstr>
      <vt:lpstr>Anton Einsle. Ritratto del giovane imperatore Francesco Giuseppe. Olio su tela 158x115cm,  Palazzo Dorotheum, Vienna.</vt:lpstr>
      <vt:lpstr>Impero austro-ungarico.</vt:lpstr>
      <vt:lpstr>Presentazione standard di PowerPoint</vt:lpstr>
      <vt:lpstr>Cesare dell’Acqua, L’Arciduca Massimiliano riceve i delegati del Messico. Olio su tela, 1867, Castello di Miramare, Trieste. </vt:lpstr>
      <vt:lpstr>La corona di Imperatore del Messico.</vt:lpstr>
      <vt:lpstr>Presentazione standard di PowerPoint</vt:lpstr>
      <vt:lpstr>Presentazione standard di PowerPoint</vt:lpstr>
      <vt:lpstr>Uno scorcio di Veracruz, Messico.</vt:lpstr>
      <vt:lpstr>Presentazione standard di PowerPoint</vt:lpstr>
      <vt:lpstr>Battaglia di Veracruz durante la guerra americana-messicana.</vt:lpstr>
      <vt:lpstr>Presentazione standard di PowerPoint</vt:lpstr>
      <vt:lpstr>Franz Xaver Winterhalter. Ritratto di Napoleone III.  Olio su tela, del 1855,  Museo napoleonico di Roma.</vt:lpstr>
      <vt:lpstr>Presentazione standard di PowerPoint</vt:lpstr>
      <vt:lpstr>Presentazione standard di PowerPoint</vt:lpstr>
      <vt:lpstr>Franz Xaver Winterhalter. Massimiliano d’Asburgo Imperatore del Messico. Olio su tela, 1865,  Castello di Chapultepec,  Città del Messico. </vt:lpstr>
      <vt:lpstr>Albert Gräfle. Ritratto dell'Imperatrice  Carlotta del Messico. Olio su tela,1865.</vt:lpstr>
      <vt:lpstr>Lo stemma imperiale.</vt:lpstr>
      <vt:lpstr>Monogrammi combinati dell'Imperatore Massimiliano d’Asburgo-Lorena e dell'Imperatrice  Carlotta del Belgio.</vt:lpstr>
      <vt:lpstr>Cartolina di Città del Messico nel 1860.</vt:lpstr>
      <vt:lpstr>Il Castello di Chapultepec a Città del Messico</vt:lpstr>
      <vt:lpstr>…l’ingresso del Castello. </vt:lpstr>
      <vt:lpstr>I due sovrani nella reggia del Castello a Città del Messico.</vt:lpstr>
      <vt:lpstr>Città del Messico. Paseo de la Reforma -"Viale della Riforma», oggi. </vt:lpstr>
      <vt:lpstr>Benito Juarez Garcia,  ex presidente del Messico,  capo dei repubblicani  ostili all’Impero.</vt:lpstr>
      <vt:lpstr>Guerra di Secessione americana, 1861-1865, tra Nordisti e Sudisti.</vt:lpstr>
      <vt:lpstr>Sudisti, casacche grigio-verdi e Nordisti, casacche blu.</vt:lpstr>
      <vt:lpstr>La coppia imperiale in una foto del 1864.</vt:lpstr>
      <vt:lpstr>Presentazione standard di PowerPoint</vt:lpstr>
      <vt:lpstr>L'imperatrice  Carlotta del Belgio  fotografata da Giuseppe Malovich nel 1864.  Library of Congress, Washington.</vt:lpstr>
      <vt:lpstr>Presentazione standard di PowerPoint</vt:lpstr>
      <vt:lpstr>Santiago de Querétaro, Messico.</vt:lpstr>
      <vt:lpstr>Lo scrittore francese Victor Hugo                  «L’eroe dei due mondi» Giuseppe Garibaldi.</vt:lpstr>
      <vt:lpstr>Presidente messicano Benito Juárez Garcia                  Presidente americano Andrew Johnson. </vt:lpstr>
      <vt:lpstr>Rarissima foto della fucilazione dell’Imperatore Massimiliano I, 19 giugno 1867. </vt:lpstr>
      <vt:lpstr>Cappella commemorativa d Massimiliano I, a Santiago de Querétaro.</vt:lpstr>
      <vt:lpstr>Vienna. Kapucinerkirche.  A destra la  Cripta degli Imperatori d’Austria. </vt:lpstr>
      <vt:lpstr>Edouard Manet. La fucilazione dell’Imperatore Massimiliano.</vt:lpstr>
      <vt:lpstr>Il compositore ungherese Franz Liszt.                                Il poeta italiano Giosuè Carducci.</vt:lpstr>
      <vt:lpstr>Vienna. La Chiesa dei Cappuccini.</vt:lpstr>
      <vt:lpstr>La tomba di Massimiliano I,  Imperatore del Messico.  Cripta degli Asburgo, Chiesa dei Cappuccini,  Vienna.</vt:lpstr>
      <vt:lpstr>Francesco Gerace.  Carlotta d'Asburgo  a Miramare.  Busto in marmo, Castel Nuovo, Napoli.</vt:lpstr>
      <vt:lpstr>Carlotta del Belgio  con la corona di  Imperatrice del Messico.</vt:lpstr>
      <vt:lpstr>Carlotta del Belgio, arciduchessa giovane. Imperatrice del Messico.</vt:lpstr>
      <vt:lpstr>Castello di Miramare,  lato mare.</vt:lpstr>
      <vt:lpstr>Castello di Bouchout in Belgio.</vt:lpstr>
      <vt:lpstr>Carlotta del Belgio in tarda età.</vt:lpstr>
      <vt:lpstr>Presentazione standard di PowerPoint</vt:lpstr>
      <vt:lpstr>Presentazione standard di PowerPoint</vt:lpstr>
      <vt:lpstr>Isidore Pils.  Ritratto di Carlotta  del Messico.</vt:lpstr>
      <vt:lpstr>E. Heinrich.  Ritratto di Carlotta Imperatrice del Messico.</vt:lpstr>
      <vt:lpstr>Castello di Miramare. La sala del trono.</vt:lpstr>
      <vt:lpstr> …La camera degli sposi.</vt:lpstr>
      <vt:lpstr>…La camera degli ospiti.</vt:lpstr>
      <vt:lpstr>…La camera nuziale.</vt:lpstr>
      <vt:lpstr>Presentazione standard di PowerPoint</vt:lpstr>
      <vt:lpstr>Presentazione standard di PowerPoint</vt:lpstr>
      <vt:lpstr>GRAZIE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UTE Cardinal Colombo – MI Giovedì, 12 dicembre 2019 </dc:title>
  <dc:creator>Utente di Microsoft Office</dc:creator>
  <cp:lastModifiedBy>Microsoft Office User</cp:lastModifiedBy>
  <cp:revision>599</cp:revision>
  <cp:lastPrinted>1601-01-01T00:00:00Z</cp:lastPrinted>
  <dcterms:created xsi:type="dcterms:W3CDTF">2019-12-08T15:27:53Z</dcterms:created>
  <dcterms:modified xsi:type="dcterms:W3CDTF">2024-12-08T09:39:25Z</dcterms:modified>
</cp:coreProperties>
</file>