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4D8F6-1F5F-4FD6-BB35-0D0127A7041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FF1F0-F18A-4092-9571-0FBFDA21F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1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FF1F0-F18A-4092-9571-0FBFDA21F84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14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2D3E7-8BED-3AA9-2852-E20914C71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89A1E5-E2A6-88D0-64D8-F75FEC404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485AD1-1093-B4D6-0C81-D04FBDBC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59581B-2839-5ED1-2B99-C277E39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F6DA3D-BD88-6274-6542-7D59FEBB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8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9744B-CCDE-6118-E1E9-6D9B4E82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50EE99-320E-C2ED-751F-BAF1EFCB2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C9159E-526E-2F98-B4ED-3AA16243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09E40F-10BD-EA3A-CA40-FE0F1C9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36D5F-D96A-EF6B-80A3-197EDB4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9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0D0DD6-CD7B-4AED-31D0-722350CE7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9130D0-4F70-5233-62E8-78FD660FC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844E4B-3F82-4308-CB97-881303B7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F5ACF4-AC38-5120-BBCB-526D23C7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83D052-4992-EC58-30E1-B5133FFC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18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27F26-5C9A-09B4-49FC-979B686C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8A1ADF-A9D5-E336-53E2-9C332A5C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29EB13-FF1E-A718-E019-F47EA705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A1C97B-F3C2-40EF-24F8-1454E12B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3A70F8-CD76-0C34-879A-6ABD7196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0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10B175-4C79-29E9-09CA-3EAE02CD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DAF3D4-CC38-8FF3-D75B-4F0745AD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22A5F-4650-B72C-FFA9-9DA61DF2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9900D-4639-B411-D6EB-02A9662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E53DFE-060D-5ACD-5899-8AFDD7BD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27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7458C-0315-2933-9977-EA812F12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CEE3A4-445F-283B-31C2-F569EC2FF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EB5440-C09C-D0F5-7407-D82365859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C6DE8F-E3CB-CB67-EAF6-C2A50031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68065-1102-0B79-F948-A6A5952D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A5DBA0-EDE6-68A8-AE83-028A3314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9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698A4-7818-584A-C53F-380F87A8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09E48D-6EDA-166A-7E73-4BD9EBD6A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C41BFF-7869-6FE9-9DFB-ED4C0DE31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8665849-8FED-C5D9-1F93-8EFED7AF5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D66F13-A156-A988-EEE7-6898E84BE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AFFDE3D-415C-412C-DD6A-E1E55660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4458D8-EFCA-B8C3-750D-0C95830E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A10239-521B-A543-DACC-EFCB3690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3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2CC07-4DC0-9255-36D4-922664D5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7B1CAA-D2B7-5D92-094D-41572D84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89D37E-5EC4-34DE-EEDD-EFB09404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BC633D-5AD9-130E-C660-1BB1A93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C497EB-A15E-9DAC-BBD5-95562831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D2DFC4-3FE7-2839-E367-9D781D3F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557C35-3842-D1AF-A2F9-2E7A12EF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8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5D458-D63E-0246-1D00-6A3D4B1D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B95736-98E7-7C72-7B03-B6A05CF5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83D917-DFC2-9147-87A9-E93452F2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B09B6B-6192-FC6F-37B0-7514C1BB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9E21C0-5005-56EE-087C-7BF709FA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4E7364-AF96-8232-5484-134677CE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4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55E60-59CF-E584-6D6C-143E34BA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1DC0F8-CAA0-3BAF-D4E7-7A8B59827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53BAF4-C951-EDD1-487C-4B3151617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AE2FA2-67F3-04F4-132D-3CC6C569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ABE271-9FCA-96C3-2377-37CDAC77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C2913A-6864-9F09-4046-33EC6062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5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5E9B74-74F6-F7EC-B45F-E6D646F7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9A4604-75B0-29AD-B806-62D1EA11E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D0D281-B917-35E4-C0B9-63C0B4FBF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F3F708-95E4-4141-A366-93EBBDE3CC71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20704-6B8F-6AF3-7F88-CD61B8E0B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699672-3AF6-5544-9DE4-6F37755BD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2AFABE-3E93-4C1B-98DD-F022F30F1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EB5E07-358B-C8AC-A2CB-D9143ECC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it-IT" sz="4400" i="1"/>
              <a:t>Elegie </a:t>
            </a:r>
            <a:r>
              <a:rPr lang="it-IT" sz="4400"/>
              <a:t>III, 10</a:t>
            </a:r>
            <a:endParaRPr lang="it-IT" sz="4400" i="1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BDB2C5-64D9-D826-DD5C-F2BB12F3E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Il </a:t>
            </a:r>
            <a:r>
              <a:rPr lang="it-IT" i="1" dirty="0"/>
              <a:t>genetliaco </a:t>
            </a:r>
            <a:r>
              <a:rPr lang="it-IT" dirty="0"/>
              <a:t>di Cinzia</a:t>
            </a:r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F168D5-8BAA-621B-10C6-2843B4AF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77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41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BF1E-7E66-77E1-EEBB-92C949B0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BF3FD-EE3E-4D23-5518-EBD83366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314"/>
            <a:ext cx="10515600" cy="5730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/>
              <a:t>E tu, mia cara, che sotto fausti presagi sei nata, alzati e rivolgi le preghiere di rito agli dei che lo esigono. Prima allontana il sonno con l’acqua pura e con la pressione delle dita modella i luminosi capelli; poi indossa la veste, quella con cui la prima volta hai catturato gli occhi di Properzio, e non lasciare il capo privo di fiori. Chiedi che la bellezza, in cui sei sovrana, non abbia mai fine e che il tuo dominio rimanga saldo per sempre su me.</a:t>
            </a:r>
          </a:p>
        </p:txBody>
      </p:sp>
    </p:spTree>
    <p:extLst>
      <p:ext uri="{BB962C8B-B14F-4D97-AF65-F5344CB8AC3E}">
        <p14:creationId xmlns:p14="http://schemas.microsoft.com/office/powerpoint/2010/main" val="401156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60EB-55E7-1C4A-ECC5-EF60E393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8D3ECE-2CBC-CD07-00A0-36EDD8C4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314"/>
            <a:ext cx="10515600" cy="5730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/>
              <a:t>Quando, poi, con l’incenso avrai purificato gli altari coronati di fiori e la luce della fiaccola si sarà diffusa propizia in tutta la casa, allora si pensi alle mense, trascorra la notte fra i calici e un vaso d’onice dal colore di mirra profumi di zafferano le nostre narici. Soccomba alle danze incessanti il flauto arrochito e trovino libero sfogo le tue licenziose parole. I lieti schiamazzi bandiscano il sonno sgradito e l’aria pubblica della strada vicina risuoni di strepiti.</a:t>
            </a:r>
          </a:p>
        </p:txBody>
      </p:sp>
    </p:spTree>
    <p:extLst>
      <p:ext uri="{BB962C8B-B14F-4D97-AF65-F5344CB8AC3E}">
        <p14:creationId xmlns:p14="http://schemas.microsoft.com/office/powerpoint/2010/main" val="96620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5B77A-7D7D-8964-3023-AD4B0375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61702-2E99-658A-651F-3666947B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314"/>
            <a:ext cx="10515600" cy="5730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/>
              <a:t>Tiriamo le sorti, e il lancio dei dadi ci potrà svelare chi di noi due sia più duramente colpito dalle ali del noto fanciullo. Quando fra molte coppe di vino saranno passate le ore e Venere ministra avrà fissato l’inizio dei riti notturni, celebriamo nel letto la cerimonia annuale e così completiamo il percorso del tuo compleanno (= </a:t>
            </a:r>
            <a:r>
              <a:rPr lang="it-IT" sz="3400" i="1" dirty="0" err="1"/>
              <a:t>natalisque</a:t>
            </a:r>
            <a:r>
              <a:rPr lang="it-IT" sz="3400" i="1" dirty="0"/>
              <a:t> </a:t>
            </a:r>
            <a:r>
              <a:rPr lang="it-IT" sz="3400" i="1" dirty="0" err="1"/>
              <a:t>tui</a:t>
            </a:r>
            <a:r>
              <a:rPr lang="it-IT" sz="3400"/>
              <a:t>)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109560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A8A94-DAD2-0B9D-B189-D354127A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/>
              <a:t>Genetliacha</a:t>
            </a:r>
            <a:r>
              <a:rPr lang="it-IT" i="1" dirty="0"/>
              <a:t> </a:t>
            </a:r>
            <a:r>
              <a:rPr lang="it-IT" dirty="0"/>
              <a:t>nella letteratura augustea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EBC79-9CA7-3CD7-AD08-AC1BB1E5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Tibullo &gt; </a:t>
            </a:r>
            <a:r>
              <a:rPr lang="it-IT" dirty="0"/>
              <a:t>compleanno di </a:t>
            </a:r>
            <a:r>
              <a:rPr lang="it-IT" dirty="0" err="1"/>
              <a:t>Messalla</a:t>
            </a:r>
            <a:r>
              <a:rPr lang="it-IT" dirty="0"/>
              <a:t> (I 7)</a:t>
            </a:r>
          </a:p>
          <a:p>
            <a:r>
              <a:rPr lang="it-IT" b="1" dirty="0" err="1"/>
              <a:t>Sulpicia</a:t>
            </a:r>
            <a:r>
              <a:rPr lang="it-IT" dirty="0"/>
              <a:t> &gt; compleanno di </a:t>
            </a:r>
            <a:r>
              <a:rPr lang="it-IT" dirty="0" err="1"/>
              <a:t>Cerinto</a:t>
            </a:r>
            <a:r>
              <a:rPr lang="it-IT" dirty="0"/>
              <a:t> (</a:t>
            </a:r>
            <a:r>
              <a:rPr lang="it-IT" i="1" dirty="0"/>
              <a:t>Corpus </a:t>
            </a:r>
            <a:r>
              <a:rPr lang="it-IT" i="1" dirty="0" err="1"/>
              <a:t>tibullianum</a:t>
            </a:r>
            <a:r>
              <a:rPr lang="it-IT" dirty="0"/>
              <a:t> III, 11)</a:t>
            </a:r>
            <a:endParaRPr lang="it-IT" b="1" dirty="0"/>
          </a:p>
          <a:p>
            <a:r>
              <a:rPr lang="it-IT" b="1" dirty="0"/>
              <a:t>Orazio </a:t>
            </a:r>
            <a:r>
              <a:rPr lang="it-IT" dirty="0"/>
              <a:t>&gt; compleanno di Mecenate (</a:t>
            </a:r>
            <a:r>
              <a:rPr lang="it-IT" i="1" dirty="0"/>
              <a:t>Odi </a:t>
            </a:r>
            <a:r>
              <a:rPr lang="it-IT" dirty="0"/>
              <a:t>IV, 11)</a:t>
            </a:r>
            <a:endParaRPr lang="it-IT" b="1" dirty="0"/>
          </a:p>
          <a:p>
            <a:r>
              <a:rPr lang="it-IT" b="1" dirty="0"/>
              <a:t>Ovidio</a:t>
            </a:r>
            <a:r>
              <a:rPr lang="it-IT" dirty="0"/>
              <a:t> &gt; compleanno di Ovidio (</a:t>
            </a:r>
            <a:r>
              <a:rPr lang="it-IT" i="1" dirty="0" err="1"/>
              <a:t>Tristia</a:t>
            </a:r>
            <a:r>
              <a:rPr lang="it-IT" dirty="0"/>
              <a:t> III, 13)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7112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E3AD4-2C05-A851-AC07-CEC753C4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Ovidio, </a:t>
            </a:r>
            <a:r>
              <a:rPr lang="it-IT" i="1" dirty="0" err="1"/>
              <a:t>Tristia</a:t>
            </a:r>
            <a:r>
              <a:rPr lang="it-IT" dirty="0"/>
              <a:t> III, 13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0BBE1-9567-C916-E3A7-52A3273CF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Ecce </a:t>
            </a:r>
            <a:r>
              <a:rPr lang="it-IT" i="1" dirty="0" err="1"/>
              <a:t>supervacuus</a:t>
            </a:r>
            <a:r>
              <a:rPr lang="it-IT" i="1" dirty="0"/>
              <a:t>—quid </a:t>
            </a:r>
            <a:r>
              <a:rPr lang="it-IT" i="1" dirty="0" err="1"/>
              <a:t>enim</a:t>
            </a:r>
            <a:r>
              <a:rPr lang="it-IT" i="1" dirty="0"/>
              <a:t> </a:t>
            </a:r>
            <a:r>
              <a:rPr lang="it-IT" i="1" dirty="0" err="1"/>
              <a:t>fuit</a:t>
            </a:r>
            <a:r>
              <a:rPr lang="it-IT" i="1" dirty="0"/>
              <a:t> utile </a:t>
            </a:r>
            <a:r>
              <a:rPr lang="it-IT" i="1" dirty="0" err="1"/>
              <a:t>gigni</a:t>
            </a:r>
            <a:r>
              <a:rPr lang="it-IT" i="1" dirty="0"/>
              <a:t>?—</a:t>
            </a:r>
          </a:p>
          <a:p>
            <a:pPr marL="0" indent="0">
              <a:buNone/>
            </a:pPr>
            <a:r>
              <a:rPr lang="it-IT" i="1" dirty="0"/>
              <a:t>ad sua </a:t>
            </a:r>
            <a:r>
              <a:rPr lang="it-IT" i="1" dirty="0" err="1"/>
              <a:t>Natalis</a:t>
            </a:r>
            <a:r>
              <a:rPr lang="it-IT" i="1" dirty="0"/>
              <a:t> tempora </a:t>
            </a:r>
            <a:r>
              <a:rPr lang="it-IT" i="1" dirty="0" err="1"/>
              <a:t>noster</a:t>
            </a:r>
            <a:r>
              <a:rPr lang="it-IT" i="1" dirty="0"/>
              <a:t> </a:t>
            </a:r>
            <a:r>
              <a:rPr lang="it-IT" i="1" dirty="0" err="1"/>
              <a:t>adest</a:t>
            </a:r>
            <a:r>
              <a:rPr lang="it-IT" i="1" dirty="0"/>
              <a:t>,</a:t>
            </a:r>
          </a:p>
          <a:p>
            <a:pPr marL="0" indent="0">
              <a:buNone/>
            </a:pPr>
            <a:r>
              <a:rPr lang="it-IT" i="1" dirty="0"/>
              <a:t>dure, quid ad </a:t>
            </a:r>
            <a:r>
              <a:rPr lang="it-IT" i="1" dirty="0" err="1"/>
              <a:t>miseros</a:t>
            </a:r>
            <a:r>
              <a:rPr lang="it-IT" i="1" dirty="0"/>
              <a:t> </a:t>
            </a:r>
            <a:r>
              <a:rPr lang="it-IT" i="1" dirty="0" err="1"/>
              <a:t>veniebas</a:t>
            </a:r>
            <a:r>
              <a:rPr lang="it-IT" i="1" dirty="0"/>
              <a:t> </a:t>
            </a:r>
            <a:r>
              <a:rPr lang="it-IT" i="1" dirty="0" err="1"/>
              <a:t>exulis</a:t>
            </a:r>
            <a:r>
              <a:rPr lang="it-IT" i="1" dirty="0"/>
              <a:t> </a:t>
            </a:r>
            <a:r>
              <a:rPr lang="it-IT" i="1" dirty="0" err="1"/>
              <a:t>annos</a:t>
            </a:r>
            <a:r>
              <a:rPr lang="it-IT" i="1" dirty="0"/>
              <a:t>?</a:t>
            </a:r>
          </a:p>
          <a:p>
            <a:pPr marL="0" indent="0">
              <a:buNone/>
            </a:pPr>
            <a:r>
              <a:rPr lang="it-IT" i="1" dirty="0" err="1"/>
              <a:t>debueras</a:t>
            </a:r>
            <a:r>
              <a:rPr lang="it-IT" i="1" dirty="0"/>
              <a:t> </a:t>
            </a:r>
            <a:r>
              <a:rPr lang="it-IT" i="1" dirty="0" err="1"/>
              <a:t>illis</a:t>
            </a:r>
            <a:r>
              <a:rPr lang="it-IT" i="1" dirty="0"/>
              <a:t> </a:t>
            </a:r>
            <a:r>
              <a:rPr lang="it-IT" i="1" dirty="0" err="1"/>
              <a:t>inposuisse</a:t>
            </a:r>
            <a:r>
              <a:rPr lang="it-IT" i="1" dirty="0"/>
              <a:t> </a:t>
            </a:r>
            <a:r>
              <a:rPr lang="it-IT" i="1" dirty="0" err="1"/>
              <a:t>modum</a:t>
            </a:r>
            <a:r>
              <a:rPr lang="it-IT" i="1" dirty="0"/>
              <a:t>…</a:t>
            </a:r>
          </a:p>
          <a:p>
            <a:pPr marL="0" indent="0">
              <a:buNone/>
            </a:pPr>
            <a:endParaRPr lang="it-IT" i="1" dirty="0"/>
          </a:p>
          <a:p>
            <a:pPr marL="0" indent="0" algn="just">
              <a:buNone/>
            </a:pPr>
            <a:r>
              <a:rPr lang="it-IT" dirty="0"/>
              <a:t>Ecco, l'inutile giorno della mia nascita - che mi è servito infatti essere nato? - ritorna alla sua data abituale. Perché venire, o crudele, ad aggiungerti ai miseri anni di un esiliato? A questi avresti dovuto mettere un termine.</a:t>
            </a:r>
          </a:p>
        </p:txBody>
      </p:sp>
    </p:spTree>
    <p:extLst>
      <p:ext uri="{BB962C8B-B14F-4D97-AF65-F5344CB8AC3E}">
        <p14:creationId xmlns:p14="http://schemas.microsoft.com/office/powerpoint/2010/main" val="5652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8E223-0BB8-F014-53A7-F77AD27B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Properzio, </a:t>
            </a:r>
            <a:r>
              <a:rPr lang="it-IT" i="1" dirty="0"/>
              <a:t>Elegie </a:t>
            </a:r>
            <a:r>
              <a:rPr lang="it-IT" dirty="0"/>
              <a:t>III, 10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B7BBAC-368C-10DB-DBE8-397D569F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u="sng" dirty="0"/>
              <a:t>Mirabar</a:t>
            </a:r>
            <a:r>
              <a:rPr lang="pt-BR" i="1" dirty="0"/>
              <a:t>, quidnam visissent mane </a:t>
            </a:r>
            <a:r>
              <a:rPr lang="pt-BR" i="1" u="sng" dirty="0"/>
              <a:t>Camenae</a:t>
            </a:r>
            <a:r>
              <a:rPr lang="pt-BR" i="1" dirty="0"/>
              <a:t>,</a:t>
            </a:r>
          </a:p>
          <a:p>
            <a:pPr marL="0" indent="0">
              <a:buNone/>
            </a:pPr>
            <a:r>
              <a:rPr lang="pt-BR" i="1" dirty="0"/>
              <a:t>    ante meum stantes sole rubente torum.</a:t>
            </a:r>
          </a:p>
          <a:p>
            <a:pPr marL="0" indent="0">
              <a:buNone/>
            </a:pPr>
            <a:r>
              <a:rPr lang="pt-BR" i="1" dirty="0"/>
              <a:t>Natalis nostrae </a:t>
            </a:r>
            <a:r>
              <a:rPr lang="pt-BR" i="1" u="sng" dirty="0"/>
              <a:t>signum misere </a:t>
            </a:r>
            <a:r>
              <a:rPr lang="pt-BR" i="1" dirty="0"/>
              <a:t>puellae</a:t>
            </a:r>
          </a:p>
          <a:p>
            <a:pPr marL="0" indent="0">
              <a:buNone/>
            </a:pPr>
            <a:r>
              <a:rPr lang="pt-BR" i="1" dirty="0"/>
              <a:t>    et manibus faustos ter crepuere sonos.</a:t>
            </a:r>
          </a:p>
          <a:p>
            <a:pPr marL="0" indent="0">
              <a:buNone/>
            </a:pPr>
            <a:endParaRPr lang="pt-BR" i="1" dirty="0"/>
          </a:p>
          <a:p>
            <a:pPr marL="0" indent="0" algn="just">
              <a:buNone/>
            </a:pPr>
            <a:r>
              <a:rPr lang="pt-BR" dirty="0"/>
              <a:t>Mi chiedevo sorpreso perché mai le Camene mi avessero fatto visita di mattina, immobili davanti al letto, mentre il sole rosseggiava nel cielo: diedero il segnale del compleanno della mia donna e batterono tre volte le mani con suono augurale.</a:t>
            </a:r>
          </a:p>
        </p:txBody>
      </p:sp>
    </p:spTree>
    <p:extLst>
      <p:ext uri="{BB962C8B-B14F-4D97-AF65-F5344CB8AC3E}">
        <p14:creationId xmlns:p14="http://schemas.microsoft.com/office/powerpoint/2010/main" val="38265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FD708F-4065-0911-6394-FCBADB8A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314"/>
            <a:ext cx="10515600" cy="5730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/>
              <a:t>Questo giorno trascorra sgombro di nubi, restino i venti immoti nell’aria e l’onda dolcemente deponga le sue minacce sul lido. Che io non veda nessuno dolersi in questo odierno splendore! Persino la roccia di Niobe trattenga le lacrime! Messi da parte i lamenti, le gole degli alcioni ritrovino pace e smetta la madre di gemere sul suo </a:t>
            </a:r>
            <a:r>
              <a:rPr lang="it-IT" sz="3400" dirty="0" err="1"/>
              <a:t>Iti</a:t>
            </a:r>
            <a:r>
              <a:rPr lang="it-IT" sz="3400" dirty="0"/>
              <a:t> perduto!</a:t>
            </a:r>
          </a:p>
        </p:txBody>
      </p:sp>
    </p:spTree>
    <p:extLst>
      <p:ext uri="{BB962C8B-B14F-4D97-AF65-F5344CB8AC3E}">
        <p14:creationId xmlns:p14="http://schemas.microsoft.com/office/powerpoint/2010/main" val="409495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8AC99-89E0-C7EC-9E8D-36176A2A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Callimaco, </a:t>
            </a:r>
            <a:r>
              <a:rPr lang="it-IT" i="1" dirty="0"/>
              <a:t>Inno ad Apollo</a:t>
            </a:r>
            <a:r>
              <a:rPr lang="it-IT" dirty="0"/>
              <a:t> </a:t>
            </a:r>
            <a:r>
              <a:rPr lang="it-IT" dirty="0" err="1"/>
              <a:t>vv</a:t>
            </a:r>
            <a:r>
              <a:rPr lang="it-IT" dirty="0"/>
              <a:t>. 18-24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2EDFA4-D1EC-70EE-85A0-363CEE642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Tace anche il mare, quando cantano gli aedi la cetra o le frecce, strumenti di Febo </a:t>
            </a:r>
            <a:r>
              <a:rPr lang="it-IT" dirty="0" err="1"/>
              <a:t>Licoreo</a:t>
            </a:r>
            <a:r>
              <a:rPr lang="it-IT" dirty="0"/>
              <a:t>. Neanche </a:t>
            </a:r>
            <a:r>
              <a:rPr lang="it-IT" u="sng" dirty="0"/>
              <a:t>Teti</a:t>
            </a:r>
            <a:r>
              <a:rPr lang="it-IT" dirty="0"/>
              <a:t> lamenta Achille – ah, ahi! – quando </a:t>
            </a:r>
            <a:r>
              <a:rPr lang="el-GR" dirty="0"/>
              <a:t> </a:t>
            </a:r>
            <a:r>
              <a:rPr lang="it-IT" dirty="0"/>
              <a:t>«</a:t>
            </a:r>
            <a:r>
              <a:rPr lang="el-GR" dirty="0"/>
              <a:t>ἱὴ παιῆον ἱὴ παιῆον</a:t>
            </a:r>
            <a:r>
              <a:rPr lang="it-IT" dirty="0"/>
              <a:t>» risuonare ella sente. E gli affanni tralascia il </a:t>
            </a:r>
            <a:r>
              <a:rPr lang="it-IT" u="sng" dirty="0"/>
              <a:t>sasso piangente </a:t>
            </a:r>
            <a:r>
              <a:rPr lang="it-IT" dirty="0"/>
              <a:t>(= </a:t>
            </a:r>
            <a:r>
              <a:rPr lang="it-IT" i="1" dirty="0" err="1"/>
              <a:t>Niobae</a:t>
            </a:r>
            <a:r>
              <a:rPr lang="it-IT" i="1" dirty="0"/>
              <a:t> lapis</a:t>
            </a:r>
            <a:r>
              <a:rPr lang="it-IT" dirty="0"/>
              <a:t>, in Properzio) che in Frigia, viva pietra, si erge, marmo in luogo di donna, la bocca nel dolore socchiusa.</a:t>
            </a:r>
          </a:p>
        </p:txBody>
      </p:sp>
    </p:spTree>
    <p:extLst>
      <p:ext uri="{BB962C8B-B14F-4D97-AF65-F5344CB8AC3E}">
        <p14:creationId xmlns:p14="http://schemas.microsoft.com/office/powerpoint/2010/main" val="258031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E40A45-E912-1118-394B-CE544E22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Niobe</a:t>
            </a:r>
          </a:p>
        </p:txBody>
      </p:sp>
      <p:pic>
        <p:nvPicPr>
          <p:cNvPr id="3" name="Immagine 2" descr="Immagine che contiene arte, Artefatto, Scultura in pietra, Intaglio&#10;&#10;Descrizione generata automaticamente">
            <a:extLst>
              <a:ext uri="{FF2B5EF4-FFF2-40B4-BE49-F238E27FC236}">
                <a16:creationId xmlns:a16="http://schemas.microsoft.com/office/drawing/2014/main" id="{E5D01AAC-FFDB-AA7E-91BC-FE7034DE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96" r="-2" b="-2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C1FDBB-6F50-3641-5EB6-75F14D6E5A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60" b="2151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A9250B-F143-0E42-B6E5-EF5695E5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Alcioni</a:t>
            </a:r>
          </a:p>
        </p:txBody>
      </p:sp>
    </p:spTree>
    <p:extLst>
      <p:ext uri="{BB962C8B-B14F-4D97-AF65-F5344CB8AC3E}">
        <p14:creationId xmlns:p14="http://schemas.microsoft.com/office/powerpoint/2010/main" val="41579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9E5155-6850-CCB8-1E63-1BC8069B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64F904-2189-AF11-958E-ECF73A5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Procne e Iti</a:t>
            </a:r>
          </a:p>
        </p:txBody>
      </p:sp>
    </p:spTree>
    <p:extLst>
      <p:ext uri="{BB962C8B-B14F-4D97-AF65-F5344CB8AC3E}">
        <p14:creationId xmlns:p14="http://schemas.microsoft.com/office/powerpoint/2010/main" val="2930971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619</Words>
  <Application>Microsoft Office PowerPoint</Application>
  <PresentationFormat>Widescreen</PresentationFormat>
  <Paragraphs>31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di Office</vt:lpstr>
      <vt:lpstr>Elegie III, 10</vt:lpstr>
      <vt:lpstr>Genetliacha nella letteratura augustea</vt:lpstr>
      <vt:lpstr>Ovidio, Tristia III, 13</vt:lpstr>
      <vt:lpstr>Properzio, Elegie III, 10</vt:lpstr>
      <vt:lpstr>Presentazione standard di PowerPoint</vt:lpstr>
      <vt:lpstr>Callimaco, Inno ad Apollo vv. 18-24</vt:lpstr>
      <vt:lpstr>Niobe</vt:lpstr>
      <vt:lpstr>Alcioni</vt:lpstr>
      <vt:lpstr>Procne e Iti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2025-01-26T15:43:44Z</dcterms:created>
  <dcterms:modified xsi:type="dcterms:W3CDTF">2025-01-26T18:04:17Z</dcterms:modified>
</cp:coreProperties>
</file>