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683" r:id="rId3"/>
    <p:sldId id="905" r:id="rId4"/>
    <p:sldId id="952" r:id="rId5"/>
    <p:sldId id="993" r:id="rId6"/>
    <p:sldId id="992" r:id="rId7"/>
    <p:sldId id="994" r:id="rId8"/>
    <p:sldId id="953" r:id="rId9"/>
    <p:sldId id="995" r:id="rId10"/>
    <p:sldId id="996" r:id="rId11"/>
    <p:sldId id="924" r:id="rId12"/>
    <p:sldId id="1002" r:id="rId13"/>
    <p:sldId id="1036" r:id="rId14"/>
    <p:sldId id="1001" r:id="rId15"/>
    <p:sldId id="1010" r:id="rId16"/>
    <p:sldId id="998" r:id="rId17"/>
    <p:sldId id="1011" r:id="rId18"/>
    <p:sldId id="1012" r:id="rId19"/>
    <p:sldId id="904" r:id="rId20"/>
    <p:sldId id="997" r:id="rId21"/>
    <p:sldId id="1031" r:id="rId22"/>
    <p:sldId id="821" r:id="rId23"/>
    <p:sldId id="1006" r:id="rId24"/>
    <p:sldId id="1014" r:id="rId25"/>
    <p:sldId id="1013" r:id="rId26"/>
    <p:sldId id="1000" r:id="rId27"/>
    <p:sldId id="1015" r:id="rId28"/>
    <p:sldId id="1017" r:id="rId29"/>
    <p:sldId id="1016" r:id="rId30"/>
    <p:sldId id="1005" r:id="rId31"/>
    <p:sldId id="1004" r:id="rId32"/>
    <p:sldId id="969" r:id="rId33"/>
    <p:sldId id="823" r:id="rId34"/>
    <p:sldId id="965" r:id="rId35"/>
    <p:sldId id="1043" r:id="rId36"/>
    <p:sldId id="984" r:id="rId37"/>
    <p:sldId id="1022" r:id="rId38"/>
    <p:sldId id="1033" r:id="rId39"/>
    <p:sldId id="1037" r:id="rId40"/>
    <p:sldId id="825" r:id="rId41"/>
    <p:sldId id="955" r:id="rId42"/>
    <p:sldId id="987" r:id="rId43"/>
    <p:sldId id="1018" r:id="rId44"/>
    <p:sldId id="1030" r:id="rId45"/>
    <p:sldId id="1019" r:id="rId46"/>
    <p:sldId id="1003" r:id="rId47"/>
    <p:sldId id="975" r:id="rId48"/>
    <p:sldId id="1028" r:id="rId49"/>
    <p:sldId id="970" r:id="rId50"/>
    <p:sldId id="1024" r:id="rId51"/>
    <p:sldId id="956" r:id="rId52"/>
    <p:sldId id="1045" r:id="rId53"/>
    <p:sldId id="1008" r:id="rId54"/>
    <p:sldId id="1020" r:id="rId55"/>
    <p:sldId id="967" r:id="rId56"/>
    <p:sldId id="1009" r:id="rId57"/>
    <p:sldId id="1025" r:id="rId58"/>
    <p:sldId id="959" r:id="rId59"/>
    <p:sldId id="1021" r:id="rId60"/>
    <p:sldId id="819" r:id="rId61"/>
    <p:sldId id="1046" r:id="rId62"/>
    <p:sldId id="1049" r:id="rId63"/>
    <p:sldId id="963" r:id="rId64"/>
    <p:sldId id="972" r:id="rId65"/>
    <p:sldId id="1029" r:id="rId66"/>
    <p:sldId id="1027" r:id="rId67"/>
    <p:sldId id="1026" r:id="rId68"/>
    <p:sldId id="1023" r:id="rId69"/>
    <p:sldId id="985" r:id="rId70"/>
    <p:sldId id="962" r:id="rId71"/>
    <p:sldId id="986" r:id="rId72"/>
    <p:sldId id="1034" r:id="rId73"/>
    <p:sldId id="1035" r:id="rId74"/>
    <p:sldId id="976" r:id="rId75"/>
    <p:sldId id="977" r:id="rId76"/>
    <p:sldId id="1032" r:id="rId77"/>
    <p:sldId id="958" r:id="rId78"/>
    <p:sldId id="979" r:id="rId79"/>
    <p:sldId id="1044" r:id="rId80"/>
    <p:sldId id="988" r:id="rId81"/>
    <p:sldId id="1042" r:id="rId82"/>
    <p:sldId id="1038" r:id="rId83"/>
    <p:sldId id="974" r:id="rId84"/>
    <p:sldId id="980" r:id="rId85"/>
    <p:sldId id="1047" r:id="rId86"/>
    <p:sldId id="1039" r:id="rId87"/>
    <p:sldId id="947" r:id="rId88"/>
    <p:sldId id="436" r:id="rId8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7416"/>
    <a:srgbClr val="3E0DE3"/>
    <a:srgbClr val="6F2B15"/>
    <a:srgbClr val="860000"/>
    <a:srgbClr val="B913C9"/>
    <a:srgbClr val="977616"/>
    <a:srgbClr val="EBC79A"/>
    <a:srgbClr val="EFE8AF"/>
    <a:srgbClr val="D2BB10"/>
    <a:srgbClr val="CEA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59"/>
    <p:restoredTop sz="50000"/>
  </p:normalViewPr>
  <p:slideViewPr>
    <p:cSldViewPr>
      <p:cViewPr varScale="1">
        <p:scale>
          <a:sx n="97" d="100"/>
          <a:sy n="97" d="100"/>
        </p:scale>
        <p:origin x="20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rgbClr val="EBC79A"/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rgbClr val="EBC79A"/>
                </a:solidFill>
                <a:latin typeface="+mn-lt"/>
              </a:rPr>
            </a:br>
            <a:r>
              <a:rPr lang="it-IT" altLang="it-IT" sz="2200" dirty="0">
                <a:solidFill>
                  <a:srgbClr val="EBC79A"/>
                </a:solidFill>
                <a:latin typeface="+mn-lt"/>
              </a:rPr>
              <a:t>Giovedì, 16 gennaio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184576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3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Alice Walker</a:t>
            </a: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«IL COLORE VIOLA</a:t>
            </a:r>
            <a:r>
              <a:rPr lang="it-IT" sz="54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Donne di colore </a:t>
            </a: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alla ribalta nel sud americano razzista </a:t>
            </a: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del primo ‘900. </a:t>
            </a:r>
          </a:p>
          <a:p>
            <a:pPr lvl="0" algn="ctr"/>
            <a:endParaRPr lang="it-IT" i="1" dirty="0">
              <a:solidFill>
                <a:srgbClr val="9999FF"/>
              </a:solidFill>
              <a:latin typeface="Arial" pitchFamily="34"/>
              <a:cs typeface="Arial" pitchFamily="34"/>
            </a:endParaRP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4E5CDA-0D3B-836A-ACC5-AC7BCD52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00808"/>
            <a:ext cx="3851920" cy="51570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2DE373E-3153-AF5B-8506-9BDA6E2E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78497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6D61-282C-A828-F25C-B7201F2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5229200"/>
            <a:ext cx="2520280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L’attrice </a:t>
            </a:r>
            <a:r>
              <a:rPr lang="it-IT" sz="1600" dirty="0" err="1">
                <a:solidFill>
                  <a:srgbClr val="6F2B15"/>
                </a:solidFill>
              </a:rPr>
              <a:t>Desreta</a:t>
            </a:r>
            <a:r>
              <a:rPr lang="it-IT" sz="1600" dirty="0">
                <a:solidFill>
                  <a:srgbClr val="6F2B15"/>
                </a:solidFill>
              </a:rPr>
              <a:t> Jackson,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Celie Harris da ragazza.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2FF6B0-D683-D67A-819C-7D72976D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" y="1108179"/>
            <a:ext cx="474796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1054D8-6FAC-E421-F4C0-27B6AC94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2314600" cy="220486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Albert Johnson,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detto «Mister»,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l’attore Danny Glover, 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vedovo e padre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di tre figli,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marito di Celie,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al lavoro.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B821F9-2E18-6AEE-C9BC-F28493B1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412776"/>
            <a:ext cx="622818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EE350-8187-58ED-0530-B60FFFBC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…in un’altra immagine!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2CD176-0A70-7ECD-13EE-6D1FBD42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13" y="455214"/>
            <a:ext cx="7816868" cy="520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2DEA4-0922-9083-16DB-48482453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661248"/>
            <a:ext cx="6372708" cy="11967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violenza di Albert Johnson contro Celie.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57DA7F-1CF6-77CF-673F-73F655FF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39687"/>
            <a:ext cx="766885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5A3FEA-9E4F-736D-3F6C-687D2A8E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73216"/>
            <a:ext cx="7620000" cy="14847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violenza di Albert contro entrambe le sorelle.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CDD1A2-9C32-D2B4-C841-0783C1BE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38" y="620688"/>
            <a:ext cx="7620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403766-2EED-105E-3FC3-40894442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50" y="5445224"/>
            <a:ext cx="7731699" cy="1412776"/>
          </a:xfrm>
        </p:spPr>
        <p:txBody>
          <a:bodyPr/>
          <a:lstStyle/>
          <a:p>
            <a:r>
              <a:rPr lang="it-IT" sz="1600" dirty="0"/>
              <a:t>Albert Johnson violento contro Celie davanti alla sorella </a:t>
            </a:r>
            <a:r>
              <a:rPr lang="it-IT" sz="1600" dirty="0" err="1"/>
              <a:t>Nettie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A35AC0-B4DD-130B-A044-AC217292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51" y="1254460"/>
            <a:ext cx="7731698" cy="43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15DB4-39DA-37E8-E3B8-3464C01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L’attrice </a:t>
            </a:r>
            <a:r>
              <a:rPr lang="it-IT" sz="1600" dirty="0" err="1">
                <a:solidFill>
                  <a:srgbClr val="6F2B15"/>
                </a:solidFill>
              </a:rPr>
              <a:t>Akosua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r>
              <a:rPr lang="it-IT" sz="1600" dirty="0" err="1">
                <a:solidFill>
                  <a:srgbClr val="6F2B15"/>
                </a:solidFill>
              </a:rPr>
              <a:t>Busia</a:t>
            </a:r>
            <a:r>
              <a:rPr lang="it-IT" sz="1600" dirty="0">
                <a:solidFill>
                  <a:srgbClr val="6F2B15"/>
                </a:solidFill>
              </a:rPr>
              <a:t> nel ruolo di </a:t>
            </a:r>
            <a:r>
              <a:rPr lang="it-IT" sz="1600" dirty="0" err="1">
                <a:solidFill>
                  <a:srgbClr val="6F2B15"/>
                </a:solidFill>
              </a:rPr>
              <a:t>Nettie</a:t>
            </a:r>
            <a:r>
              <a:rPr lang="it-IT" sz="1600" dirty="0">
                <a:solidFill>
                  <a:srgbClr val="6F2B15"/>
                </a:solidFill>
              </a:rPr>
              <a:t>, la sorella di Celie.</a:t>
            </a:r>
            <a:endParaRPr lang="it-IT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C95CEF-7836-C080-6587-C820CA93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9" y="636364"/>
            <a:ext cx="7620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7B9B4F-A319-6374-BD27-2580995C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14450"/>
            <a:ext cx="6350000" cy="42291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E5FBBF0-9A3B-C896-61CB-C36B58F8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5229200"/>
            <a:ext cx="6350000" cy="1628800"/>
          </a:xfrm>
        </p:spPr>
        <p:txBody>
          <a:bodyPr/>
          <a:lstStyle/>
          <a:p>
            <a:r>
              <a:rPr lang="it-IT" sz="1600" dirty="0"/>
              <a:t>Le sorelle </a:t>
            </a:r>
            <a:r>
              <a:rPr lang="it-IT" sz="1600" dirty="0" err="1">
                <a:solidFill>
                  <a:srgbClr val="0070C0"/>
                </a:solidFill>
              </a:rPr>
              <a:t>Nettie</a:t>
            </a:r>
            <a:r>
              <a:rPr lang="it-IT" sz="1600" dirty="0"/>
              <a:t> e </a:t>
            </a:r>
            <a:r>
              <a:rPr lang="it-IT" sz="1600" dirty="0">
                <a:solidFill>
                  <a:srgbClr val="C00000"/>
                </a:solidFill>
              </a:rPr>
              <a:t>Celie</a:t>
            </a:r>
            <a:r>
              <a:rPr lang="it-IT" sz="1600" dirty="0"/>
              <a:t> giovani e felici.</a:t>
            </a:r>
          </a:p>
        </p:txBody>
      </p:sp>
    </p:spTree>
    <p:extLst>
      <p:ext uri="{BB962C8B-B14F-4D97-AF65-F5344CB8AC3E}">
        <p14:creationId xmlns:p14="http://schemas.microsoft.com/office/powerpoint/2010/main" val="21585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941168"/>
            <a:ext cx="7772400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due sorelle, </a:t>
            </a:r>
            <a: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Celie giovane, l’attrice </a:t>
            </a:r>
            <a:r>
              <a:rPr lang="it-IT" sz="1600" dirty="0" err="1">
                <a:solidFill>
                  <a:srgbClr val="C00000"/>
                </a:solidFill>
              </a:rPr>
              <a:t>Desreta</a:t>
            </a:r>
            <a:r>
              <a:rPr lang="it-IT" sz="1600" dirty="0">
                <a:solidFill>
                  <a:srgbClr val="C00000"/>
                </a:solidFill>
              </a:rPr>
              <a:t> Jackson</a:t>
            </a:r>
            <a:r>
              <a:rPr lang="it-IT" sz="1600" dirty="0">
                <a:solidFill>
                  <a:srgbClr val="B913C9"/>
                </a:solidFill>
              </a:rPr>
              <a:t>, </a:t>
            </a:r>
            <a:r>
              <a:rPr lang="it-IT" sz="1600" dirty="0">
                <a:solidFill>
                  <a:srgbClr val="0070C0"/>
                </a:solidFill>
              </a:rPr>
              <a:t>e </a:t>
            </a:r>
            <a:r>
              <a:rPr lang="it-IT" sz="1600" dirty="0" err="1">
                <a:solidFill>
                  <a:srgbClr val="0070C0"/>
                </a:solidFill>
              </a:rPr>
              <a:t>Nettie</a:t>
            </a:r>
            <a:r>
              <a:rPr lang="it-IT" sz="1600" dirty="0">
                <a:solidFill>
                  <a:srgbClr val="0070C0"/>
                </a:solidFill>
              </a:rPr>
              <a:t>, l’attrice </a:t>
            </a:r>
            <a:r>
              <a:rPr lang="it-IT" sz="1600" dirty="0" err="1">
                <a:solidFill>
                  <a:srgbClr val="0070C0"/>
                </a:solidFill>
              </a:rPr>
              <a:t>Akosua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Busia</a:t>
            </a:r>
            <a:r>
              <a:rPr lang="it-IT" sz="1600" dirty="0">
                <a:solidFill>
                  <a:srgbClr val="0070C0"/>
                </a:solidFill>
              </a:rPr>
              <a:t>,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>
                <a:solidFill>
                  <a:srgbClr val="6F2B15"/>
                </a:solidFill>
              </a:rPr>
              <a:t>incidono un cuore con i loro due nomi su un albero.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823B7A-90FB-537F-82AD-3EA9008E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367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92" y="5517232"/>
            <a:ext cx="8041726" cy="13407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7030A0"/>
                </a:solidFill>
              </a:rPr>
              <a:t>      Copertina del romanzo del 1982.                    </a:t>
            </a:r>
            <a:r>
              <a:rPr lang="it-IT" sz="1600" dirty="0">
                <a:solidFill>
                  <a:srgbClr val="6F2B15"/>
                </a:solidFill>
              </a:rPr>
              <a:t>L’autrice americana Alice Parker.</a:t>
            </a:r>
            <a:endParaRPr lang="it-IT" sz="1600" b="1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97B8BF-A7C6-C4F9-3663-DC4EB8AE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57" y="487623"/>
            <a:ext cx="3750960" cy="53380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E0B03E-1E42-45B2-8E45-2E35B1DC1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92" y="500672"/>
            <a:ext cx="3966985" cy="52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0D709-69B8-E4FC-ED4B-45BE0A05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57192"/>
            <a:ext cx="7772400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Le due sorelle sull’altalena della piantagione.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470190-5326-8F9F-75AF-267378D5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77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5F6E79-51E7-34A5-CF20-9E646BB5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7352168" cy="4896544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9A7463A-C155-CFD6-168F-12F960E9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517232"/>
            <a:ext cx="7352168" cy="108012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…giovani e contente insieme!</a:t>
            </a:r>
          </a:p>
        </p:txBody>
      </p:sp>
    </p:spTree>
    <p:extLst>
      <p:ext uri="{BB962C8B-B14F-4D97-AF65-F5344CB8AC3E}">
        <p14:creationId xmlns:p14="http://schemas.microsoft.com/office/powerpoint/2010/main" val="3139532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38" y="4968552"/>
            <a:ext cx="7511526" cy="1916832"/>
          </a:xfrm>
        </p:spPr>
        <p:txBody>
          <a:bodyPr/>
          <a:lstStyle/>
          <a:p>
            <a:r>
              <a:rPr lang="it-IT" sz="1800" dirty="0">
                <a:solidFill>
                  <a:srgbClr val="B913C9"/>
                </a:solidFill>
              </a:rPr>
              <a:t>Le due sorelle </a:t>
            </a:r>
            <a:r>
              <a:rPr lang="it-IT" sz="1800" dirty="0" err="1">
                <a:solidFill>
                  <a:srgbClr val="B913C9"/>
                </a:solidFill>
              </a:rPr>
              <a:t>Nettie</a:t>
            </a:r>
            <a:r>
              <a:rPr lang="it-IT" sz="1800" dirty="0">
                <a:solidFill>
                  <a:srgbClr val="B913C9"/>
                </a:solidFill>
              </a:rPr>
              <a:t> e Celie tra i colori viola della piantagione.</a:t>
            </a:r>
            <a:endParaRPr lang="it-IT" sz="1600" dirty="0">
              <a:solidFill>
                <a:srgbClr val="B913C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4E42CD-F0DB-CFE9-D409-3C635E82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187946" cy="4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56C37C0-38F3-F769-A1B8-83E8FDAD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96944" cy="43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5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23815-3DD1-8A02-E414-F7210688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37" y="5373216"/>
            <a:ext cx="6072676" cy="14847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Mister Albert tenta di abusare di </a:t>
            </a:r>
            <a:r>
              <a:rPr lang="it-IT" sz="1600" dirty="0" err="1">
                <a:solidFill>
                  <a:srgbClr val="0070C0"/>
                </a:solidFill>
              </a:rPr>
              <a:t>Nettie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0365DB-75D6-FD0A-1BF7-A8BD26B88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2547F8-7BED-AB61-3092-17237193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7076998" cy="457436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D2BC958-98EB-4D9F-0652-C7FB3885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5013176"/>
            <a:ext cx="7056784" cy="1440160"/>
          </a:xfrm>
        </p:spPr>
        <p:txBody>
          <a:bodyPr/>
          <a:lstStyle/>
          <a:p>
            <a:r>
              <a:rPr lang="it-IT" sz="1600" dirty="0" err="1">
                <a:solidFill>
                  <a:srgbClr val="0070C0"/>
                </a:solidFill>
              </a:rPr>
              <a:t>Nettie</a:t>
            </a:r>
            <a:r>
              <a:rPr lang="it-IT" sz="1600" dirty="0">
                <a:solidFill>
                  <a:srgbClr val="0070C0"/>
                </a:solidFill>
              </a:rPr>
              <a:t> resiste alla violenze di Albert e viene cacciata di casa.</a:t>
            </a:r>
            <a:br>
              <a:rPr lang="it-IT" sz="1600" dirty="0">
                <a:solidFill>
                  <a:srgbClr val="0070C0"/>
                </a:solidFill>
              </a:rPr>
            </a:b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All’addio. </a:t>
            </a:r>
            <a:r>
              <a:rPr lang="it-IT" sz="1600" dirty="0">
                <a:solidFill>
                  <a:srgbClr val="7030A0"/>
                </a:solidFill>
              </a:rPr>
              <a:t>Celie: «Scrivi»  - </a:t>
            </a:r>
            <a:r>
              <a:rPr lang="it-IT" sz="1600" dirty="0" err="1">
                <a:solidFill>
                  <a:srgbClr val="0070C0"/>
                </a:solidFill>
              </a:rPr>
              <a:t>Nettie</a:t>
            </a:r>
            <a:r>
              <a:rPr lang="it-IT" sz="1600" dirty="0">
                <a:solidFill>
                  <a:srgbClr val="0070C0"/>
                </a:solidFill>
              </a:rPr>
              <a:t>: «Solo la morte potrà impedirmelo».</a:t>
            </a:r>
          </a:p>
        </p:txBody>
      </p:sp>
    </p:spTree>
    <p:extLst>
      <p:ext uri="{BB962C8B-B14F-4D97-AF65-F5344CB8AC3E}">
        <p14:creationId xmlns:p14="http://schemas.microsoft.com/office/powerpoint/2010/main" val="3465919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08705A-1C1B-7006-8E43-D24DA36A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30" y="5112568"/>
            <a:ext cx="8468866" cy="177281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Celie, l’attrice di colore Whoopi Goldberg, Celie da grande, col marito Albert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Johson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6045A7-7773-D417-5C93-64136B5F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96" y="477426"/>
            <a:ext cx="7597174" cy="51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55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79752-2F77-E52C-8646-2D869DD9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301208"/>
            <a:ext cx="8631785" cy="1556792"/>
          </a:xfrm>
        </p:spPr>
        <p:txBody>
          <a:bodyPr/>
          <a:lstStyle/>
          <a:p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Harpo Jackson, l’attore Willard E. Pugh</a:t>
            </a:r>
            <a:r>
              <a:rPr lang="it-IT" sz="1600" dirty="0">
                <a:solidFill>
                  <a:srgbClr val="6F2B15"/>
                </a:solidFill>
                <a:effectLst/>
              </a:rPr>
              <a:t>                       </a:t>
            </a:r>
            <a:r>
              <a:rPr lang="it-IT" sz="1600" dirty="0">
                <a:solidFill>
                  <a:srgbClr val="B913C9"/>
                </a:solidFill>
              </a:rPr>
              <a:t>Sofia, l’attrice </a:t>
            </a:r>
            <a:r>
              <a:rPr lang="it-IT" sz="1600" kern="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Oprah Winfrey</a:t>
            </a:r>
            <a:r>
              <a:rPr lang="it-IT" sz="1600" dirty="0">
                <a:solidFill>
                  <a:srgbClr val="B913C9"/>
                </a:solidFill>
                <a:effectLst/>
              </a:rPr>
              <a:t> </a:t>
            </a:r>
            <a:endParaRPr lang="it-IT" sz="1600" dirty="0">
              <a:solidFill>
                <a:srgbClr val="B913C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DE30E0-6503-9F96-921F-0A55013DD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09" y="620688"/>
            <a:ext cx="4043991" cy="49029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3A9507-9845-D91A-AB13-E614AC1B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3" y="562631"/>
            <a:ext cx="4211960" cy="49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6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97CF2-8201-41AF-7FF8-B42171F0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589240"/>
            <a:ext cx="7416824" cy="126876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Sofia e Harpo, e, di spalle, Mister Albert, il padre di lui e suocero di lei.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9D3273-E45E-BA80-6B93-FA8AE708D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0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10087-3704-53D2-CAEE-9C5B5998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198884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Adolph Caesar, il vecchio Mister Johnson, nonno di Harpo, e padre di Albert.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C6118F-E11F-296B-9BE4-96D50823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16" y="692696"/>
            <a:ext cx="7118368" cy="47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93A5061-BEB6-2901-F707-E34E7C05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157192"/>
            <a:ext cx="7620000" cy="1800200"/>
          </a:xfrm>
        </p:spPr>
        <p:txBody>
          <a:bodyPr/>
          <a:lstStyle/>
          <a:p>
            <a:r>
              <a:rPr lang="it-IT" sz="1600" dirty="0">
                <a:solidFill>
                  <a:srgbClr val="3E0DE3"/>
                </a:solidFill>
                <a:latin typeface="+mn-lt"/>
              </a:rPr>
              <a:t>Il regista americano del film del 1985 Steven Spielberg</a:t>
            </a:r>
            <a:r>
              <a:rPr lang="it-IT" sz="1600" dirty="0">
                <a:solidFill>
                  <a:srgbClr val="3E0DE3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1600" dirty="0">
              <a:solidFill>
                <a:srgbClr val="3E0DE3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0FE11B-CD91-BA26-D307-11154D21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89050"/>
            <a:ext cx="762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ACD31A-17E7-2232-9830-3C51FC20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97152"/>
            <a:ext cx="7128793" cy="1872207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Celie in difficoltà di fronte a sentimenti come l'amore, l'affetto e l'amicizia.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32F10B-A600-0AB9-C909-C416D9C1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4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E7895B-CB16-9E9D-A4B6-83A59551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44" y="5157192"/>
            <a:ext cx="8796514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Celie al sermone del reverendo Salomon, un momento di pace della sua vita.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146840-4FE2-5436-DE26-2816582CC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3" y="491074"/>
            <a:ext cx="879651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69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44E2B-8ED1-724B-26AF-66C35CA9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8" y="5085184"/>
            <a:ext cx="2304256" cy="1656184"/>
          </a:xfrm>
        </p:spPr>
        <p:txBody>
          <a:bodyPr/>
          <a:lstStyle/>
          <a:p>
            <a:pPr algn="l"/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Harpo Johnson,</a:t>
            </a:r>
            <a:b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Sofia e il loro </a:t>
            </a:r>
            <a:b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primo figlio.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DCDC66-87FC-C8D0-D515-7E09E40E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030"/>
            <a:ext cx="5912111" cy="51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15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661248"/>
            <a:ext cx="7620000" cy="1008112"/>
          </a:xfrm>
        </p:spPr>
        <p:txBody>
          <a:bodyPr/>
          <a:lstStyle/>
          <a:p>
            <a:r>
              <a:rPr lang="it-IT" sz="1600" kern="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Sofia, l’attrice Oprah Winfrey, decide di andarsene</a:t>
            </a:r>
            <a:r>
              <a:rPr lang="it-IT" sz="1600" kern="0" dirty="0">
                <a:solidFill>
                  <a:schemeClr val="accent1">
                    <a:lumMod val="50000"/>
                  </a:schemeClr>
                </a:solidFill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42F172-5686-A2FB-5140-E0D0E86B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20688"/>
            <a:ext cx="7620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DD7B96F-D520-A66A-0B81-427B3D64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64" y="1124744"/>
            <a:ext cx="7985173" cy="1224136"/>
          </a:xfrm>
        </p:spPr>
        <p:txBody>
          <a:bodyPr/>
          <a:lstStyle/>
          <a:p>
            <a:r>
              <a:rPr lang="it-IT" sz="1600" dirty="0">
                <a:solidFill>
                  <a:srgbClr val="BF7416"/>
                </a:solidFill>
              </a:rPr>
              <a:t>Sofia se ne va di casa con la domestica e i quattro figli.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9BEA4B6-DE5E-CC0C-4983-C81287D13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04864"/>
            <a:ext cx="6946668" cy="51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Color Purple Tetrical Trailer  #2.mp4">
            <a:hlinkClick r:id="" action="ppaction://media"/>
            <a:extLst>
              <a:ext uri="{FF2B5EF4-FFF2-40B4-BE49-F238E27FC236}">
                <a16:creationId xmlns:a16="http://schemas.microsoft.com/office/drawing/2014/main" id="{2CEF3A0B-5B42-231A-06FE-C4CE0D56F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4868F-07EC-8D45-6E1C-50EE7767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738" y="4365104"/>
            <a:ext cx="7146523" cy="2492896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Shug</a:t>
            </a:r>
            <a:r>
              <a:rPr lang="it-IT" sz="1600" dirty="0">
                <a:solidFill>
                  <a:srgbClr val="860000"/>
                </a:solidFill>
              </a:rPr>
              <a:t> Avery, l’attrice Margaret Avery, cantante e ballerina.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E432BF-692D-80C4-C8B3-B29FDEC88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39" y="951534"/>
            <a:ext cx="7146522" cy="40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CD032-338D-1723-A191-4DAB8E18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Mister Albert accoglie </a:t>
            </a:r>
            <a:r>
              <a:rPr lang="it-IT" sz="1600" dirty="0" err="1">
                <a:solidFill>
                  <a:srgbClr val="6F2B15"/>
                </a:solidFill>
              </a:rPr>
              <a:t>Shug</a:t>
            </a:r>
            <a:r>
              <a:rPr lang="it-IT" sz="1600" dirty="0">
                <a:solidFill>
                  <a:srgbClr val="6F2B15"/>
                </a:solidFill>
              </a:rPr>
              <a:t> nella sua casa. Dietro di loro Celie con i bagagli.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6100F3-C47D-700E-AC7D-60F64F73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01497"/>
            <a:ext cx="7420500" cy="49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59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5428F69-5712-C708-5802-AB226BE5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5373216"/>
            <a:ext cx="6415360" cy="148478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Primo piano di </a:t>
            </a:r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Avery tra Albert e Celie.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5B7FD1-25CA-1276-8396-94A74536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14450"/>
            <a:ext cx="635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4C5CC-73A4-B697-D7DC-B2DA6B7E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Avery in giro per la fattoria.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738018-A9A8-68A7-66EA-D5DB30A5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7" y="764704"/>
            <a:ext cx="7600628" cy="50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D0256-08AB-5B76-2E7E-FEC939E3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Un giovane Steven Spielberg sul set con l’attrice protagonista.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1D9514-F467-8138-4564-13575A1F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9" y="825489"/>
            <a:ext cx="7955226" cy="44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6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36B800-810D-BC81-5281-81AB5E4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3898776" cy="12241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reverendo Samuel, </a:t>
            </a:r>
            <a:b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Carl Anderson, </a:t>
            </a:r>
            <a:b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pastore della Contea </a:t>
            </a:r>
            <a:b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padre di </a:t>
            </a:r>
            <a:r>
              <a:rPr lang="it-IT" sz="16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Shug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Avery.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96F4AC-F0A7-5CD1-D281-F399841E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980728"/>
            <a:ext cx="449999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F36E3D3-1731-01AB-29CA-EEFCC7D9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373216"/>
            <a:ext cx="2448271" cy="1224136"/>
          </a:xfrm>
        </p:spPr>
        <p:txBody>
          <a:bodyPr/>
          <a:lstStyle/>
          <a:p>
            <a:pPr algn="r"/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Harpo </a:t>
            </a:r>
            <a:r>
              <a:rPr lang="it-IT" sz="1600" kern="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Jachson</a:t>
            </a:r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l’attore Willard </a:t>
            </a:r>
            <a:r>
              <a:rPr lang="it-IT" sz="1600" kern="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E.Pugh</a:t>
            </a:r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marito </a:t>
            </a:r>
            <a:b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kern="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abbandonato da Sofia.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1C5B1E-9C45-20E3-2DA6-91D3ACAE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7" y="1844824"/>
            <a:ext cx="558011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9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B3B1F9-A271-CE76-69C7-7605FDD0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5" y="792089"/>
            <a:ext cx="8027749" cy="501317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1A062D3-C71C-843D-09D1-266FF1FD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24" y="5517232"/>
            <a:ext cx="8035013" cy="1152127"/>
          </a:xfrm>
        </p:spPr>
        <p:txBody>
          <a:bodyPr/>
          <a:lstStyle/>
          <a:p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Avery, cantante ballerina, reginetta del </a:t>
            </a:r>
            <a:r>
              <a:rPr lang="it-IT" sz="1600" b="1" dirty="0">
                <a:solidFill>
                  <a:srgbClr val="C00000"/>
                </a:solidFill>
              </a:rPr>
              <a:t>«Blues Bar»!</a:t>
            </a:r>
          </a:p>
        </p:txBody>
      </p:sp>
    </p:spTree>
    <p:extLst>
      <p:ext uri="{BB962C8B-B14F-4D97-AF65-F5344CB8AC3E}">
        <p14:creationId xmlns:p14="http://schemas.microsoft.com/office/powerpoint/2010/main" val="2111539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F379D-9A93-0BE2-D9B0-E16A9889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Avery, l’attrazione del </a:t>
            </a:r>
            <a:r>
              <a:rPr lang="it-IT" sz="1600" dirty="0">
                <a:solidFill>
                  <a:srgbClr val="3E0DE3"/>
                </a:solidFill>
              </a:rPr>
              <a:t>«Blues Bar»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9A0D4D-4C3F-E93D-BF16-A42DC2337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1850"/>
            <a:ext cx="7620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4FF64-C5FE-7B83-9ED7-EAF708C3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 err="1">
                <a:solidFill>
                  <a:srgbClr val="B913C9"/>
                </a:solidFill>
              </a:rPr>
              <a:t>Shug</a:t>
            </a:r>
            <a:r>
              <a:rPr lang="it-IT" sz="1600" dirty="0">
                <a:solidFill>
                  <a:srgbClr val="B913C9"/>
                </a:solidFill>
              </a:rPr>
              <a:t> Avery </a:t>
            </a:r>
            <a:r>
              <a:rPr lang="it-IT" sz="1600" dirty="0"/>
              <a:t>e </a:t>
            </a:r>
            <a:r>
              <a:rPr lang="it-IT" sz="1600" dirty="0">
                <a:solidFill>
                  <a:srgbClr val="6F2B15"/>
                </a:solidFill>
              </a:rPr>
              <a:t>Albert Johnson.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BE2837-E213-7BF5-D18C-A1306A38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12" y="188640"/>
            <a:ext cx="8036650" cy="53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76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C8CEAB-D322-1985-C050-90539354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5328592"/>
            <a:ext cx="6350000" cy="155679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Mister Albert </a:t>
            </a:r>
            <a:r>
              <a:rPr lang="it-IT" sz="1600" dirty="0"/>
              <a:t>e </a:t>
            </a:r>
            <a:r>
              <a:rPr lang="it-IT" sz="1600" dirty="0" err="1">
                <a:solidFill>
                  <a:srgbClr val="B913C9"/>
                </a:solidFill>
              </a:rPr>
              <a:t>Shug</a:t>
            </a:r>
            <a:r>
              <a:rPr lang="it-IT" sz="1600" dirty="0">
                <a:solidFill>
                  <a:srgbClr val="B913C9"/>
                </a:solidFill>
              </a:rPr>
              <a:t> Avery</a:t>
            </a:r>
            <a:r>
              <a:rPr lang="it-IT" sz="1600" dirty="0"/>
              <a:t> nell’</a:t>
            </a:r>
            <a:r>
              <a:rPr lang="it-IT" sz="1600" dirty="0" err="1"/>
              <a:t>initmità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453782-E600-3687-F867-8FC4E208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14450"/>
            <a:ext cx="635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31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D31874-59BE-FA38-EE33-49DA69C1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80158"/>
            <a:ext cx="6408712" cy="560928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7BB76A-59CA-E932-0C11-5940A3F4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908720"/>
            <a:ext cx="6408712" cy="871438"/>
          </a:xfrm>
        </p:spPr>
        <p:txBody>
          <a:bodyPr/>
          <a:lstStyle/>
          <a:p>
            <a:r>
              <a:rPr lang="it-IT" sz="1600" dirty="0">
                <a:solidFill>
                  <a:srgbClr val="3E0DE3"/>
                </a:solidFill>
              </a:rPr>
              <a:t>Sofia col suo nuovo fidanzato.</a:t>
            </a:r>
          </a:p>
        </p:txBody>
      </p:sp>
    </p:spTree>
    <p:extLst>
      <p:ext uri="{BB962C8B-B14F-4D97-AF65-F5344CB8AC3E}">
        <p14:creationId xmlns:p14="http://schemas.microsoft.com/office/powerpoint/2010/main" val="99354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24016-2395-A9C4-1BFD-7E217E5E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01208"/>
            <a:ext cx="7772400" cy="1556792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Shug</a:t>
            </a:r>
            <a:r>
              <a:rPr lang="it-IT" sz="1600" dirty="0">
                <a:solidFill>
                  <a:srgbClr val="860000"/>
                </a:solidFill>
              </a:rPr>
              <a:t> Avery si intrattiene con Sofia e il suo nuovo fidanzato.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324A3B-6A8A-FA1E-8031-BD2D0E31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4664"/>
            <a:ext cx="7772400" cy="52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4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677205-654C-0966-A54F-DFD0444F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8" y="645958"/>
            <a:ext cx="8221464" cy="55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2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A1635E-B48F-AA6A-A320-B369CC0A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00811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Celie e </a:t>
            </a:r>
            <a:r>
              <a:rPr lang="it-IT" sz="1600" dirty="0" err="1">
                <a:solidFill>
                  <a:srgbClr val="860000"/>
                </a:solidFill>
              </a:rPr>
              <a:t>Shug</a:t>
            </a:r>
            <a:r>
              <a:rPr lang="it-IT" sz="1600" dirty="0">
                <a:solidFill>
                  <a:srgbClr val="860000"/>
                </a:solidFill>
              </a:rPr>
              <a:t> in un complice atteggiamento «affettuoso».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7BEFB9-CE35-9FF3-F7B5-2A23CD31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15" y="548680"/>
            <a:ext cx="7492508" cy="4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6A567-BC24-E6BB-DA0A-36FDF8320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5832648"/>
            <a:ext cx="8773666" cy="1124744"/>
          </a:xfrm>
        </p:spPr>
        <p:txBody>
          <a:bodyPr/>
          <a:lstStyle/>
          <a:p>
            <a:r>
              <a:rPr lang="it-IT" sz="1600" dirty="0"/>
              <a:t>Gli attori di colore </a:t>
            </a:r>
            <a:r>
              <a:rPr lang="it-IT" sz="1600" dirty="0">
                <a:solidFill>
                  <a:srgbClr val="B913C9"/>
                </a:solidFill>
              </a:rPr>
              <a:t>Whoopi Goldberg, Celie Harris           </a:t>
            </a:r>
            <a:r>
              <a:rPr lang="it-IT" sz="1600" dirty="0">
                <a:solidFill>
                  <a:schemeClr val="tx1"/>
                </a:solidFill>
              </a:rPr>
              <a:t>e        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>
                <a:solidFill>
                  <a:srgbClr val="0070C0"/>
                </a:solidFill>
              </a:rPr>
              <a:t>Danny Glover, Albert Johnson.</a:t>
            </a:r>
            <a:endParaRPr lang="it-IT" sz="1600" dirty="0">
              <a:solidFill>
                <a:srgbClr val="B913C9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9E79D5-1E28-581F-1DA6-29453077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466"/>
            <a:ext cx="5616624" cy="58532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2358A4-6E8A-C2F2-95DC-DA62BBBF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66"/>
            <a:ext cx="4247254" cy="58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05D00-D331-8635-D7F2-9C9CB6B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7924988" cy="1700808"/>
          </a:xfrm>
        </p:spPr>
        <p:txBody>
          <a:bodyPr/>
          <a:lstStyle/>
          <a:p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fa provare a Celie i suoi colorati abiti di cantante e ballerina.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36E7F2-1D3F-6D2F-45A1-213C0DFF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2656"/>
            <a:ext cx="7924988" cy="52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8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B390E-E297-AD86-257E-B942DAAD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7823200" cy="2060849"/>
          </a:xfrm>
        </p:spPr>
        <p:txBody>
          <a:bodyPr/>
          <a:lstStyle/>
          <a:p>
            <a:r>
              <a:rPr lang="it-IT" sz="1600" dirty="0" err="1">
                <a:solidFill>
                  <a:srgbClr val="7030A0"/>
                </a:solidFill>
              </a:rPr>
              <a:t>Shug</a:t>
            </a:r>
            <a:r>
              <a:rPr lang="it-IT" sz="1600" dirty="0">
                <a:solidFill>
                  <a:srgbClr val="7030A0"/>
                </a:solidFill>
              </a:rPr>
              <a:t> tra i fiori viola della piantagione spiega a Celie che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“Tutto vuole essere amato”.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3708E0-0348-65E5-89C9-3A002768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2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mo tv, Film 1985.mp4">
            <a:hlinkClick r:id="" action="ppaction://media"/>
            <a:extLst>
              <a:ext uri="{FF2B5EF4-FFF2-40B4-BE49-F238E27FC236}">
                <a16:creationId xmlns:a16="http://schemas.microsoft.com/office/drawing/2014/main" id="{AF41D892-9491-2CCB-476A-A68DC5746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B3B1F9-A271-CE76-69C7-7605FDD0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5" y="1412776"/>
            <a:ext cx="8027749" cy="50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02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85FAF-2272-2BAE-F4D8-97F7E2A9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157192"/>
            <a:ext cx="7067324" cy="1700808"/>
          </a:xfrm>
        </p:spPr>
        <p:txBody>
          <a:bodyPr/>
          <a:lstStyle/>
          <a:p>
            <a:r>
              <a:rPr lang="it-IT" sz="1600" dirty="0"/>
              <a:t>Celie alla stazione alla partenza dell’amata </a:t>
            </a:r>
            <a:r>
              <a:rPr lang="it-IT" sz="1600" dirty="0" err="1"/>
              <a:t>Shug</a:t>
            </a:r>
            <a:r>
              <a:rPr lang="it-IT" sz="1600" dirty="0"/>
              <a:t> Avery per Memphis.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FC770C-333D-34A1-038C-A6DA3F08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067324" cy="47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10443-52F5-957A-4439-1EE7FE35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5301208"/>
            <a:ext cx="6781140" cy="1584176"/>
          </a:xfrm>
        </p:spPr>
        <p:txBody>
          <a:bodyPr/>
          <a:lstStyle/>
          <a:p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strada della città di Memphis.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2AB8A8-051A-E63B-89E6-39729EA6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28" y="476672"/>
            <a:ext cx="7458744" cy="49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8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6879B-C830-015A-6BBB-CA5C3E9E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85185"/>
            <a:ext cx="7704856" cy="1368151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Celie di nuovo sola e triste.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CF77D6-8990-507F-D422-D694C56A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316108" cy="48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4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2017B-4813-E434-04E6-2234FFD3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Celie, a sinistra di Harpo, </a:t>
            </a:r>
            <a:r>
              <a:rPr lang="it-IT" sz="1600" dirty="0" err="1">
                <a:solidFill>
                  <a:srgbClr val="0070C0"/>
                </a:solidFill>
              </a:rPr>
              <a:t>Shug</a:t>
            </a:r>
            <a:r>
              <a:rPr lang="it-IT" sz="1600" dirty="0">
                <a:solidFill>
                  <a:srgbClr val="0070C0"/>
                </a:solidFill>
              </a:rPr>
              <a:t> e il ricco marito a tavola.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4E6ADD-6449-80CC-BD36-E5D3FF65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2696"/>
            <a:ext cx="7424121" cy="494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99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1EFB0B0-9827-29C7-759C-6942F3875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8469852" cy="4752528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BE7D2FD7-A305-B13F-4C6F-F178BB1E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080120"/>
          </a:xfrm>
        </p:spPr>
        <p:txBody>
          <a:bodyPr/>
          <a:lstStyle/>
          <a:p>
            <a:r>
              <a:rPr lang="it-IT" sz="1600" dirty="0" err="1">
                <a:solidFill>
                  <a:srgbClr val="6F2B15"/>
                </a:solidFill>
              </a:rPr>
              <a:t>Shug</a:t>
            </a:r>
            <a:r>
              <a:rPr lang="it-IT" sz="1600" dirty="0">
                <a:solidFill>
                  <a:srgbClr val="6F2B15"/>
                </a:solidFill>
              </a:rPr>
              <a:t> Avery ritrova la solita Celie, maltrattata e sola.</a:t>
            </a:r>
          </a:p>
        </p:txBody>
      </p:sp>
    </p:spTree>
    <p:extLst>
      <p:ext uri="{BB962C8B-B14F-4D97-AF65-F5344CB8AC3E}">
        <p14:creationId xmlns:p14="http://schemas.microsoft.com/office/powerpoint/2010/main" val="3022409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3C6D97-3A4C-C8CD-1F83-2D1770FC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692696"/>
            <a:ext cx="5849397" cy="662533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5DF78B1D-9061-28A7-5AA0-AB03FD89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60648"/>
            <a:ext cx="5292080" cy="792088"/>
          </a:xfrm>
        </p:spPr>
        <p:txBody>
          <a:bodyPr/>
          <a:lstStyle/>
          <a:p>
            <a:r>
              <a:rPr lang="it-IT" sz="1800" b="1" dirty="0">
                <a:solidFill>
                  <a:srgbClr val="00B050"/>
                </a:solidFill>
              </a:rPr>
              <a:t>AFRICA</a:t>
            </a:r>
            <a:r>
              <a:rPr lang="it-IT" sz="1800" dirty="0">
                <a:solidFill>
                  <a:srgbClr val="00B050"/>
                </a:solidFill>
              </a:rPr>
              <a:t>. </a:t>
            </a:r>
            <a:r>
              <a:rPr lang="it-IT" sz="1800" dirty="0">
                <a:solidFill>
                  <a:srgbClr val="860000"/>
                </a:solidFill>
              </a:rPr>
              <a:t>Carta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00B0F0"/>
                </a:solidFill>
              </a:rPr>
              <a:t>politica.</a:t>
            </a:r>
          </a:p>
        </p:txBody>
      </p:sp>
    </p:spTree>
    <p:extLst>
      <p:ext uri="{BB962C8B-B14F-4D97-AF65-F5344CB8AC3E}">
        <p14:creationId xmlns:p14="http://schemas.microsoft.com/office/powerpoint/2010/main" val="237760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65C41-F95C-E534-81A0-EDA1623F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440160"/>
          </a:xfrm>
        </p:spPr>
        <p:txBody>
          <a:bodyPr/>
          <a:lstStyle/>
          <a:p>
            <a:r>
              <a:rPr lang="it-IT" sz="1800" b="1" dirty="0">
                <a:solidFill>
                  <a:srgbClr val="00B0F0"/>
                </a:solidFill>
              </a:rPr>
              <a:t>Anno 2005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4558A8-D24D-4D39-7710-7589FE5D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9" y="908720"/>
            <a:ext cx="8404361" cy="47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0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3" y="4941168"/>
            <a:ext cx="8563093" cy="1916832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Celie e </a:t>
            </a:r>
            <a:r>
              <a:rPr lang="it-IT" sz="1600" dirty="0" err="1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Nettie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giovani, tra i fiori viola della piantagione.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4DF93D-8E42-F54F-8586-97C44C8C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187946" cy="4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ITALIANO, m. 1.43. mp4.mp4">
            <a:hlinkClick r:id="" action="ppaction://media"/>
            <a:extLst>
              <a:ext uri="{FF2B5EF4-FFF2-40B4-BE49-F238E27FC236}">
                <a16:creationId xmlns:a16="http://schemas.microsoft.com/office/drawing/2014/main" id="{1B29317D-9729-1C3A-6DDE-AB26BA6311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A1635E-B48F-AA6A-A320-B369CC0A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00811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Le due donne, Celie e Shu complici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7BEFB9-CE35-9FF3-F7B5-2A23CD31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15" y="548680"/>
            <a:ext cx="7492508" cy="4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56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C67FA-C0F4-0589-CE84-095FF6C1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9" y="5544616"/>
            <a:ext cx="7755562" cy="134076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Celie leggere una delle decine di lettere a lei scritte dalla sorella </a:t>
            </a:r>
            <a:r>
              <a:rPr lang="it-IT" sz="1600" dirty="0" err="1">
                <a:solidFill>
                  <a:srgbClr val="6F2B15"/>
                </a:solidFill>
              </a:rPr>
              <a:t>Nettie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57AD88-4754-B30F-B058-01F1AC48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19" y="620688"/>
            <a:ext cx="7755562" cy="51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8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5A1C1-EE73-D3F1-58D1-40DD5B26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229200"/>
            <a:ext cx="7632847" cy="162880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Celie col coltello alla gola del marito Albert sotto gli occhi di </a:t>
            </a:r>
            <a:r>
              <a:rPr lang="it-IT" sz="1600" dirty="0" err="1">
                <a:solidFill>
                  <a:srgbClr val="6F2B15"/>
                </a:solidFill>
              </a:rPr>
              <a:t>Shug</a:t>
            </a:r>
            <a:r>
              <a:rPr lang="it-IT" sz="1600" dirty="0">
                <a:solidFill>
                  <a:srgbClr val="6F2B15"/>
                </a:solidFill>
              </a:rPr>
              <a:t> e del marito.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56E27A-4217-DDE3-7718-7A915B662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98" y="764704"/>
            <a:ext cx="7157003" cy="47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6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BDEBF-CC8E-009D-393A-828A3F0E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54" y="5506362"/>
            <a:ext cx="6811692" cy="135163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Celie, davanti,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 sinistra dietro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Rae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Dawn Chong</a:t>
            </a:r>
            <a:r>
              <a:rPr lang="it-IT" sz="1600" dirty="0">
                <a:solidFill>
                  <a:srgbClr val="0070C0"/>
                </a:solidFill>
              </a:rPr>
              <a:t>, </a:t>
            </a:r>
            <a:r>
              <a:rPr lang="it-IT" sz="1600" dirty="0" err="1">
                <a:solidFill>
                  <a:srgbClr val="0070C0"/>
                </a:solidFill>
              </a:rPr>
              <a:t>Squeak</a:t>
            </a:r>
            <a:r>
              <a:rPr lang="it-IT" sz="1600" dirty="0">
                <a:solidFill>
                  <a:srgbClr val="0070C0"/>
                </a:solidFill>
              </a:rPr>
              <a:t>,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a destra </a:t>
            </a:r>
            <a:r>
              <a:rPr lang="it-IT" sz="1600" dirty="0" err="1">
                <a:solidFill>
                  <a:srgbClr val="C00000"/>
                </a:solidFill>
              </a:rPr>
              <a:t>Shug</a:t>
            </a:r>
            <a:r>
              <a:rPr lang="it-IT" sz="1600" dirty="0">
                <a:solidFill>
                  <a:srgbClr val="C00000"/>
                </a:solidFill>
              </a:rPr>
              <a:t> Avery</a:t>
            </a:r>
            <a:r>
              <a:rPr lang="it-IT" sz="1600" dirty="0">
                <a:solidFill>
                  <a:srgbClr val="0070C0"/>
                </a:solidFill>
              </a:rPr>
              <a:t>,</a:t>
            </a:r>
            <a:r>
              <a:rPr lang="it-IT" sz="1600" dirty="0">
                <a:solidFill>
                  <a:srgbClr val="C00000"/>
                </a:solidFill>
              </a:rPr>
              <a:t> Lillie, </a:t>
            </a:r>
            <a:r>
              <a:rPr lang="it-IT" sz="1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sotto il porticato di casa Johnson. 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7F54F7-39CC-DCB4-CFF6-50830F88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54" y="836712"/>
            <a:ext cx="6811692" cy="46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896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BCBD5-25B7-12EB-2A81-98FBA4C4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Celie e Albert accolgono gli ospiti invitati alla cena.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AA9672-9A8D-E4BF-82AC-51A39469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95" y="404664"/>
            <a:ext cx="7852980" cy="52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4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FF647-C30F-6676-98F7-EECCDF94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Due invitati alla grande cena.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2D5996-406E-60DF-F989-3FFA2A91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600844" cy="50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40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81BB9-4F5D-0D59-4E24-66987C08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4941168"/>
            <a:ext cx="6350000" cy="1916832"/>
          </a:xfrm>
        </p:spPr>
        <p:txBody>
          <a:bodyPr/>
          <a:lstStyle/>
          <a:p>
            <a:r>
              <a:rPr lang="it-IT" sz="1600" dirty="0"/>
              <a:t>Celie, a sinistra di Harpo, </a:t>
            </a:r>
            <a:r>
              <a:rPr lang="it-IT" sz="1600" dirty="0" err="1"/>
              <a:t>Shug</a:t>
            </a:r>
            <a:r>
              <a:rPr lang="it-IT" sz="1600" dirty="0"/>
              <a:t> e il ricco marito a tavola.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86CE7D4-3D5D-A02F-60C0-47772EA0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196752"/>
            <a:ext cx="635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14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7D2FCC-A878-827F-EDA1-DD78E5AE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107830" cy="53967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02FDA43-4E44-BB2E-4117-E7E13CA3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5454"/>
            <a:ext cx="8135938" cy="795913"/>
          </a:xfrm>
        </p:spPr>
        <p:txBody>
          <a:bodyPr/>
          <a:lstStyle/>
          <a:p>
            <a:r>
              <a:rPr lang="it-IT" sz="1600" dirty="0">
                <a:solidFill>
                  <a:srgbClr val="BF7416"/>
                </a:solidFill>
              </a:rPr>
              <a:t>Una strada di Memphis.</a:t>
            </a:r>
          </a:p>
        </p:txBody>
      </p:sp>
    </p:spTree>
    <p:extLst>
      <p:ext uri="{BB962C8B-B14F-4D97-AF65-F5344CB8AC3E}">
        <p14:creationId xmlns:p14="http://schemas.microsoft.com/office/powerpoint/2010/main" val="392701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B67A596-E138-642F-0484-C6AF9677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6984776" cy="4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38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FC83F-334B-E98A-A50F-E753E47F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435280" cy="1124744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Shug</a:t>
            </a:r>
            <a:r>
              <a:rPr lang="it-IT" sz="1600" dirty="0">
                <a:solidFill>
                  <a:srgbClr val="860000"/>
                </a:solidFill>
              </a:rPr>
              <a:t> Avery «fa la pace» con suo padre, il Reverendo Salomon.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B28556-2C4C-92B4-44FB-969D484E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744" y="922412"/>
            <a:ext cx="8027749" cy="50131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3C68FB-C3A9-6626-5E6F-ED416BC9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58315"/>
            <a:ext cx="449999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6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355AE-1AF8-0D1E-9DE9-1AF68E20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60" y="4941168"/>
            <a:ext cx="7294864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Una Sofia imbronciata dopo 8 anni di carcere rientra a casa per Natale.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8EBC5A-5A23-5015-40E0-5F470996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0" y="620688"/>
            <a:ext cx="729486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1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CFFA0-BE01-A78F-B3F5-DF495392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17" y="5085184"/>
            <a:ext cx="7283566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Sofia interrogata dalla polizia.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1CD421-A59D-05F6-1BFB-32269D0B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17" y="692696"/>
            <a:ext cx="7283565" cy="48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275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66482-403C-6FAA-65AB-AF0A098D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Sofia 8 anni dietro le sbarre della prigione.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5FE33C-D202-4963-DE55-0EADC6308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98" y="692696"/>
            <a:ext cx="7344204" cy="51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29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462B2-1ECE-B853-647A-C6BAA8A0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4690864" cy="191683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tirannica moglie bianca del sindaco,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 Millie, l’attrice Dana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Ivey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CA2CAC-EDEC-B290-8EF5-E9D86870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772816"/>
            <a:ext cx="399593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6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8D744-81A3-D538-6D14-72A5461B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Sofia, l’attrice Oprah Winfrey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il marito Harpo, l’attore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Williard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 Pugh.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BAF6BC-41C3-57B6-CC16-3C3EBFA1C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032" y="790938"/>
            <a:ext cx="4243875" cy="46606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2FB610-188D-B5D2-0864-41E904F6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3" y="790938"/>
            <a:ext cx="4043991" cy="46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79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4421C1-D278-9F6D-D136-3C1E3D80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13958"/>
            <a:ext cx="7852980" cy="52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947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8402A-66D5-851C-7F0B-2B0382E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5013176"/>
            <a:ext cx="6681260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Celie è ormai una donna matura completamente diversa.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4D68C7-FF5F-5B2D-2CFD-252A2CE2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87" y="882402"/>
            <a:ext cx="6742964" cy="44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8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0E72-DCAE-D658-811F-4BA52785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Mister Albert Johnson…solo e invecchiato!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49716D-94A4-49DD-481C-3797AC49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89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442BC3-EED4-7EAA-944A-A8AF1B19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Celie Harris, </a:t>
            </a:r>
            <a:r>
              <a:rPr lang="it-IT" sz="1600" dirty="0" err="1">
                <a:solidFill>
                  <a:srgbClr val="7030A0"/>
                </a:solidFill>
              </a:rPr>
              <a:t>Shug</a:t>
            </a:r>
            <a:r>
              <a:rPr lang="it-IT" sz="1600" dirty="0">
                <a:solidFill>
                  <a:srgbClr val="7030A0"/>
                </a:solidFill>
              </a:rPr>
              <a:t> Avery </a:t>
            </a:r>
            <a:r>
              <a:rPr lang="it-IT" sz="1600" dirty="0">
                <a:solidFill>
                  <a:srgbClr val="0070C0"/>
                </a:solidFill>
              </a:rPr>
              <a:t>e </a:t>
            </a:r>
            <a:r>
              <a:rPr lang="it-IT" sz="1600" dirty="0">
                <a:solidFill>
                  <a:srgbClr val="860000"/>
                </a:solidFill>
              </a:rPr>
              <a:t>l’amica </a:t>
            </a:r>
            <a:r>
              <a:rPr lang="it-IT" sz="1600" dirty="0" err="1">
                <a:solidFill>
                  <a:srgbClr val="860000"/>
                </a:solidFill>
              </a:rPr>
              <a:t>Rae</a:t>
            </a:r>
            <a:r>
              <a:rPr lang="it-IT" sz="1600" dirty="0">
                <a:solidFill>
                  <a:srgbClr val="860000"/>
                </a:solidFill>
              </a:rPr>
              <a:t> Dawn Chong.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14802F-F1DB-A997-F541-0C51160C3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620687"/>
            <a:ext cx="7604032" cy="50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Colore Viola _ Trailer Ufficiale.mp4">
            <a:hlinkClick r:id="" action="ppaction://media"/>
            <a:extLst>
              <a:ext uri="{FF2B5EF4-FFF2-40B4-BE49-F238E27FC236}">
                <a16:creationId xmlns:a16="http://schemas.microsoft.com/office/drawing/2014/main" id="{F9EFADB8-23DF-32D2-4141-3C553678A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32334D-41FF-3544-762E-0E291A9C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02" y="188640"/>
            <a:ext cx="7176796" cy="5382597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FFF8500-7AF1-5D08-6C3B-A2000A0A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02" y="5445224"/>
            <a:ext cx="7176796" cy="1412775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L’abbraccio finale tra Celie Harris e il marito Mister Albert Johnson.</a:t>
            </a:r>
          </a:p>
        </p:txBody>
      </p:sp>
    </p:spTree>
    <p:extLst>
      <p:ext uri="{BB962C8B-B14F-4D97-AF65-F5344CB8AC3E}">
        <p14:creationId xmlns:p14="http://schemas.microsoft.com/office/powerpoint/2010/main" val="3266476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lie's Reunion from The Color Purple.mp4">
            <a:hlinkClick r:id="" action="ppaction://media"/>
            <a:extLst>
              <a:ext uri="{FF2B5EF4-FFF2-40B4-BE49-F238E27FC236}">
                <a16:creationId xmlns:a16="http://schemas.microsoft.com/office/drawing/2014/main" id="{D9140A51-FBAA-F93F-2820-3EC2B4F74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02315B-4D83-9E98-BBA9-DD3D981C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31" y="0"/>
            <a:ext cx="514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115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E05DAB2-0066-0D2A-CD0A-5A7CF55C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76487"/>
            <a:ext cx="4608512" cy="67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4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C8FFA-C0AC-4086-93ED-B1FD05AA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regista del film Steven Spielberg.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573E2A-F0C5-9362-1EA0-90CE576B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27" y="542425"/>
            <a:ext cx="7817084" cy="52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7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897C5-3959-52B5-7C32-0BFB9EC5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regista Spielberg spiega la scena alla protagonista Whoopi </a:t>
            </a:r>
            <a:r>
              <a:rPr lang="it-IT" sz="1600" dirty="0" err="1">
                <a:solidFill>
                  <a:srgbClr val="6F2B15"/>
                </a:solidFill>
              </a:rPr>
              <a:t>Golberg</a:t>
            </a:r>
            <a:r>
              <a:rPr lang="it-IT" sz="1600" dirty="0">
                <a:solidFill>
                  <a:srgbClr val="6F2B15"/>
                </a:solidFill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C89C51-672E-78A1-B717-777BB0E2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76772"/>
            <a:ext cx="729681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8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7CB98E7-9027-E568-6CEE-45867A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41983"/>
            <a:ext cx="4176464" cy="57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793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09C13D-8990-0223-E296-0B47DCC4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640"/>
            <a:ext cx="7772400" cy="58293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E4A22C3-EFD0-5BA6-AC00-C3A67778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7940"/>
            <a:ext cx="8229600" cy="840060"/>
          </a:xfrm>
        </p:spPr>
        <p:txBody>
          <a:bodyPr/>
          <a:lstStyle/>
          <a:p>
            <a:r>
              <a:rPr lang="it-IT" sz="1600" dirty="0"/>
              <a:t>Celie Harris, l’attrice Whoopi </a:t>
            </a:r>
            <a:r>
              <a:rPr lang="it-IT" sz="1600" dirty="0" err="1"/>
              <a:t>Golberg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532910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23 gennaio 2025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L’AMORE AI TEMPI </a:t>
            </a: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DEL COLERA</a:t>
            </a:r>
          </a:p>
          <a:p>
            <a:pPr lvl="0"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Gabriel Garcia Marquez,1985.</a:t>
            </a:r>
            <a:endParaRPr lang="it-IT" sz="4400" i="1" dirty="0">
              <a:solidFill>
                <a:srgbClr val="280099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8945D6-EE68-CCD8-367B-12A7797E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55765"/>
            <a:ext cx="7772400" cy="53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1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7466</TotalTime>
  <Words>913</Words>
  <Application>Microsoft Macintosh PowerPoint</Application>
  <PresentationFormat>Presentazione su schermo (4:3)</PresentationFormat>
  <Paragraphs>88</Paragraphs>
  <Slides>88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88</vt:i4>
      </vt:variant>
    </vt:vector>
  </HeadingPairs>
  <TitlesOfParts>
    <vt:vector size="92" baseType="lpstr">
      <vt:lpstr>Arial</vt:lpstr>
      <vt:lpstr>Geneva</vt:lpstr>
      <vt:lpstr>Times New Roman</vt:lpstr>
      <vt:lpstr>Tema di Office</vt:lpstr>
      <vt:lpstr>UTE – Università Cardinal Colombo - MILANO Giovedì, 16 gennaio 2025</vt:lpstr>
      <vt:lpstr>      Copertina del romanzo del 1982.                    L’autrice americana Alice Parker.</vt:lpstr>
      <vt:lpstr>Il regista americano del film del 1985 Steven Spielberg. </vt:lpstr>
      <vt:lpstr>Un giovane Steven Spielberg sul set con l’attrice protagonista. </vt:lpstr>
      <vt:lpstr>Gli attori di colore Whoopi Goldberg, Celie Harris           e         Danny Glover, Albert Johnson.</vt:lpstr>
      <vt:lpstr>Anno 2005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L’attrice Desreta Jackson,  Celie Harris da ragazza.</vt:lpstr>
      <vt:lpstr>Albert Johnson,  detto «Mister»,  l’attore Danny Glover,   vedovo e padre  di tre figli,  marito di Celie,  al lavoro. </vt:lpstr>
      <vt:lpstr>…in un’altra immagine!</vt:lpstr>
      <vt:lpstr>La violenza di Albert Johnson contro Celie.</vt:lpstr>
      <vt:lpstr>La violenza di Albert contro entrambe le sorelle.</vt:lpstr>
      <vt:lpstr>Albert Johnson violento contro Celie davanti alla sorella Nettie.</vt:lpstr>
      <vt:lpstr>L’attrice Akosua Busia nel ruolo di Nettie, la sorella di Celie.</vt:lpstr>
      <vt:lpstr>Le sorelle Nettie e Celie giovani e felici.</vt:lpstr>
      <vt:lpstr>Le due sorelle, Celie giovane, l’attrice Desreta Jackson, e Nettie, l’attrice Akosua Busia, incidono un cuore con i loro due nomi su un albero.  </vt:lpstr>
      <vt:lpstr>Le due sorelle sull’altalena della piantagione.</vt:lpstr>
      <vt:lpstr>…giovani e contente insieme!</vt:lpstr>
      <vt:lpstr>Le due sorelle Nettie e Celie tra i colori viola della piantagione.</vt:lpstr>
      <vt:lpstr>Presentazione standard di PowerPoint</vt:lpstr>
      <vt:lpstr>Mister Albert tenta di abusare di Nettie.</vt:lpstr>
      <vt:lpstr>Nettie resiste alla violenze di Albert e viene cacciata di casa.  All’addio. Celie: «Scrivi»  - Nettie: «Solo la morte potrà impedirmelo».</vt:lpstr>
      <vt:lpstr>Celie, l’attrice di colore Whoopi Goldberg, Celie da grande, col marito Albert Johson.</vt:lpstr>
      <vt:lpstr>Harpo Jackson, l’attore Willard E. Pugh                       Sofia, l’attrice Oprah Winfrey </vt:lpstr>
      <vt:lpstr>Sofia e Harpo, e, di spalle, Mister Albert, il padre di lui e suocero di lei.</vt:lpstr>
      <vt:lpstr>Adolph Caesar, il vecchio Mister Johnson, nonno di Harpo, e padre di Albert. </vt:lpstr>
      <vt:lpstr>Celie in difficoltà di fronte a sentimenti come l'amore, l'affetto e l'amicizia. </vt:lpstr>
      <vt:lpstr>Celie al sermone del reverendo Salomon, un momento di pace della sua vita.</vt:lpstr>
      <vt:lpstr>Harpo Johnson, Sofia e il loro  primo figlio.</vt:lpstr>
      <vt:lpstr>Sofia, l’attrice Oprah Winfrey, decide di andarsene.</vt:lpstr>
      <vt:lpstr>Sofia se ne va di casa con la domestica e i quattro figli.</vt:lpstr>
      <vt:lpstr>Presentazione standard di PowerPoint</vt:lpstr>
      <vt:lpstr>Shug Avery, l’attrice Margaret Avery, cantante e ballerina.</vt:lpstr>
      <vt:lpstr>Mister Albert accoglie Shug nella sua casa. Dietro di loro Celie con i bagagli.</vt:lpstr>
      <vt:lpstr>Primo piano di Shug Avery tra Albert e Celie.</vt:lpstr>
      <vt:lpstr>Shug Avery in giro per la fattoria.</vt:lpstr>
      <vt:lpstr>Il reverendo Samuel,  l’attore Carl Anderson,  pastore della Contea  e padre di Shug Avery.</vt:lpstr>
      <vt:lpstr>Harpo Jachson, l’attore Willard E.Pugh, il marito  abbandonato da Sofia. </vt:lpstr>
      <vt:lpstr>Shug Avery, cantante ballerina, reginetta del «Blues Bar»!</vt:lpstr>
      <vt:lpstr>Shug Avery, l’attrazione del «Blues Bar»</vt:lpstr>
      <vt:lpstr>Shug Avery e Albert Johnson.</vt:lpstr>
      <vt:lpstr>Mister Albert e Shug Avery nell’initmità.</vt:lpstr>
      <vt:lpstr>Sofia col suo nuovo fidanzato.</vt:lpstr>
      <vt:lpstr>Shug Avery si intrattiene con Sofia e il suo nuovo fidanzato.</vt:lpstr>
      <vt:lpstr>Presentazione standard di PowerPoint</vt:lpstr>
      <vt:lpstr>Celie e Shug in un complice atteggiamento «affettuoso».</vt:lpstr>
      <vt:lpstr>Shug fa provare a Celie i suoi colorati abiti di cantante e ballerina.</vt:lpstr>
      <vt:lpstr>Shug tra i fiori viola della piantagione spiega a Celie che “Tutto vuole essere amato”.</vt:lpstr>
      <vt:lpstr>Presentazione standard di PowerPoint</vt:lpstr>
      <vt:lpstr>Presentazione standard di PowerPoint</vt:lpstr>
      <vt:lpstr>Celie alla stazione alla partenza dell’amata Shug Avery per Memphis.</vt:lpstr>
      <vt:lpstr>Una strada della città di Memphis.</vt:lpstr>
      <vt:lpstr>Celie di nuovo sola e triste.</vt:lpstr>
      <vt:lpstr>Celie, a sinistra di Harpo, Shug e il ricco marito a tavola.</vt:lpstr>
      <vt:lpstr>Shug Avery ritrova la solita Celie, maltrattata e sola.</vt:lpstr>
      <vt:lpstr>AFRICA. Carta politica.</vt:lpstr>
      <vt:lpstr>Celie e Nettie, giovani, tra i fiori viola della piantagione.</vt:lpstr>
      <vt:lpstr>Presentazione standard di PowerPoint</vt:lpstr>
      <vt:lpstr>Le due donne, Celie e Shu complici</vt:lpstr>
      <vt:lpstr>Celie leggere una delle decine di lettere a lei scritte dalla sorella Nettie.</vt:lpstr>
      <vt:lpstr>Celie col coltello alla gola del marito Albert sotto gli occhi di Shug e del marito.</vt:lpstr>
      <vt:lpstr>Celie, davanti, a sinistra dietro Rae Dawn Chong, Squeak,  a destra Shug Avery, Lillie, sotto il porticato di casa Johnson. </vt:lpstr>
      <vt:lpstr>Celie e Albert accolgono gli ospiti invitati alla cena.</vt:lpstr>
      <vt:lpstr>Due invitati alla grande cena.</vt:lpstr>
      <vt:lpstr>Celie, a sinistra di Harpo, Shug e il ricco marito a tavola.</vt:lpstr>
      <vt:lpstr>Una strada di Memphis.</vt:lpstr>
      <vt:lpstr>Shug Avery «fa la pace» con suo padre, il Reverendo Salomon.</vt:lpstr>
      <vt:lpstr>Una Sofia imbronciata dopo 8 anni di carcere rientra a casa per Natale.</vt:lpstr>
      <vt:lpstr>Sofia interrogata dalla polizia.</vt:lpstr>
      <vt:lpstr>Sofia 8 anni dietro le sbarre della prigione.</vt:lpstr>
      <vt:lpstr>La tirannica moglie bianca del sindaco,  Miss Millie, l’attrice Dana Ivey.</vt:lpstr>
      <vt:lpstr>Sofia, l’attrice Oprah Winfrey, e il marito Harpo, l’attore Williard E. Pugh.</vt:lpstr>
      <vt:lpstr>Presentazione standard di PowerPoint</vt:lpstr>
      <vt:lpstr>Celie è ormai una donna matura completamente diversa.</vt:lpstr>
      <vt:lpstr>Mister Albert Johnson…solo e invecchiato!</vt:lpstr>
      <vt:lpstr>Celie Harris, Shug Avery e l’amica Rae Dawn Chong.</vt:lpstr>
      <vt:lpstr>L’abbraccio finale tra Celie Harris e il marito Mister Albert Johnson.</vt:lpstr>
      <vt:lpstr>Presentazione standard di PowerPoint</vt:lpstr>
      <vt:lpstr>Presentazione standard di PowerPoint</vt:lpstr>
      <vt:lpstr>Presentazione standard di PowerPoint</vt:lpstr>
      <vt:lpstr>Il regista del film Steven Spielberg.</vt:lpstr>
      <vt:lpstr>Il regista Spielberg spiega la scena alla protagonista Whoopi Golberg. </vt:lpstr>
      <vt:lpstr>Presentazione standard di PowerPoint</vt:lpstr>
      <vt:lpstr>Celie Harris, l’attrice Whoopi Golberg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752</cp:revision>
  <cp:lastPrinted>1601-01-01T00:00:00Z</cp:lastPrinted>
  <dcterms:created xsi:type="dcterms:W3CDTF">2019-12-08T15:27:53Z</dcterms:created>
  <dcterms:modified xsi:type="dcterms:W3CDTF">2025-01-14T20:25:17Z</dcterms:modified>
</cp:coreProperties>
</file>