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7"/>
  </p:notesMasterIdLst>
  <p:sldIdLst>
    <p:sldId id="256" r:id="rId2"/>
    <p:sldId id="905" r:id="rId3"/>
    <p:sldId id="683" r:id="rId4"/>
    <p:sldId id="998" r:id="rId5"/>
    <p:sldId id="999" r:id="rId6"/>
    <p:sldId id="953" r:id="rId7"/>
    <p:sldId id="954" r:id="rId8"/>
    <p:sldId id="955" r:id="rId9"/>
    <p:sldId id="958" r:id="rId10"/>
    <p:sldId id="959" r:id="rId11"/>
    <p:sldId id="750" r:id="rId12"/>
    <p:sldId id="911" r:id="rId13"/>
    <p:sldId id="957" r:id="rId14"/>
    <p:sldId id="907" r:id="rId15"/>
    <p:sldId id="904" r:id="rId16"/>
    <p:sldId id="820" r:id="rId17"/>
    <p:sldId id="961" r:id="rId18"/>
    <p:sldId id="821" r:id="rId19"/>
    <p:sldId id="925" r:id="rId20"/>
    <p:sldId id="924" r:id="rId21"/>
    <p:sldId id="1009" r:id="rId22"/>
    <p:sldId id="966" r:id="rId23"/>
    <p:sldId id="823" r:id="rId24"/>
    <p:sldId id="941" r:id="rId25"/>
    <p:sldId id="962" r:id="rId26"/>
    <p:sldId id="1001" r:id="rId27"/>
    <p:sldId id="942" r:id="rId28"/>
    <p:sldId id="1000" r:id="rId29"/>
    <p:sldId id="1012" r:id="rId30"/>
    <p:sldId id="1002" r:id="rId31"/>
    <p:sldId id="968" r:id="rId32"/>
    <p:sldId id="960" r:id="rId33"/>
    <p:sldId id="963" r:id="rId34"/>
    <p:sldId id="971" r:id="rId35"/>
    <p:sldId id="967" r:id="rId36"/>
    <p:sldId id="970" r:id="rId37"/>
    <p:sldId id="976" r:id="rId38"/>
    <p:sldId id="994" r:id="rId39"/>
    <p:sldId id="1003" r:id="rId40"/>
    <p:sldId id="972" r:id="rId41"/>
    <p:sldId id="1011" r:id="rId42"/>
    <p:sldId id="1004" r:id="rId43"/>
    <p:sldId id="816" r:id="rId44"/>
    <p:sldId id="973" r:id="rId45"/>
    <p:sldId id="984" r:id="rId46"/>
    <p:sldId id="974" r:id="rId47"/>
    <p:sldId id="979" r:id="rId48"/>
    <p:sldId id="982" r:id="rId49"/>
    <p:sldId id="989" r:id="rId50"/>
    <p:sldId id="980" r:id="rId51"/>
    <p:sldId id="983" r:id="rId52"/>
    <p:sldId id="978" r:id="rId53"/>
    <p:sldId id="753" r:id="rId54"/>
    <p:sldId id="986" r:id="rId55"/>
    <p:sldId id="985" r:id="rId56"/>
    <p:sldId id="995" r:id="rId57"/>
    <p:sldId id="964" r:id="rId58"/>
    <p:sldId id="993" r:id="rId59"/>
    <p:sldId id="927" r:id="rId60"/>
    <p:sldId id="1006" r:id="rId61"/>
    <p:sldId id="819" r:id="rId62"/>
    <p:sldId id="826" r:id="rId63"/>
    <p:sldId id="802" r:id="rId64"/>
    <p:sldId id="928" r:id="rId65"/>
    <p:sldId id="935" r:id="rId66"/>
    <p:sldId id="1008" r:id="rId67"/>
    <p:sldId id="1005" r:id="rId68"/>
    <p:sldId id="1007" r:id="rId69"/>
    <p:sldId id="936" r:id="rId70"/>
    <p:sldId id="992" r:id="rId71"/>
    <p:sldId id="990" r:id="rId72"/>
    <p:sldId id="908" r:id="rId73"/>
    <p:sldId id="929" r:id="rId74"/>
    <p:sldId id="1010" r:id="rId75"/>
    <p:sldId id="635" r:id="rId76"/>
    <p:sldId id="923" r:id="rId77"/>
    <p:sldId id="991" r:id="rId78"/>
    <p:sldId id="996" r:id="rId79"/>
    <p:sldId id="915" r:id="rId80"/>
    <p:sldId id="917" r:id="rId81"/>
    <p:sldId id="914" r:id="rId82"/>
    <p:sldId id="937" r:id="rId83"/>
    <p:sldId id="1013" r:id="rId84"/>
    <p:sldId id="938" r:id="rId85"/>
    <p:sldId id="436" r:id="rId8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6F2B15"/>
    <a:srgbClr val="B913C9"/>
    <a:srgbClr val="2700F8"/>
    <a:srgbClr val="860000"/>
    <a:srgbClr val="977616"/>
    <a:srgbClr val="786914"/>
    <a:srgbClr val="D88412"/>
    <a:srgbClr val="CEAB10"/>
    <a:srgbClr val="847F17"/>
    <a:srgbClr val="9442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65"/>
    <p:restoredTop sz="50000"/>
  </p:normalViewPr>
  <p:slideViewPr>
    <p:cSldViewPr>
      <p:cViewPr varScale="1">
        <p:scale>
          <a:sx n="97" d="100"/>
          <a:sy n="97" d="100"/>
        </p:scale>
        <p:origin x="968"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Università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a:t>
            </a:r>
            <a:r>
              <a:rPr lang="it-IT" altLang="it-IT" sz="2200">
                <a:solidFill>
                  <a:schemeClr val="accent6">
                    <a:lumMod val="40000"/>
                    <a:lumOff val="60000"/>
                  </a:schemeClr>
                </a:solidFill>
                <a:latin typeface="+mn-lt"/>
              </a:rPr>
              <a:t>, 23 gennaio 2025</a:t>
            </a:r>
            <a:endParaRPr lang="it-IT" altLang="it-IT" sz="2200" dirty="0">
              <a:solidFill>
                <a:schemeClr val="accent6">
                  <a:lumMod val="40000"/>
                  <a:lumOff val="60000"/>
                </a:schemeClr>
              </a:solidFill>
              <a:latin typeface="+mn-lt"/>
            </a:endParaRP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107504" y="1412776"/>
            <a:ext cx="4896544" cy="5445224"/>
          </a:xfrm>
        </p:spPr>
        <p:txBody>
          <a:bodyPr/>
          <a:lstStyle/>
          <a:p>
            <a:pPr algn="ctr"/>
            <a:r>
              <a:rPr lang="it-IT" sz="1800" dirty="0">
                <a:solidFill>
                  <a:schemeClr val="accent1">
                    <a:lumMod val="50000"/>
                  </a:schemeClr>
                </a:solidFill>
              </a:rPr>
              <a:t>Gabriel Garcia Marquez</a:t>
            </a:r>
          </a:p>
          <a:p>
            <a:pPr algn="ctr">
              <a:lnSpc>
                <a:spcPct val="80000"/>
              </a:lnSpc>
            </a:pPr>
            <a:r>
              <a:rPr lang="it-IT" sz="4800" dirty="0">
                <a:solidFill>
                  <a:srgbClr val="7030A0"/>
                </a:solidFill>
                <a:latin typeface="Arial" pitchFamily="34"/>
                <a:cs typeface="Arial" pitchFamily="34"/>
              </a:rPr>
              <a:t>«L’AMORE </a:t>
            </a:r>
          </a:p>
          <a:p>
            <a:pPr algn="ctr">
              <a:lnSpc>
                <a:spcPct val="80000"/>
              </a:lnSpc>
            </a:pPr>
            <a:r>
              <a:rPr lang="it-IT" sz="4800" dirty="0">
                <a:solidFill>
                  <a:srgbClr val="7030A0"/>
                </a:solidFill>
                <a:latin typeface="Arial" pitchFamily="34"/>
                <a:cs typeface="Arial" pitchFamily="34"/>
              </a:rPr>
              <a:t>AI TEMPI </a:t>
            </a:r>
          </a:p>
          <a:p>
            <a:pPr algn="ctr">
              <a:lnSpc>
                <a:spcPct val="80000"/>
              </a:lnSpc>
            </a:pPr>
            <a:r>
              <a:rPr lang="it-IT" sz="4800" dirty="0">
                <a:solidFill>
                  <a:srgbClr val="7030A0"/>
                </a:solidFill>
                <a:latin typeface="Arial" pitchFamily="34"/>
                <a:cs typeface="Arial" pitchFamily="34"/>
              </a:rPr>
              <a:t>DEL COLERA»</a:t>
            </a:r>
            <a:endParaRPr lang="it-IT" sz="3600" dirty="0">
              <a:solidFill>
                <a:srgbClr val="2700F8"/>
              </a:solidFill>
            </a:endParaRPr>
          </a:p>
          <a:p>
            <a:pPr lvl="0" algn="ctr"/>
            <a:endParaRPr lang="it-IT" i="1" dirty="0">
              <a:solidFill>
                <a:srgbClr val="9999FF"/>
              </a:solidFill>
              <a:latin typeface="Arial" pitchFamily="34"/>
              <a:cs typeface="Arial" pitchFamily="34"/>
            </a:endParaRPr>
          </a:p>
          <a:p>
            <a:pPr lvl="0" algn="ctr"/>
            <a:r>
              <a:rPr lang="it-IT" i="1" dirty="0">
                <a:solidFill>
                  <a:srgbClr val="9999FF"/>
                </a:solidFill>
                <a:latin typeface="Arial" pitchFamily="34"/>
                <a:cs typeface="Arial" pitchFamily="34"/>
              </a:rPr>
              <a:t>Una avvincente </a:t>
            </a:r>
          </a:p>
          <a:p>
            <a:pPr lvl="0" algn="ctr"/>
            <a:r>
              <a:rPr lang="it-IT" i="1" dirty="0">
                <a:solidFill>
                  <a:srgbClr val="9999FF"/>
                </a:solidFill>
                <a:latin typeface="Arial" pitchFamily="34"/>
                <a:cs typeface="Arial" pitchFamily="34"/>
              </a:rPr>
              <a:t>storia d’amore </a:t>
            </a:r>
          </a:p>
          <a:p>
            <a:pPr lvl="0" algn="ctr"/>
            <a:r>
              <a:rPr lang="it-IT" i="1" dirty="0">
                <a:solidFill>
                  <a:srgbClr val="9999FF"/>
                </a:solidFill>
                <a:latin typeface="Arial" pitchFamily="34"/>
                <a:cs typeface="Arial" pitchFamily="34"/>
              </a:rPr>
              <a:t>nella Colombia </a:t>
            </a:r>
          </a:p>
          <a:p>
            <a:pPr lvl="0" algn="ctr"/>
            <a:r>
              <a:rPr lang="it-IT" i="1" dirty="0">
                <a:solidFill>
                  <a:srgbClr val="9999FF"/>
                </a:solidFill>
                <a:latin typeface="Arial" pitchFamily="34"/>
                <a:cs typeface="Arial" pitchFamily="34"/>
              </a:rPr>
              <a:t> fine ‘800, inizi ‘900.</a:t>
            </a:r>
          </a:p>
        </p:txBody>
      </p:sp>
      <p:pic>
        <p:nvPicPr>
          <p:cNvPr id="3" name="Immagine 2">
            <a:extLst>
              <a:ext uri="{FF2B5EF4-FFF2-40B4-BE49-F238E27FC236}">
                <a16:creationId xmlns:a16="http://schemas.microsoft.com/office/drawing/2014/main" id="{5442195A-46B0-A624-8CF2-6B57EFDB7E00}"/>
              </a:ext>
            </a:extLst>
          </p:cNvPr>
          <p:cNvPicPr>
            <a:picLocks noChangeAspect="1"/>
          </p:cNvPicPr>
          <p:nvPr/>
        </p:nvPicPr>
        <p:blipFill>
          <a:blip r:embed="rId3"/>
          <a:stretch>
            <a:fillRect/>
          </a:stretch>
        </p:blipFill>
        <p:spPr>
          <a:xfrm>
            <a:off x="5148064" y="1562100"/>
            <a:ext cx="3995937" cy="531237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3A33BF-9F22-829E-E535-E22EC6F3FCF8}"/>
              </a:ext>
            </a:extLst>
          </p:cNvPr>
          <p:cNvSpPr>
            <a:spLocks noGrp="1"/>
          </p:cNvSpPr>
          <p:nvPr>
            <p:ph type="title"/>
          </p:nvPr>
        </p:nvSpPr>
        <p:spPr>
          <a:xfrm>
            <a:off x="457200" y="128588"/>
            <a:ext cx="4402832" cy="6612780"/>
          </a:xfrm>
        </p:spPr>
        <p:txBody>
          <a:bodyPr/>
          <a:lstStyle/>
          <a:p>
            <a:r>
              <a:rPr lang="it-IT" sz="2000" b="1" dirty="0">
                <a:solidFill>
                  <a:srgbClr val="002060"/>
                </a:solidFill>
              </a:rPr>
              <a:t>Incipit del romanzo.</a:t>
            </a:r>
            <a:br>
              <a:rPr lang="it-IT" sz="1800" dirty="0">
                <a:solidFill>
                  <a:srgbClr val="7030A0"/>
                </a:solidFill>
              </a:rPr>
            </a:br>
            <a:br>
              <a:rPr lang="it-IT" sz="1800" dirty="0">
                <a:solidFill>
                  <a:srgbClr val="C00000"/>
                </a:solidFill>
              </a:rPr>
            </a:br>
            <a:r>
              <a:rPr lang="it-IT" sz="1800" dirty="0">
                <a:solidFill>
                  <a:srgbClr val="C00000"/>
                </a:solidFill>
              </a:rPr>
              <a:t>«Era inevitabile: il profumo delle mandorle amare gli ricordava sempre </a:t>
            </a:r>
            <a:br>
              <a:rPr lang="it-IT" sz="1800" dirty="0">
                <a:solidFill>
                  <a:srgbClr val="C00000"/>
                </a:solidFill>
              </a:rPr>
            </a:br>
            <a:r>
              <a:rPr lang="it-IT" sz="1800" dirty="0">
                <a:solidFill>
                  <a:srgbClr val="C00000"/>
                </a:solidFill>
              </a:rPr>
              <a:t>il destino degli amori incrociati. </a:t>
            </a:r>
            <a:br>
              <a:rPr lang="it-IT" sz="1800" dirty="0">
                <a:solidFill>
                  <a:srgbClr val="C00000"/>
                </a:solidFill>
              </a:rPr>
            </a:br>
            <a:r>
              <a:rPr lang="it-IT" sz="1800" dirty="0">
                <a:solidFill>
                  <a:srgbClr val="C00000"/>
                </a:solidFill>
              </a:rPr>
              <a:t>Il dottor Juvenal Urbino se ne accorse </a:t>
            </a:r>
            <a:br>
              <a:rPr lang="it-IT" sz="1800" dirty="0">
                <a:solidFill>
                  <a:srgbClr val="C00000"/>
                </a:solidFill>
              </a:rPr>
            </a:br>
            <a:r>
              <a:rPr lang="it-IT" sz="1800" dirty="0">
                <a:solidFill>
                  <a:srgbClr val="C00000"/>
                </a:solidFill>
              </a:rPr>
              <a:t>dal momento in cui entrò nella casa ancora buia, dove si era recato d'urgenza per occuparsi di un caso </a:t>
            </a:r>
            <a:br>
              <a:rPr lang="it-IT" sz="1800" dirty="0">
                <a:solidFill>
                  <a:srgbClr val="C00000"/>
                </a:solidFill>
              </a:rPr>
            </a:br>
            <a:r>
              <a:rPr lang="it-IT" sz="1800" dirty="0">
                <a:solidFill>
                  <a:srgbClr val="C00000"/>
                </a:solidFill>
              </a:rPr>
              <a:t>che per lui aveva cessato </a:t>
            </a:r>
            <a:br>
              <a:rPr lang="it-IT" sz="1800" dirty="0">
                <a:solidFill>
                  <a:srgbClr val="C00000"/>
                </a:solidFill>
              </a:rPr>
            </a:br>
            <a:r>
              <a:rPr lang="it-IT" sz="1800" dirty="0">
                <a:solidFill>
                  <a:srgbClr val="C00000"/>
                </a:solidFill>
              </a:rPr>
              <a:t>di essere urgente </a:t>
            </a:r>
            <a:br>
              <a:rPr lang="it-IT" sz="1800" dirty="0">
                <a:solidFill>
                  <a:srgbClr val="C00000"/>
                </a:solidFill>
              </a:rPr>
            </a:br>
            <a:r>
              <a:rPr lang="it-IT" sz="1800" dirty="0">
                <a:solidFill>
                  <a:srgbClr val="C00000"/>
                </a:solidFill>
              </a:rPr>
              <a:t>da molti anni. </a:t>
            </a:r>
            <a:br>
              <a:rPr lang="it-IT" sz="1800" dirty="0">
                <a:solidFill>
                  <a:srgbClr val="C00000"/>
                </a:solidFill>
              </a:rPr>
            </a:br>
            <a:r>
              <a:rPr lang="it-IT" sz="1800" dirty="0">
                <a:solidFill>
                  <a:srgbClr val="C00000"/>
                </a:solidFill>
              </a:rPr>
              <a:t>Il profugo delle Antille Jeremiah </a:t>
            </a:r>
            <a:br>
              <a:rPr lang="it-IT" sz="1800" dirty="0">
                <a:solidFill>
                  <a:srgbClr val="C00000"/>
                </a:solidFill>
              </a:rPr>
            </a:br>
            <a:r>
              <a:rPr lang="it-IT" sz="1800" dirty="0">
                <a:solidFill>
                  <a:srgbClr val="C00000"/>
                </a:solidFill>
              </a:rPr>
              <a:t>de Saint-</a:t>
            </a:r>
            <a:r>
              <a:rPr lang="it-IT" sz="1800" dirty="0" err="1">
                <a:solidFill>
                  <a:srgbClr val="C00000"/>
                </a:solidFill>
              </a:rPr>
              <a:t>Amour</a:t>
            </a:r>
            <a:r>
              <a:rPr lang="it-IT" sz="1800" dirty="0">
                <a:solidFill>
                  <a:srgbClr val="C00000"/>
                </a:solidFill>
              </a:rPr>
              <a:t>, invalido di guerra, fotografo per bambini </a:t>
            </a:r>
            <a:br>
              <a:rPr lang="it-IT" sz="1800" dirty="0">
                <a:solidFill>
                  <a:srgbClr val="C00000"/>
                </a:solidFill>
              </a:rPr>
            </a:br>
            <a:r>
              <a:rPr lang="it-IT" sz="1800" dirty="0">
                <a:solidFill>
                  <a:srgbClr val="C00000"/>
                </a:solidFill>
              </a:rPr>
              <a:t>e il suo più compassionevole avversario a scacchi, si era salvato </a:t>
            </a:r>
            <a:br>
              <a:rPr lang="it-IT" sz="1800" dirty="0">
                <a:solidFill>
                  <a:srgbClr val="C00000"/>
                </a:solidFill>
              </a:rPr>
            </a:br>
            <a:r>
              <a:rPr lang="it-IT" sz="1800" dirty="0">
                <a:solidFill>
                  <a:srgbClr val="C00000"/>
                </a:solidFill>
              </a:rPr>
              <a:t>dai tormenti della memoria </a:t>
            </a:r>
            <a:br>
              <a:rPr lang="it-IT" sz="1800" dirty="0">
                <a:solidFill>
                  <a:srgbClr val="C00000"/>
                </a:solidFill>
              </a:rPr>
            </a:br>
            <a:r>
              <a:rPr lang="it-IT" sz="1800" dirty="0">
                <a:solidFill>
                  <a:srgbClr val="C00000"/>
                </a:solidFill>
              </a:rPr>
              <a:t>con un incenso al cianuro d'oro”.</a:t>
            </a:r>
          </a:p>
        </p:txBody>
      </p:sp>
      <p:pic>
        <p:nvPicPr>
          <p:cNvPr id="4" name="Immagine 3">
            <a:extLst>
              <a:ext uri="{FF2B5EF4-FFF2-40B4-BE49-F238E27FC236}">
                <a16:creationId xmlns:a16="http://schemas.microsoft.com/office/drawing/2014/main" id="{608FAFD2-26EB-CD09-D84E-FA213E9B76E9}"/>
              </a:ext>
            </a:extLst>
          </p:cNvPr>
          <p:cNvPicPr>
            <a:picLocks noChangeAspect="1"/>
          </p:cNvPicPr>
          <p:nvPr/>
        </p:nvPicPr>
        <p:blipFill>
          <a:blip r:embed="rId2"/>
          <a:stretch>
            <a:fillRect/>
          </a:stretch>
        </p:blipFill>
        <p:spPr>
          <a:xfrm>
            <a:off x="5018517" y="836712"/>
            <a:ext cx="3672408" cy="5184576"/>
          </a:xfrm>
          <a:prstGeom prst="rect">
            <a:avLst/>
          </a:prstGeom>
        </p:spPr>
      </p:pic>
    </p:spTree>
    <p:extLst>
      <p:ext uri="{BB962C8B-B14F-4D97-AF65-F5344CB8AC3E}">
        <p14:creationId xmlns:p14="http://schemas.microsoft.com/office/powerpoint/2010/main" val="3944358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B3C4178-5D68-3C3E-2C02-68468BDE7738}"/>
              </a:ext>
            </a:extLst>
          </p:cNvPr>
          <p:cNvPicPr>
            <a:picLocks noChangeAspect="1"/>
          </p:cNvPicPr>
          <p:nvPr/>
        </p:nvPicPr>
        <p:blipFill>
          <a:blip r:embed="rId2"/>
          <a:stretch>
            <a:fillRect/>
          </a:stretch>
        </p:blipFill>
        <p:spPr>
          <a:xfrm>
            <a:off x="1187624" y="980728"/>
            <a:ext cx="7075985" cy="5140920"/>
          </a:xfrm>
          <a:prstGeom prst="rect">
            <a:avLst/>
          </a:prstGeom>
        </p:spPr>
      </p:pic>
    </p:spTree>
    <p:extLst>
      <p:ext uri="{BB962C8B-B14F-4D97-AF65-F5344CB8AC3E}">
        <p14:creationId xmlns:p14="http://schemas.microsoft.com/office/powerpoint/2010/main" val="3165087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A3AD5E-C93E-1321-AA31-1567DCB5FDB1}"/>
              </a:ext>
            </a:extLst>
          </p:cNvPr>
          <p:cNvSpPr>
            <a:spLocks noGrp="1"/>
          </p:cNvSpPr>
          <p:nvPr>
            <p:ph type="title"/>
          </p:nvPr>
        </p:nvSpPr>
        <p:spPr>
          <a:xfrm>
            <a:off x="5004048" y="5517232"/>
            <a:ext cx="3744416" cy="1340768"/>
          </a:xfrm>
        </p:spPr>
        <p:txBody>
          <a:bodyPr/>
          <a:lstStyle/>
          <a:p>
            <a:pPr algn="l"/>
            <a:r>
              <a:rPr lang="it-IT" sz="1800" dirty="0">
                <a:solidFill>
                  <a:srgbClr val="002060"/>
                </a:solidFill>
              </a:rPr>
              <a:t>            Il regista Mike </a:t>
            </a:r>
            <a:r>
              <a:rPr lang="it-IT" sz="1800" dirty="0" err="1">
                <a:solidFill>
                  <a:srgbClr val="002060"/>
                </a:solidFill>
              </a:rPr>
              <a:t>Newell</a:t>
            </a:r>
            <a:r>
              <a:rPr lang="it-IT" sz="1800" dirty="0">
                <a:solidFill>
                  <a:srgbClr val="002060"/>
                </a:solidFill>
              </a:rPr>
              <a:t>.</a:t>
            </a:r>
            <a:br>
              <a:rPr lang="it-IT" sz="1800" b="1" dirty="0">
                <a:solidFill>
                  <a:srgbClr val="002060"/>
                </a:solidFill>
              </a:rPr>
            </a:br>
            <a:br>
              <a:rPr lang="it-IT" sz="1800" b="1" dirty="0">
                <a:solidFill>
                  <a:srgbClr val="002060"/>
                </a:solidFill>
              </a:rPr>
            </a:br>
            <a:r>
              <a:rPr lang="it-IT" sz="1800" b="1" dirty="0">
                <a:solidFill>
                  <a:srgbClr val="D88412"/>
                </a:solidFill>
              </a:rPr>
              <a:t>Anno 2007</a:t>
            </a:r>
          </a:p>
        </p:txBody>
      </p:sp>
      <p:pic>
        <p:nvPicPr>
          <p:cNvPr id="4" name="Immagine 3">
            <a:extLst>
              <a:ext uri="{FF2B5EF4-FFF2-40B4-BE49-F238E27FC236}">
                <a16:creationId xmlns:a16="http://schemas.microsoft.com/office/drawing/2014/main" id="{39554CE1-5100-71F2-652D-1685468B3D3F}"/>
              </a:ext>
            </a:extLst>
          </p:cNvPr>
          <p:cNvPicPr>
            <a:picLocks noChangeAspect="1"/>
          </p:cNvPicPr>
          <p:nvPr/>
        </p:nvPicPr>
        <p:blipFill>
          <a:blip r:embed="rId2"/>
          <a:stretch>
            <a:fillRect/>
          </a:stretch>
        </p:blipFill>
        <p:spPr>
          <a:xfrm>
            <a:off x="0" y="0"/>
            <a:ext cx="4849719" cy="6858000"/>
          </a:xfrm>
          <a:prstGeom prst="rect">
            <a:avLst/>
          </a:prstGeom>
        </p:spPr>
      </p:pic>
      <p:pic>
        <p:nvPicPr>
          <p:cNvPr id="6" name="Immagine 5">
            <a:extLst>
              <a:ext uri="{FF2B5EF4-FFF2-40B4-BE49-F238E27FC236}">
                <a16:creationId xmlns:a16="http://schemas.microsoft.com/office/drawing/2014/main" id="{BB82474C-C53E-72DA-1A1A-0FDB62645935}"/>
              </a:ext>
            </a:extLst>
          </p:cNvPr>
          <p:cNvPicPr>
            <a:picLocks noChangeAspect="1"/>
          </p:cNvPicPr>
          <p:nvPr/>
        </p:nvPicPr>
        <p:blipFill>
          <a:blip r:embed="rId3"/>
          <a:stretch>
            <a:fillRect/>
          </a:stretch>
        </p:blipFill>
        <p:spPr>
          <a:xfrm>
            <a:off x="4849719" y="0"/>
            <a:ext cx="4114769" cy="5373216"/>
          </a:xfrm>
          <a:prstGeom prst="rect">
            <a:avLst/>
          </a:prstGeom>
        </p:spPr>
      </p:pic>
    </p:spTree>
    <p:extLst>
      <p:ext uri="{BB962C8B-B14F-4D97-AF65-F5344CB8AC3E}">
        <p14:creationId xmlns:p14="http://schemas.microsoft.com/office/powerpoint/2010/main" val="3220031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DA1CF8C-CBD7-026A-03AA-BC2EA2FE5103}"/>
              </a:ext>
            </a:extLst>
          </p:cNvPr>
          <p:cNvPicPr>
            <a:picLocks noChangeAspect="1"/>
          </p:cNvPicPr>
          <p:nvPr/>
        </p:nvPicPr>
        <p:blipFill>
          <a:blip r:embed="rId2"/>
          <a:stretch>
            <a:fillRect/>
          </a:stretch>
        </p:blipFill>
        <p:spPr>
          <a:xfrm>
            <a:off x="2149837" y="0"/>
            <a:ext cx="4844326" cy="6858000"/>
          </a:xfrm>
          <a:prstGeom prst="rect">
            <a:avLst/>
          </a:prstGeom>
        </p:spPr>
      </p:pic>
    </p:spTree>
    <p:extLst>
      <p:ext uri="{BB962C8B-B14F-4D97-AF65-F5344CB8AC3E}">
        <p14:creationId xmlns:p14="http://schemas.microsoft.com/office/powerpoint/2010/main" val="1384782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D4A53B5-BE80-6222-73DE-2134509AF9AD}"/>
              </a:ext>
            </a:extLst>
          </p:cNvPr>
          <p:cNvSpPr>
            <a:spLocks noGrp="1"/>
          </p:cNvSpPr>
          <p:nvPr>
            <p:ph type="title"/>
          </p:nvPr>
        </p:nvSpPr>
        <p:spPr>
          <a:xfrm>
            <a:off x="1371600" y="4077073"/>
            <a:ext cx="7448872" cy="2780928"/>
          </a:xfrm>
        </p:spPr>
        <p:txBody>
          <a:bodyPr/>
          <a:lstStyle/>
          <a:p>
            <a:r>
              <a:rPr lang="it-IT" sz="1800" dirty="0">
                <a:solidFill>
                  <a:srgbClr val="0070C0"/>
                </a:solidFill>
                <a:effectLst/>
                <a:latin typeface="Geneva" panose="020B0503030404040204" pitchFamily="34" charset="0"/>
                <a:ea typeface="Calibri" panose="020F0502020204030204" pitchFamily="34" charset="0"/>
                <a:cs typeface="Times New Roman" panose="02020603050405020304" pitchFamily="18" charset="0"/>
              </a:rPr>
              <a:t> L’attore spagnolo Javier Bardem, nel ruolo di Florentino </a:t>
            </a:r>
            <a:r>
              <a:rPr lang="it-IT" sz="1800" dirty="0" err="1">
                <a:solidFill>
                  <a:srgbClr val="0070C0"/>
                </a:solidFill>
                <a:effectLst/>
                <a:latin typeface="Geneva" panose="020B0503030404040204" pitchFamily="34" charset="0"/>
                <a:ea typeface="Calibri" panose="020F0502020204030204" pitchFamily="34" charset="0"/>
                <a:cs typeface="Times New Roman" panose="02020603050405020304" pitchFamily="18" charset="0"/>
              </a:rPr>
              <a:t>Ariza</a:t>
            </a:r>
            <a:r>
              <a:rPr lang="it-IT" sz="1800" dirty="0">
                <a:solidFill>
                  <a:srgbClr val="0070C0"/>
                </a:solidFill>
                <a:latin typeface="Geneva" panose="020B0503030404040204" pitchFamily="34" charset="0"/>
                <a:ea typeface="Calibri" panose="020F0502020204030204" pitchFamily="34" charset="0"/>
                <a:cs typeface="Times New Roman" panose="02020603050405020304" pitchFamily="18" charset="0"/>
              </a:rPr>
              <a:t>.</a:t>
            </a:r>
            <a:br>
              <a:rPr lang="it-IT" sz="1800" dirty="0">
                <a:solidFill>
                  <a:srgbClr val="0070C0"/>
                </a:solidFill>
                <a:latin typeface="Geneva" panose="020B0503030404040204" pitchFamily="34" charset="0"/>
                <a:ea typeface="Calibri" panose="020F0502020204030204" pitchFamily="34" charset="0"/>
                <a:cs typeface="Times New Roman" panose="02020603050405020304" pitchFamily="18" charset="0"/>
              </a:rPr>
            </a:br>
            <a:r>
              <a:rPr lang="it-IT" sz="1800" dirty="0">
                <a:solidFill>
                  <a:srgbClr val="B913C9"/>
                </a:solidFill>
                <a:latin typeface="Geneva" panose="020B0503030404040204" pitchFamily="34" charset="0"/>
                <a:ea typeface="Calibri" panose="020F0502020204030204" pitchFamily="34" charset="0"/>
                <a:cs typeface="Times New Roman" panose="02020603050405020304" pitchFamily="18" charset="0"/>
              </a:rPr>
              <a:t>L</a:t>
            </a:r>
            <a:r>
              <a:rPr lang="it-IT" sz="1800" dirty="0">
                <a:solidFill>
                  <a:srgbClr val="B913C9"/>
                </a:solidFill>
                <a:effectLst/>
                <a:latin typeface="Geneva" panose="020B0503030404040204" pitchFamily="34" charset="0"/>
                <a:ea typeface="Calibri" panose="020F0502020204030204" pitchFamily="34" charset="0"/>
                <a:cs typeface="Times New Roman" panose="02020603050405020304" pitchFamily="18" charset="0"/>
              </a:rPr>
              <a:t>’attrice italiana Giovanna Mezzogiorno in quello di Fermina </a:t>
            </a:r>
            <a:r>
              <a:rPr lang="it-IT" sz="1800" dirty="0" err="1">
                <a:solidFill>
                  <a:srgbClr val="B913C9"/>
                </a:solidFill>
                <a:effectLst/>
                <a:latin typeface="Geneva" panose="020B0503030404040204" pitchFamily="34" charset="0"/>
                <a:ea typeface="Calibri" panose="020F0502020204030204" pitchFamily="34" charset="0"/>
                <a:cs typeface="Times New Roman" panose="02020603050405020304" pitchFamily="18" charset="0"/>
              </a:rPr>
              <a:t>Daza</a:t>
            </a:r>
            <a:r>
              <a:rPr lang="it-IT" sz="1800" dirty="0">
                <a:solidFill>
                  <a:srgbClr val="B913C9"/>
                </a:solidFill>
                <a:effectLst/>
                <a:latin typeface="Geneva" panose="020B0503030404040204" pitchFamily="34" charset="0"/>
                <a:ea typeface="Calibri" panose="020F0502020204030204" pitchFamily="34" charset="0"/>
                <a:cs typeface="Times New Roman" panose="02020603050405020304" pitchFamily="18" charset="0"/>
              </a:rPr>
              <a:t>.</a:t>
            </a:r>
            <a:r>
              <a:rPr lang="it-IT" sz="800" dirty="0">
                <a:solidFill>
                  <a:srgbClr val="B913C9"/>
                </a:solidFill>
                <a:effectLst/>
              </a:rPr>
              <a:t> </a:t>
            </a:r>
            <a:endParaRPr lang="it-IT" sz="1600" dirty="0">
              <a:solidFill>
                <a:srgbClr val="B913C9"/>
              </a:solidFill>
            </a:endParaRPr>
          </a:p>
        </p:txBody>
      </p:sp>
      <p:pic>
        <p:nvPicPr>
          <p:cNvPr id="4" name="Immagine 3">
            <a:extLst>
              <a:ext uri="{FF2B5EF4-FFF2-40B4-BE49-F238E27FC236}">
                <a16:creationId xmlns:a16="http://schemas.microsoft.com/office/drawing/2014/main" id="{1F132746-5D52-6DF1-9A1F-7CCD03888EF4}"/>
              </a:ext>
            </a:extLst>
          </p:cNvPr>
          <p:cNvPicPr>
            <a:picLocks noChangeAspect="1"/>
          </p:cNvPicPr>
          <p:nvPr/>
        </p:nvPicPr>
        <p:blipFill>
          <a:blip r:embed="rId2"/>
          <a:stretch>
            <a:fillRect/>
          </a:stretch>
        </p:blipFill>
        <p:spPr>
          <a:xfrm>
            <a:off x="1371600" y="1700808"/>
            <a:ext cx="7772400" cy="3224287"/>
          </a:xfrm>
          <a:prstGeom prst="rect">
            <a:avLst/>
          </a:prstGeom>
        </p:spPr>
      </p:pic>
    </p:spTree>
    <p:extLst>
      <p:ext uri="{BB962C8B-B14F-4D97-AF65-F5344CB8AC3E}">
        <p14:creationId xmlns:p14="http://schemas.microsoft.com/office/powerpoint/2010/main" val="3842204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amore ai tempi del colera Trailer Italiano HD.mp4">
            <a:hlinkClick r:id="" action="ppaction://media"/>
            <a:extLst>
              <a:ext uri="{FF2B5EF4-FFF2-40B4-BE49-F238E27FC236}">
                <a16:creationId xmlns:a16="http://schemas.microsoft.com/office/drawing/2014/main" id="{EB31E389-FBB0-C4C0-6C7D-09666343EC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16918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2E35899-6BEC-BC36-FB73-CF9AE5BB69A3}"/>
              </a:ext>
            </a:extLst>
          </p:cNvPr>
          <p:cNvSpPr>
            <a:spLocks noGrp="1"/>
          </p:cNvSpPr>
          <p:nvPr>
            <p:ph type="title"/>
          </p:nvPr>
        </p:nvSpPr>
        <p:spPr>
          <a:xfrm>
            <a:off x="663740" y="5406684"/>
            <a:ext cx="7722858" cy="830627"/>
          </a:xfrm>
        </p:spPr>
        <p:txBody>
          <a:bodyPr/>
          <a:lstStyle/>
          <a:p>
            <a:r>
              <a:rPr lang="it-IT" sz="1600" dirty="0">
                <a:solidFill>
                  <a:srgbClr val="002060"/>
                </a:solidFill>
              </a:rPr>
              <a:t>Cartagena de </a:t>
            </a:r>
            <a:r>
              <a:rPr lang="it-IT" sz="1600" dirty="0" err="1">
                <a:solidFill>
                  <a:srgbClr val="002060"/>
                </a:solidFill>
              </a:rPr>
              <a:t>Indias</a:t>
            </a:r>
            <a:r>
              <a:rPr lang="it-IT" sz="1600" dirty="0">
                <a:solidFill>
                  <a:srgbClr val="002060"/>
                </a:solidFill>
              </a:rPr>
              <a:t>. El Castillo de San Felipe.</a:t>
            </a:r>
            <a:endParaRPr lang="it-IT" sz="1600" dirty="0"/>
          </a:p>
        </p:txBody>
      </p:sp>
      <p:pic>
        <p:nvPicPr>
          <p:cNvPr id="4" name="Immagine 3">
            <a:extLst>
              <a:ext uri="{FF2B5EF4-FFF2-40B4-BE49-F238E27FC236}">
                <a16:creationId xmlns:a16="http://schemas.microsoft.com/office/drawing/2014/main" id="{21100B70-1D63-C4C1-297F-D00A4EA8BABA}"/>
              </a:ext>
            </a:extLst>
          </p:cNvPr>
          <p:cNvPicPr>
            <a:picLocks noChangeAspect="1"/>
          </p:cNvPicPr>
          <p:nvPr/>
        </p:nvPicPr>
        <p:blipFill>
          <a:blip r:embed="rId2"/>
          <a:stretch>
            <a:fillRect/>
          </a:stretch>
        </p:blipFill>
        <p:spPr>
          <a:xfrm>
            <a:off x="841610" y="402067"/>
            <a:ext cx="7638650" cy="5036734"/>
          </a:xfrm>
          <a:prstGeom prst="rect">
            <a:avLst/>
          </a:prstGeom>
        </p:spPr>
      </p:pic>
    </p:spTree>
    <p:extLst>
      <p:ext uri="{BB962C8B-B14F-4D97-AF65-F5344CB8AC3E}">
        <p14:creationId xmlns:p14="http://schemas.microsoft.com/office/powerpoint/2010/main" val="320387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790AE3-A818-7E77-A023-9CCA3F9EFEEE}"/>
              </a:ext>
            </a:extLst>
          </p:cNvPr>
          <p:cNvSpPr>
            <a:spLocks noGrp="1"/>
          </p:cNvSpPr>
          <p:nvPr>
            <p:ph type="title"/>
          </p:nvPr>
        </p:nvSpPr>
        <p:spPr>
          <a:xfrm>
            <a:off x="755576" y="5301208"/>
            <a:ext cx="7414424" cy="1556792"/>
          </a:xfrm>
        </p:spPr>
        <p:txBody>
          <a:bodyPr/>
          <a:lstStyle/>
          <a:p>
            <a:r>
              <a:rPr lang="it-IT" sz="1600" dirty="0">
                <a:solidFill>
                  <a:srgbClr val="977616"/>
                </a:solidFill>
              </a:rPr>
              <a:t>La vita tumultuosa nelle vie di Cartagena de </a:t>
            </a:r>
            <a:r>
              <a:rPr lang="it-IT" sz="1600" dirty="0" err="1">
                <a:solidFill>
                  <a:srgbClr val="977616"/>
                </a:solidFill>
              </a:rPr>
              <a:t>Indias</a:t>
            </a:r>
            <a:r>
              <a:rPr lang="it-IT" sz="1600" dirty="0">
                <a:solidFill>
                  <a:srgbClr val="977616"/>
                </a:solidFill>
              </a:rPr>
              <a:t>.</a:t>
            </a:r>
          </a:p>
        </p:txBody>
      </p:sp>
      <p:pic>
        <p:nvPicPr>
          <p:cNvPr id="4" name="Immagine 3">
            <a:extLst>
              <a:ext uri="{FF2B5EF4-FFF2-40B4-BE49-F238E27FC236}">
                <a16:creationId xmlns:a16="http://schemas.microsoft.com/office/drawing/2014/main" id="{A6458C7E-C2EC-120E-9102-DBA6BC437CDB}"/>
              </a:ext>
            </a:extLst>
          </p:cNvPr>
          <p:cNvPicPr>
            <a:picLocks noChangeAspect="1"/>
          </p:cNvPicPr>
          <p:nvPr/>
        </p:nvPicPr>
        <p:blipFill>
          <a:blip r:embed="rId2"/>
          <a:stretch>
            <a:fillRect/>
          </a:stretch>
        </p:blipFill>
        <p:spPr>
          <a:xfrm>
            <a:off x="755576" y="761849"/>
            <a:ext cx="7414424" cy="4899399"/>
          </a:xfrm>
          <a:prstGeom prst="rect">
            <a:avLst/>
          </a:prstGeom>
        </p:spPr>
      </p:pic>
    </p:spTree>
    <p:extLst>
      <p:ext uri="{BB962C8B-B14F-4D97-AF65-F5344CB8AC3E}">
        <p14:creationId xmlns:p14="http://schemas.microsoft.com/office/powerpoint/2010/main" val="991951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88D8B0-8E22-F247-9E36-9C78405B8999}"/>
              </a:ext>
            </a:extLst>
          </p:cNvPr>
          <p:cNvSpPr>
            <a:spLocks noGrp="1"/>
          </p:cNvSpPr>
          <p:nvPr>
            <p:ph type="title"/>
          </p:nvPr>
        </p:nvSpPr>
        <p:spPr>
          <a:xfrm>
            <a:off x="973832" y="4581128"/>
            <a:ext cx="7772400" cy="2276872"/>
          </a:xfrm>
        </p:spPr>
        <p:txBody>
          <a:bodyPr/>
          <a:lstStyle/>
          <a:p>
            <a:r>
              <a:rPr lang="it-IT" sz="1800" dirty="0">
                <a:solidFill>
                  <a:srgbClr val="860000"/>
                </a:solidFill>
              </a:rPr>
              <a:t>L’attore </a:t>
            </a:r>
            <a:r>
              <a:rPr lang="it-IT" sz="1800" dirty="0" err="1">
                <a:solidFill>
                  <a:srgbClr val="860000"/>
                </a:solidFill>
              </a:rPr>
              <a:t>Unax</a:t>
            </a:r>
            <a:r>
              <a:rPr lang="it-IT" sz="1800" dirty="0">
                <a:solidFill>
                  <a:srgbClr val="860000"/>
                </a:solidFill>
              </a:rPr>
              <a:t> </a:t>
            </a:r>
            <a:r>
              <a:rPr lang="it-IT" sz="1800" dirty="0" err="1">
                <a:solidFill>
                  <a:srgbClr val="860000"/>
                </a:solidFill>
              </a:rPr>
              <a:t>Ugalde</a:t>
            </a:r>
            <a:r>
              <a:rPr lang="it-IT" sz="1800" dirty="0">
                <a:solidFill>
                  <a:srgbClr val="860000"/>
                </a:solidFill>
              </a:rPr>
              <a:t>, Florentino </a:t>
            </a:r>
            <a:r>
              <a:rPr lang="it-IT" sz="1800" dirty="0" err="1">
                <a:solidFill>
                  <a:srgbClr val="860000"/>
                </a:solidFill>
              </a:rPr>
              <a:t>Ariza</a:t>
            </a:r>
            <a:r>
              <a:rPr lang="it-IT" sz="1800" dirty="0">
                <a:solidFill>
                  <a:srgbClr val="860000"/>
                </a:solidFill>
              </a:rPr>
              <a:t>, da giovane. </a:t>
            </a:r>
            <a:endParaRPr lang="it-IT" sz="1600" dirty="0">
              <a:solidFill>
                <a:srgbClr val="860000"/>
              </a:solidFill>
            </a:endParaRPr>
          </a:p>
        </p:txBody>
      </p:sp>
      <p:pic>
        <p:nvPicPr>
          <p:cNvPr id="7" name="Immagine 6">
            <a:extLst>
              <a:ext uri="{FF2B5EF4-FFF2-40B4-BE49-F238E27FC236}">
                <a16:creationId xmlns:a16="http://schemas.microsoft.com/office/drawing/2014/main" id="{54F949A8-D9D4-57E8-D3AB-E8AD100DF4FE}"/>
              </a:ext>
            </a:extLst>
          </p:cNvPr>
          <p:cNvPicPr>
            <a:picLocks noChangeAspect="1"/>
          </p:cNvPicPr>
          <p:nvPr/>
        </p:nvPicPr>
        <p:blipFill>
          <a:blip r:embed="rId2"/>
          <a:stretch>
            <a:fillRect/>
          </a:stretch>
        </p:blipFill>
        <p:spPr>
          <a:xfrm>
            <a:off x="1115616" y="404664"/>
            <a:ext cx="7772400" cy="4785211"/>
          </a:xfrm>
          <a:prstGeom prst="rect">
            <a:avLst/>
          </a:prstGeom>
        </p:spPr>
      </p:pic>
    </p:spTree>
    <p:extLst>
      <p:ext uri="{BB962C8B-B14F-4D97-AF65-F5344CB8AC3E}">
        <p14:creationId xmlns:p14="http://schemas.microsoft.com/office/powerpoint/2010/main" val="726854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6CBCB8-E6A0-43B3-FF5A-9763E126BAAC}"/>
              </a:ext>
            </a:extLst>
          </p:cNvPr>
          <p:cNvSpPr>
            <a:spLocks noGrp="1"/>
          </p:cNvSpPr>
          <p:nvPr>
            <p:ph type="title"/>
          </p:nvPr>
        </p:nvSpPr>
        <p:spPr>
          <a:xfrm>
            <a:off x="179512" y="5851444"/>
            <a:ext cx="8964488" cy="1006556"/>
          </a:xfrm>
        </p:spPr>
        <p:txBody>
          <a:bodyPr/>
          <a:lstStyle/>
          <a:p>
            <a:pPr algn="l"/>
            <a:r>
              <a:rPr lang="it-IT" sz="1600" dirty="0" err="1">
                <a:solidFill>
                  <a:srgbClr val="5B9BD5"/>
                </a:solidFill>
                <a:effectLst/>
                <a:latin typeface="Geneva" panose="020B0503030404040204" pitchFamily="34" charset="0"/>
                <a:ea typeface="Calibri" panose="020F0502020204030204" pitchFamily="34" charset="0"/>
                <a:cs typeface="Times New Roman" panose="02020603050405020304" pitchFamily="18" charset="0"/>
              </a:rPr>
              <a:t>Tránsito</a:t>
            </a:r>
            <a:r>
              <a:rPr lang="it-IT" sz="1600" dirty="0">
                <a:solidFill>
                  <a:srgbClr val="5B9BD5"/>
                </a:solidFill>
                <a:effectLst/>
                <a:latin typeface="Geneva" panose="020B0503030404040204" pitchFamily="34" charset="0"/>
                <a:ea typeface="Calibri" panose="020F0502020204030204" pitchFamily="34" charset="0"/>
                <a:cs typeface="Times New Roman" panose="02020603050405020304" pitchFamily="18" charset="0"/>
              </a:rPr>
              <a:t> </a:t>
            </a:r>
            <a:r>
              <a:rPr lang="it-IT" sz="1600" dirty="0" err="1">
                <a:solidFill>
                  <a:srgbClr val="5B9BD5"/>
                </a:solidFill>
                <a:effectLst/>
                <a:latin typeface="Geneva" panose="020B0503030404040204" pitchFamily="34" charset="0"/>
                <a:ea typeface="Calibri" panose="020F0502020204030204" pitchFamily="34" charset="0"/>
                <a:cs typeface="Times New Roman" panose="02020603050405020304" pitchFamily="18" charset="0"/>
              </a:rPr>
              <a:t>Ariza</a:t>
            </a:r>
            <a:r>
              <a:rPr lang="it-IT" sz="1600" dirty="0">
                <a:solidFill>
                  <a:srgbClr val="5B9BD5"/>
                </a:solidFill>
                <a:effectLst/>
                <a:latin typeface="Geneva" panose="020B0503030404040204" pitchFamily="34" charset="0"/>
                <a:ea typeface="Calibri" panose="020F0502020204030204" pitchFamily="34" charset="0"/>
                <a:cs typeface="Times New Roman" panose="02020603050405020304" pitchFamily="18" charset="0"/>
              </a:rPr>
              <a:t>, l’attrice </a:t>
            </a:r>
            <a:r>
              <a:rPr lang="it-IT" sz="1600" dirty="0" err="1">
                <a:solidFill>
                  <a:srgbClr val="5B9BD5"/>
                </a:solidFill>
                <a:effectLst/>
                <a:latin typeface="Geneva" panose="020B0503030404040204" pitchFamily="34" charset="0"/>
                <a:ea typeface="Calibri" panose="020F0502020204030204" pitchFamily="34" charset="0"/>
                <a:cs typeface="Times New Roman" panose="02020603050405020304" pitchFamily="18" charset="0"/>
              </a:rPr>
              <a:t>Fernada</a:t>
            </a:r>
            <a:r>
              <a:rPr lang="it-IT" sz="1600" dirty="0">
                <a:solidFill>
                  <a:srgbClr val="5B9BD5"/>
                </a:solidFill>
                <a:effectLst/>
                <a:latin typeface="Geneva" panose="020B0503030404040204" pitchFamily="34" charset="0"/>
                <a:ea typeface="Calibri" panose="020F0502020204030204" pitchFamily="34" charset="0"/>
                <a:cs typeface="Times New Roman" panose="02020603050405020304" pitchFamily="18" charset="0"/>
              </a:rPr>
              <a:t> Montenegro, la madre di </a:t>
            </a:r>
            <a: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Florentino, l’attore </a:t>
            </a:r>
            <a:r>
              <a:rPr lang="it-IT" sz="1600" dirty="0" err="1">
                <a:solidFill>
                  <a:srgbClr val="6F2B15"/>
                </a:solidFill>
              </a:rPr>
              <a:t>Unax</a:t>
            </a:r>
            <a:r>
              <a:rPr lang="it-IT" sz="1600" dirty="0">
                <a:solidFill>
                  <a:srgbClr val="6F2B15"/>
                </a:solidFill>
              </a:rPr>
              <a:t> </a:t>
            </a:r>
            <a:r>
              <a:rPr lang="it-IT" sz="1600" dirty="0" err="1">
                <a:solidFill>
                  <a:srgbClr val="6F2B15"/>
                </a:solidFill>
              </a:rPr>
              <a:t>Ugalde</a:t>
            </a:r>
            <a:r>
              <a:rPr lang="it-IT" sz="1600" dirty="0">
                <a:solidFill>
                  <a:srgbClr val="6F2B15"/>
                </a:solidFill>
              </a:rPr>
              <a:t>.</a:t>
            </a:r>
            <a: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 . </a:t>
            </a:r>
            <a:r>
              <a:rPr lang="it-IT" sz="1600" dirty="0">
                <a:solidFill>
                  <a:srgbClr val="6F2B15"/>
                </a:solidFill>
                <a:effectLst/>
              </a:rPr>
              <a:t> </a:t>
            </a:r>
            <a:endParaRPr lang="it-IT" sz="1600" dirty="0">
              <a:solidFill>
                <a:srgbClr val="6F2B15"/>
              </a:solidFill>
            </a:endParaRPr>
          </a:p>
        </p:txBody>
      </p:sp>
      <p:pic>
        <p:nvPicPr>
          <p:cNvPr id="6" name="Immagine 5">
            <a:extLst>
              <a:ext uri="{FF2B5EF4-FFF2-40B4-BE49-F238E27FC236}">
                <a16:creationId xmlns:a16="http://schemas.microsoft.com/office/drawing/2014/main" id="{DAD531CF-3202-3162-5766-876AAF0963B5}"/>
              </a:ext>
            </a:extLst>
          </p:cNvPr>
          <p:cNvPicPr>
            <a:picLocks noChangeAspect="1"/>
          </p:cNvPicPr>
          <p:nvPr/>
        </p:nvPicPr>
        <p:blipFill>
          <a:blip r:embed="rId2"/>
          <a:stretch>
            <a:fillRect/>
          </a:stretch>
        </p:blipFill>
        <p:spPr>
          <a:xfrm>
            <a:off x="322581" y="0"/>
            <a:ext cx="4427984" cy="5877272"/>
          </a:xfrm>
          <a:prstGeom prst="rect">
            <a:avLst/>
          </a:prstGeom>
        </p:spPr>
      </p:pic>
      <p:pic>
        <p:nvPicPr>
          <p:cNvPr id="7" name="Immagine 6">
            <a:extLst>
              <a:ext uri="{FF2B5EF4-FFF2-40B4-BE49-F238E27FC236}">
                <a16:creationId xmlns:a16="http://schemas.microsoft.com/office/drawing/2014/main" id="{86EC0588-02B9-55B1-2BB2-5C42058E10CD}"/>
              </a:ext>
            </a:extLst>
          </p:cNvPr>
          <p:cNvPicPr>
            <a:picLocks noChangeAspect="1"/>
          </p:cNvPicPr>
          <p:nvPr/>
        </p:nvPicPr>
        <p:blipFill>
          <a:blip r:embed="rId3"/>
          <a:stretch>
            <a:fillRect/>
          </a:stretch>
        </p:blipFill>
        <p:spPr>
          <a:xfrm>
            <a:off x="4934543" y="203"/>
            <a:ext cx="4120817" cy="5733256"/>
          </a:xfrm>
          <a:prstGeom prst="rect">
            <a:avLst/>
          </a:prstGeom>
        </p:spPr>
      </p:pic>
    </p:spTree>
    <p:extLst>
      <p:ext uri="{BB962C8B-B14F-4D97-AF65-F5344CB8AC3E}">
        <p14:creationId xmlns:p14="http://schemas.microsoft.com/office/powerpoint/2010/main" val="704276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8AC1A0C-DA1D-6AEE-E0C2-01603F1418CE}"/>
              </a:ext>
            </a:extLst>
          </p:cNvPr>
          <p:cNvPicPr>
            <a:picLocks noChangeAspect="1"/>
          </p:cNvPicPr>
          <p:nvPr/>
        </p:nvPicPr>
        <p:blipFill>
          <a:blip r:embed="rId2"/>
          <a:stretch>
            <a:fillRect/>
          </a:stretch>
        </p:blipFill>
        <p:spPr>
          <a:xfrm>
            <a:off x="251520" y="188640"/>
            <a:ext cx="4032448" cy="5842000"/>
          </a:xfrm>
          <a:prstGeom prst="rect">
            <a:avLst/>
          </a:prstGeom>
        </p:spPr>
      </p:pic>
      <p:sp>
        <p:nvSpPr>
          <p:cNvPr id="9" name="Titolo 8">
            <a:extLst>
              <a:ext uri="{FF2B5EF4-FFF2-40B4-BE49-F238E27FC236}">
                <a16:creationId xmlns:a16="http://schemas.microsoft.com/office/drawing/2014/main" id="{A4620BAD-23AF-1907-8A87-7073A91EE913}"/>
              </a:ext>
            </a:extLst>
          </p:cNvPr>
          <p:cNvSpPr>
            <a:spLocks noGrp="1"/>
          </p:cNvSpPr>
          <p:nvPr>
            <p:ph type="title"/>
          </p:nvPr>
        </p:nvSpPr>
        <p:spPr>
          <a:xfrm>
            <a:off x="457200" y="5842000"/>
            <a:ext cx="8135938" cy="1016000"/>
          </a:xfrm>
        </p:spPr>
        <p:txBody>
          <a:bodyPr/>
          <a:lstStyle/>
          <a:p>
            <a:r>
              <a:rPr lang="it-IT" sz="1800" b="1" dirty="0">
                <a:solidFill>
                  <a:srgbClr val="C00000"/>
                </a:solidFill>
              </a:rPr>
              <a:t>Anno 1986</a:t>
            </a:r>
          </a:p>
        </p:txBody>
      </p:sp>
      <p:pic>
        <p:nvPicPr>
          <p:cNvPr id="4" name="Immagine 3">
            <a:extLst>
              <a:ext uri="{FF2B5EF4-FFF2-40B4-BE49-F238E27FC236}">
                <a16:creationId xmlns:a16="http://schemas.microsoft.com/office/drawing/2014/main" id="{FE40141B-7955-07E3-E010-D53A0183B7FB}"/>
              </a:ext>
            </a:extLst>
          </p:cNvPr>
          <p:cNvPicPr>
            <a:picLocks noChangeAspect="1"/>
          </p:cNvPicPr>
          <p:nvPr/>
        </p:nvPicPr>
        <p:blipFill>
          <a:blip r:embed="rId3"/>
          <a:stretch>
            <a:fillRect/>
          </a:stretch>
        </p:blipFill>
        <p:spPr>
          <a:xfrm>
            <a:off x="4644008" y="188640"/>
            <a:ext cx="3817582" cy="5842000"/>
          </a:xfrm>
          <a:prstGeom prst="rect">
            <a:avLst/>
          </a:prstGeom>
        </p:spPr>
      </p:pic>
    </p:spTree>
    <p:extLst>
      <p:ext uri="{BB962C8B-B14F-4D97-AF65-F5344CB8AC3E}">
        <p14:creationId xmlns:p14="http://schemas.microsoft.com/office/powerpoint/2010/main" val="3134648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B76D61-282C-A828-F25C-B7201F2C0E09}"/>
              </a:ext>
            </a:extLst>
          </p:cNvPr>
          <p:cNvSpPr>
            <a:spLocks noGrp="1"/>
          </p:cNvSpPr>
          <p:nvPr>
            <p:ph type="title"/>
          </p:nvPr>
        </p:nvSpPr>
        <p:spPr>
          <a:xfrm>
            <a:off x="251520" y="4437112"/>
            <a:ext cx="3816424" cy="2448272"/>
          </a:xfrm>
        </p:spPr>
        <p:txBody>
          <a:bodyPr/>
          <a:lstStyle/>
          <a:p>
            <a:pPr algn="r"/>
            <a:r>
              <a:rPr lang="it-IT" sz="1600" dirty="0">
                <a:solidFill>
                  <a:srgbClr val="6F2B15"/>
                </a:solidFill>
              </a:rPr>
              <a:t>Lorenzo </a:t>
            </a:r>
            <a:r>
              <a:rPr lang="it-IT" sz="1600" dirty="0" err="1">
                <a:solidFill>
                  <a:srgbClr val="6F2B15"/>
                </a:solidFill>
              </a:rPr>
              <a:t>Daza</a:t>
            </a:r>
            <a:r>
              <a:rPr lang="it-IT" sz="1600" dirty="0">
                <a:solidFill>
                  <a:srgbClr val="6F2B15"/>
                </a:solidFill>
              </a:rPr>
              <a:t>, il padre di Fermina, l’attore John </a:t>
            </a:r>
            <a:r>
              <a:rPr lang="it-IT" sz="1600" dirty="0" err="1">
                <a:solidFill>
                  <a:srgbClr val="6F2B15"/>
                </a:solidFill>
              </a:rPr>
              <a:t>Leguizamo</a:t>
            </a:r>
            <a:r>
              <a:rPr lang="it-IT" sz="1600" dirty="0">
                <a:solidFill>
                  <a:srgbClr val="6F2B15"/>
                </a:solidFill>
              </a:rPr>
              <a:t>, da poco trasferito a </a:t>
            </a:r>
            <a:r>
              <a:rPr lang="it-IT" sz="1600" dirty="0" err="1">
                <a:solidFill>
                  <a:srgbClr val="6F2B15"/>
                </a:solidFill>
              </a:rPr>
              <a:t>Cartegena</a:t>
            </a:r>
            <a:r>
              <a:rPr lang="it-IT" sz="1600" dirty="0">
                <a:solidFill>
                  <a:srgbClr val="6F2B15"/>
                </a:solidFill>
              </a:rPr>
              <a:t>,</a:t>
            </a:r>
            <a:br>
              <a:rPr lang="it-IT" sz="1600" dirty="0">
                <a:solidFill>
                  <a:srgbClr val="6F2B15"/>
                </a:solidFill>
              </a:rPr>
            </a:br>
            <a:r>
              <a:rPr lang="it-IT" sz="1600" dirty="0">
                <a:solidFill>
                  <a:srgbClr val="6F2B15"/>
                </a:solidFill>
              </a:rPr>
              <a:t>un uomo di</a:t>
            </a:r>
            <a:br>
              <a:rPr lang="it-IT" sz="1600" dirty="0">
                <a:solidFill>
                  <a:srgbClr val="6F2B15"/>
                </a:solidFill>
              </a:rPr>
            </a:br>
            <a:r>
              <a:rPr lang="it-IT" sz="1600" dirty="0">
                <a:solidFill>
                  <a:srgbClr val="6F2B15"/>
                </a:solidFill>
              </a:rPr>
              <a:t>grandi ricchezze, </a:t>
            </a:r>
            <a:br>
              <a:rPr lang="it-IT" sz="1600" dirty="0">
                <a:solidFill>
                  <a:srgbClr val="6F2B15"/>
                </a:solidFill>
              </a:rPr>
            </a:br>
            <a:r>
              <a:rPr lang="it-IT" sz="1600" dirty="0">
                <a:solidFill>
                  <a:srgbClr val="6F2B15"/>
                </a:solidFill>
              </a:rPr>
              <a:t>con traffici poco puliti, </a:t>
            </a:r>
            <a:br>
              <a:rPr lang="it-IT" sz="1600" dirty="0">
                <a:solidFill>
                  <a:srgbClr val="6F2B15"/>
                </a:solidFill>
              </a:rPr>
            </a:br>
            <a:r>
              <a:rPr lang="it-IT" sz="1600" dirty="0">
                <a:solidFill>
                  <a:srgbClr val="6F2B15"/>
                </a:solidFill>
              </a:rPr>
              <a:t>tranne il commercio di mule.</a:t>
            </a:r>
          </a:p>
        </p:txBody>
      </p:sp>
      <p:pic>
        <p:nvPicPr>
          <p:cNvPr id="5" name="Immagine 4">
            <a:extLst>
              <a:ext uri="{FF2B5EF4-FFF2-40B4-BE49-F238E27FC236}">
                <a16:creationId xmlns:a16="http://schemas.microsoft.com/office/drawing/2014/main" id="{023D3E76-03F0-D80B-EF7E-6663B4AD2BA6}"/>
              </a:ext>
            </a:extLst>
          </p:cNvPr>
          <p:cNvPicPr>
            <a:picLocks noChangeAspect="1"/>
          </p:cNvPicPr>
          <p:nvPr/>
        </p:nvPicPr>
        <p:blipFill>
          <a:blip r:embed="rId2"/>
          <a:stretch>
            <a:fillRect/>
          </a:stretch>
        </p:blipFill>
        <p:spPr>
          <a:xfrm>
            <a:off x="4211960" y="2492896"/>
            <a:ext cx="4932040" cy="4365104"/>
          </a:xfrm>
          <a:prstGeom prst="rect">
            <a:avLst/>
          </a:prstGeom>
        </p:spPr>
      </p:pic>
    </p:spTree>
    <p:extLst>
      <p:ext uri="{BB962C8B-B14F-4D97-AF65-F5344CB8AC3E}">
        <p14:creationId xmlns:p14="http://schemas.microsoft.com/office/powerpoint/2010/main" val="2070869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EB18F0-D1D0-1F44-8CD8-AFCCB57DCF31}"/>
              </a:ext>
            </a:extLst>
          </p:cNvPr>
          <p:cNvSpPr>
            <a:spLocks noGrp="1"/>
          </p:cNvSpPr>
          <p:nvPr>
            <p:ph type="title"/>
          </p:nvPr>
        </p:nvSpPr>
        <p:spPr>
          <a:xfrm>
            <a:off x="685800" y="5301208"/>
            <a:ext cx="7772400" cy="1556792"/>
          </a:xfrm>
        </p:spPr>
        <p:txBody>
          <a:bodyPr/>
          <a:lstStyle/>
          <a:p>
            <a:r>
              <a:rPr lang="it-IT" sz="1600" dirty="0">
                <a:solidFill>
                  <a:schemeClr val="accent1">
                    <a:lumMod val="50000"/>
                  </a:schemeClr>
                </a:solidFill>
              </a:rPr>
              <a:t>I Giardino dei Vangeli dell’abitazione di Lorenzo </a:t>
            </a:r>
            <a:r>
              <a:rPr lang="it-IT" sz="1600" dirty="0" err="1">
                <a:solidFill>
                  <a:schemeClr val="accent1">
                    <a:lumMod val="50000"/>
                  </a:schemeClr>
                </a:solidFill>
              </a:rPr>
              <a:t>Daza</a:t>
            </a:r>
            <a:r>
              <a:rPr lang="it-IT" sz="1600" dirty="0">
                <a:solidFill>
                  <a:schemeClr val="accent1">
                    <a:lumMod val="50000"/>
                  </a:schemeClr>
                </a:solidFill>
              </a:rPr>
              <a:t>.</a:t>
            </a:r>
          </a:p>
        </p:txBody>
      </p:sp>
      <p:pic>
        <p:nvPicPr>
          <p:cNvPr id="4" name="Immagine 3">
            <a:extLst>
              <a:ext uri="{FF2B5EF4-FFF2-40B4-BE49-F238E27FC236}">
                <a16:creationId xmlns:a16="http://schemas.microsoft.com/office/drawing/2014/main" id="{6C04BD30-04EF-CA4F-D6DC-0B6D863299E2}"/>
              </a:ext>
            </a:extLst>
          </p:cNvPr>
          <p:cNvPicPr>
            <a:picLocks noChangeAspect="1"/>
          </p:cNvPicPr>
          <p:nvPr/>
        </p:nvPicPr>
        <p:blipFill>
          <a:blip r:embed="rId2"/>
          <a:stretch>
            <a:fillRect/>
          </a:stretch>
        </p:blipFill>
        <p:spPr>
          <a:xfrm>
            <a:off x="685800" y="476672"/>
            <a:ext cx="7772400" cy="5181600"/>
          </a:xfrm>
          <a:prstGeom prst="rect">
            <a:avLst/>
          </a:prstGeom>
        </p:spPr>
      </p:pic>
    </p:spTree>
    <p:extLst>
      <p:ext uri="{BB962C8B-B14F-4D97-AF65-F5344CB8AC3E}">
        <p14:creationId xmlns:p14="http://schemas.microsoft.com/office/powerpoint/2010/main" val="1851926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0604C7-C441-BFB2-0F7C-89E1DF71E8F8}"/>
              </a:ext>
            </a:extLst>
          </p:cNvPr>
          <p:cNvSpPr>
            <a:spLocks noGrp="1"/>
          </p:cNvSpPr>
          <p:nvPr>
            <p:ph type="title"/>
          </p:nvPr>
        </p:nvSpPr>
        <p:spPr>
          <a:xfrm>
            <a:off x="457200" y="4077072"/>
            <a:ext cx="8135938" cy="2780928"/>
          </a:xfrm>
        </p:spPr>
        <p:txBody>
          <a:bodyPr/>
          <a:lstStyle/>
          <a:p>
            <a:r>
              <a:rPr lang="it-IT" sz="1600" dirty="0">
                <a:solidFill>
                  <a:schemeClr val="accent1">
                    <a:lumMod val="50000"/>
                  </a:schemeClr>
                </a:solidFill>
              </a:rPr>
              <a:t>Fermina </a:t>
            </a:r>
            <a:r>
              <a:rPr lang="it-IT" sz="1600" dirty="0" err="1">
                <a:solidFill>
                  <a:schemeClr val="accent1">
                    <a:lumMod val="50000"/>
                  </a:schemeClr>
                </a:solidFill>
              </a:rPr>
              <a:t>Daza</a:t>
            </a:r>
            <a:r>
              <a:rPr lang="it-IT" sz="1600" dirty="0">
                <a:solidFill>
                  <a:schemeClr val="accent1">
                    <a:lumMod val="50000"/>
                  </a:schemeClr>
                </a:solidFill>
              </a:rPr>
              <a:t> volge gli occhi verso il giovane </a:t>
            </a:r>
            <a:r>
              <a:rPr lang="it-IT" sz="1600" dirty="0" err="1">
                <a:solidFill>
                  <a:schemeClr val="accent1">
                    <a:lumMod val="50000"/>
                  </a:schemeClr>
                </a:solidFill>
              </a:rPr>
              <a:t>Ariza</a:t>
            </a:r>
            <a:r>
              <a:rPr lang="it-IT" sz="1600" dirty="0">
                <a:solidFill>
                  <a:schemeClr val="accent1">
                    <a:lumMod val="50000"/>
                  </a:schemeClr>
                </a:solidFill>
              </a:rPr>
              <a:t>, per uno sguardo…</a:t>
            </a:r>
            <a:br>
              <a:rPr lang="it-IT" sz="1600" dirty="0">
                <a:solidFill>
                  <a:schemeClr val="accent1">
                    <a:lumMod val="50000"/>
                  </a:schemeClr>
                </a:solidFill>
              </a:rPr>
            </a:br>
            <a:br>
              <a:rPr lang="it-IT" sz="1600" dirty="0">
                <a:solidFill>
                  <a:schemeClr val="accent1">
                    <a:lumMod val="50000"/>
                  </a:schemeClr>
                </a:solidFill>
              </a:rPr>
            </a:br>
            <a:r>
              <a:rPr lang="it-IT" sz="1600" dirty="0">
                <a:solidFill>
                  <a:srgbClr val="C00000"/>
                </a:solidFill>
              </a:rPr>
              <a:t>«che per Florentino è l’origine di un cataclisma d’amore </a:t>
            </a:r>
            <a:br>
              <a:rPr lang="it-IT" sz="1600" dirty="0">
                <a:solidFill>
                  <a:srgbClr val="C00000"/>
                </a:solidFill>
              </a:rPr>
            </a:br>
            <a:r>
              <a:rPr lang="it-IT" sz="1600" dirty="0">
                <a:solidFill>
                  <a:srgbClr val="C00000"/>
                </a:solidFill>
              </a:rPr>
              <a:t>che mezzo secolo dopo non era ancora terminato.» </a:t>
            </a:r>
          </a:p>
        </p:txBody>
      </p:sp>
      <p:pic>
        <p:nvPicPr>
          <p:cNvPr id="3" name="Immagine 2">
            <a:extLst>
              <a:ext uri="{FF2B5EF4-FFF2-40B4-BE49-F238E27FC236}">
                <a16:creationId xmlns:a16="http://schemas.microsoft.com/office/drawing/2014/main" id="{B9198835-D4DD-A80E-68BC-DD379ACF5192}"/>
              </a:ext>
            </a:extLst>
          </p:cNvPr>
          <p:cNvPicPr>
            <a:picLocks noChangeAspect="1"/>
          </p:cNvPicPr>
          <p:nvPr/>
        </p:nvPicPr>
        <p:blipFill>
          <a:blip r:embed="rId2"/>
          <a:stretch>
            <a:fillRect/>
          </a:stretch>
        </p:blipFill>
        <p:spPr>
          <a:xfrm>
            <a:off x="550862" y="359697"/>
            <a:ext cx="8082898" cy="4365447"/>
          </a:xfrm>
          <a:prstGeom prst="rect">
            <a:avLst/>
          </a:prstGeom>
        </p:spPr>
      </p:pic>
    </p:spTree>
    <p:extLst>
      <p:ext uri="{BB962C8B-B14F-4D97-AF65-F5344CB8AC3E}">
        <p14:creationId xmlns:p14="http://schemas.microsoft.com/office/powerpoint/2010/main" val="2849052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17CC287-8EE4-AE4D-A0D8-5249E2070C65}"/>
              </a:ext>
            </a:extLst>
          </p:cNvPr>
          <p:cNvSpPr>
            <a:spLocks noGrp="1"/>
          </p:cNvSpPr>
          <p:nvPr>
            <p:ph type="title"/>
          </p:nvPr>
        </p:nvSpPr>
        <p:spPr>
          <a:xfrm>
            <a:off x="1504849" y="5013176"/>
            <a:ext cx="6134302" cy="1656184"/>
          </a:xfrm>
        </p:spPr>
        <p:txBody>
          <a:bodyPr/>
          <a:lstStyle/>
          <a:p>
            <a:r>
              <a:rPr lang="it-IT" sz="1800" b="1" dirty="0">
                <a:solidFill>
                  <a:srgbClr val="977616"/>
                </a:solidFill>
              </a:rPr>
              <a:t>I tre personaggi protagonisti del romanzo.</a:t>
            </a:r>
            <a:br>
              <a:rPr lang="it-IT" sz="1600" dirty="0">
                <a:solidFill>
                  <a:srgbClr val="B913C9"/>
                </a:solidFill>
              </a:rPr>
            </a:br>
            <a:r>
              <a:rPr lang="it-IT" sz="1600" dirty="0">
                <a:solidFill>
                  <a:srgbClr val="6F2B15"/>
                </a:solidFill>
              </a:rPr>
              <a:t>Florentino </a:t>
            </a:r>
            <a:r>
              <a:rPr lang="it-IT" sz="1600" dirty="0" err="1">
                <a:solidFill>
                  <a:srgbClr val="6F2B15"/>
                </a:solidFill>
              </a:rPr>
              <a:t>Ariza</a:t>
            </a:r>
            <a:r>
              <a:rPr lang="it-IT" sz="1600" dirty="0">
                <a:solidFill>
                  <a:srgbClr val="6F2B15"/>
                </a:solidFill>
              </a:rPr>
              <a:t> </a:t>
            </a:r>
            <a:r>
              <a:rPr lang="it-IT" sz="1600" dirty="0">
                <a:solidFill>
                  <a:srgbClr val="B913C9"/>
                </a:solidFill>
              </a:rPr>
              <a:t>– Fermina </a:t>
            </a:r>
            <a:r>
              <a:rPr lang="it-IT" sz="1600" dirty="0" err="1">
                <a:solidFill>
                  <a:srgbClr val="B913C9"/>
                </a:solidFill>
              </a:rPr>
              <a:t>Doza</a:t>
            </a:r>
            <a:r>
              <a:rPr lang="it-IT" sz="1600" dirty="0">
                <a:solidFill>
                  <a:srgbClr val="B913C9"/>
                </a:solidFill>
              </a:rPr>
              <a:t> - </a:t>
            </a:r>
            <a:r>
              <a:rPr lang="it-IT" sz="1600" dirty="0">
                <a:solidFill>
                  <a:srgbClr val="0070C0"/>
                </a:solidFill>
              </a:rPr>
              <a:t>il dott. Juvenal Urbino.</a:t>
            </a:r>
            <a:endParaRPr lang="it-IT" sz="1600" dirty="0">
              <a:solidFill>
                <a:srgbClr val="002060"/>
              </a:solidFill>
            </a:endParaRPr>
          </a:p>
        </p:txBody>
      </p:sp>
      <p:pic>
        <p:nvPicPr>
          <p:cNvPr id="4" name="Immagine 3">
            <a:extLst>
              <a:ext uri="{FF2B5EF4-FFF2-40B4-BE49-F238E27FC236}">
                <a16:creationId xmlns:a16="http://schemas.microsoft.com/office/drawing/2014/main" id="{5D0FA374-CBF9-1BF1-287F-38F0D3200FDE}"/>
              </a:ext>
            </a:extLst>
          </p:cNvPr>
          <p:cNvPicPr>
            <a:picLocks noChangeAspect="1"/>
          </p:cNvPicPr>
          <p:nvPr/>
        </p:nvPicPr>
        <p:blipFill>
          <a:blip r:embed="rId2"/>
          <a:stretch>
            <a:fillRect/>
          </a:stretch>
        </p:blipFill>
        <p:spPr>
          <a:xfrm>
            <a:off x="1187624" y="404664"/>
            <a:ext cx="6984776" cy="5040560"/>
          </a:xfrm>
          <a:prstGeom prst="rect">
            <a:avLst/>
          </a:prstGeom>
        </p:spPr>
      </p:pic>
    </p:spTree>
    <p:extLst>
      <p:ext uri="{BB962C8B-B14F-4D97-AF65-F5344CB8AC3E}">
        <p14:creationId xmlns:p14="http://schemas.microsoft.com/office/powerpoint/2010/main" val="2725578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E71365A-6E27-4E08-0E3D-602FCF2011B5}"/>
              </a:ext>
            </a:extLst>
          </p:cNvPr>
          <p:cNvPicPr>
            <a:picLocks noChangeAspect="1"/>
          </p:cNvPicPr>
          <p:nvPr/>
        </p:nvPicPr>
        <p:blipFill>
          <a:blip r:embed="rId2"/>
          <a:stretch>
            <a:fillRect/>
          </a:stretch>
        </p:blipFill>
        <p:spPr>
          <a:xfrm>
            <a:off x="685800" y="1236077"/>
            <a:ext cx="7772400" cy="4785211"/>
          </a:xfrm>
          <a:prstGeom prst="rect">
            <a:avLst/>
          </a:prstGeom>
        </p:spPr>
      </p:pic>
    </p:spTree>
    <p:extLst>
      <p:ext uri="{BB962C8B-B14F-4D97-AF65-F5344CB8AC3E}">
        <p14:creationId xmlns:p14="http://schemas.microsoft.com/office/powerpoint/2010/main" val="3445202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349A20-E679-EF2E-8842-85C22A43054D}"/>
              </a:ext>
            </a:extLst>
          </p:cNvPr>
          <p:cNvSpPr>
            <a:spLocks noGrp="1"/>
          </p:cNvSpPr>
          <p:nvPr>
            <p:ph type="title"/>
          </p:nvPr>
        </p:nvSpPr>
        <p:spPr>
          <a:xfrm>
            <a:off x="899592" y="4941168"/>
            <a:ext cx="7848872" cy="1916832"/>
          </a:xfrm>
        </p:spPr>
        <p:txBody>
          <a:bodyPr/>
          <a:lstStyle/>
          <a:p>
            <a:r>
              <a:rPr lang="it-IT" sz="1600" dirty="0">
                <a:solidFill>
                  <a:srgbClr val="786914"/>
                </a:solidFill>
              </a:rPr>
              <a:t>Fermina riceve dalla domestica di colore una lettera di Florentino nella casa paterna.</a:t>
            </a:r>
          </a:p>
        </p:txBody>
      </p:sp>
      <p:pic>
        <p:nvPicPr>
          <p:cNvPr id="4" name="Immagine 3">
            <a:extLst>
              <a:ext uri="{FF2B5EF4-FFF2-40B4-BE49-F238E27FC236}">
                <a16:creationId xmlns:a16="http://schemas.microsoft.com/office/drawing/2014/main" id="{CD739B89-B3D1-18D0-8D18-FA86B67BDDE7}"/>
              </a:ext>
            </a:extLst>
          </p:cNvPr>
          <p:cNvPicPr>
            <a:picLocks noChangeAspect="1"/>
          </p:cNvPicPr>
          <p:nvPr/>
        </p:nvPicPr>
        <p:blipFill>
          <a:blip r:embed="rId2"/>
          <a:stretch>
            <a:fillRect/>
          </a:stretch>
        </p:blipFill>
        <p:spPr>
          <a:xfrm>
            <a:off x="1043608" y="487099"/>
            <a:ext cx="7406274" cy="4906266"/>
          </a:xfrm>
          <a:prstGeom prst="rect">
            <a:avLst/>
          </a:prstGeom>
        </p:spPr>
      </p:pic>
    </p:spTree>
    <p:extLst>
      <p:ext uri="{BB962C8B-B14F-4D97-AF65-F5344CB8AC3E}">
        <p14:creationId xmlns:p14="http://schemas.microsoft.com/office/powerpoint/2010/main" val="412626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14354C-72ED-2EB0-9C8F-9F075E9A8A5F}"/>
              </a:ext>
            </a:extLst>
          </p:cNvPr>
          <p:cNvSpPr>
            <a:spLocks noGrp="1"/>
          </p:cNvSpPr>
          <p:nvPr>
            <p:ph type="title"/>
          </p:nvPr>
        </p:nvSpPr>
        <p:spPr>
          <a:xfrm>
            <a:off x="803496" y="4725144"/>
            <a:ext cx="7772401" cy="2132856"/>
          </a:xfrm>
        </p:spPr>
        <p:txBody>
          <a:bodyPr/>
          <a:lstStyle/>
          <a:p>
            <a:r>
              <a:rPr lang="it-IT" sz="1600" dirty="0">
                <a:solidFill>
                  <a:srgbClr val="C00000"/>
                </a:solidFill>
              </a:rPr>
              <a:t>Fermina aspira il profumo di Florentino dalle lettere che egli le invia ogni giorno</a:t>
            </a:r>
            <a:r>
              <a:rPr lang="it-IT" sz="1600" dirty="0">
                <a:solidFill>
                  <a:srgbClr val="B913C9"/>
                </a:solidFill>
              </a:rPr>
              <a:t>.</a:t>
            </a:r>
          </a:p>
        </p:txBody>
      </p:sp>
      <p:pic>
        <p:nvPicPr>
          <p:cNvPr id="3" name="Immagine 2">
            <a:extLst>
              <a:ext uri="{FF2B5EF4-FFF2-40B4-BE49-F238E27FC236}">
                <a16:creationId xmlns:a16="http://schemas.microsoft.com/office/drawing/2014/main" id="{78207928-2799-5EE5-BDA7-FD749629F22A}"/>
              </a:ext>
            </a:extLst>
          </p:cNvPr>
          <p:cNvPicPr>
            <a:picLocks noChangeAspect="1"/>
          </p:cNvPicPr>
          <p:nvPr/>
        </p:nvPicPr>
        <p:blipFill>
          <a:blip r:embed="rId2"/>
          <a:stretch>
            <a:fillRect/>
          </a:stretch>
        </p:blipFill>
        <p:spPr>
          <a:xfrm>
            <a:off x="803497" y="908720"/>
            <a:ext cx="7772400" cy="4371975"/>
          </a:xfrm>
          <a:prstGeom prst="rect">
            <a:avLst/>
          </a:prstGeom>
        </p:spPr>
      </p:pic>
    </p:spTree>
    <p:extLst>
      <p:ext uri="{BB962C8B-B14F-4D97-AF65-F5344CB8AC3E}">
        <p14:creationId xmlns:p14="http://schemas.microsoft.com/office/powerpoint/2010/main" val="4136407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D04E904-E94E-C6EF-6907-F691D8C5450D}"/>
              </a:ext>
            </a:extLst>
          </p:cNvPr>
          <p:cNvPicPr>
            <a:picLocks noChangeAspect="1"/>
          </p:cNvPicPr>
          <p:nvPr/>
        </p:nvPicPr>
        <p:blipFill>
          <a:blip r:embed="rId2"/>
          <a:stretch>
            <a:fillRect/>
          </a:stretch>
        </p:blipFill>
        <p:spPr>
          <a:xfrm>
            <a:off x="1403648" y="1196752"/>
            <a:ext cx="7040782" cy="3960440"/>
          </a:xfrm>
          <a:prstGeom prst="rect">
            <a:avLst/>
          </a:prstGeom>
        </p:spPr>
      </p:pic>
      <p:sp>
        <p:nvSpPr>
          <p:cNvPr id="5" name="Titolo 4">
            <a:extLst>
              <a:ext uri="{FF2B5EF4-FFF2-40B4-BE49-F238E27FC236}">
                <a16:creationId xmlns:a16="http://schemas.microsoft.com/office/drawing/2014/main" id="{875D33A7-28B5-3F25-B5B7-28D1BA5294D3}"/>
              </a:ext>
            </a:extLst>
          </p:cNvPr>
          <p:cNvSpPr>
            <a:spLocks noGrp="1"/>
          </p:cNvSpPr>
          <p:nvPr>
            <p:ph type="title"/>
          </p:nvPr>
        </p:nvSpPr>
        <p:spPr>
          <a:xfrm>
            <a:off x="1403648" y="5013176"/>
            <a:ext cx="7040782" cy="1152128"/>
          </a:xfrm>
        </p:spPr>
        <p:txBody>
          <a:bodyPr/>
          <a:lstStyle/>
          <a:p>
            <a:r>
              <a:rPr lang="it-IT" sz="1600" dirty="0"/>
              <a:t>I due si incontrano nel Giardino dei Vangeli della villa di casa </a:t>
            </a:r>
            <a:r>
              <a:rPr lang="it-IT" sz="1600" dirty="0" err="1"/>
              <a:t>Dazo</a:t>
            </a:r>
            <a:r>
              <a:rPr lang="it-IT" sz="1600" dirty="0"/>
              <a:t>.</a:t>
            </a:r>
          </a:p>
        </p:txBody>
      </p:sp>
    </p:spTree>
    <p:extLst>
      <p:ext uri="{BB962C8B-B14F-4D97-AF65-F5344CB8AC3E}">
        <p14:creationId xmlns:p14="http://schemas.microsoft.com/office/powerpoint/2010/main" val="282451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D07DC-C3B5-A13C-0D76-3069EE7EFFD3}"/>
              </a:ext>
            </a:extLst>
          </p:cNvPr>
          <p:cNvSpPr>
            <a:spLocks noGrp="1"/>
          </p:cNvSpPr>
          <p:nvPr>
            <p:ph type="title"/>
          </p:nvPr>
        </p:nvSpPr>
        <p:spPr>
          <a:xfrm>
            <a:off x="457200" y="5661248"/>
            <a:ext cx="3466728" cy="1196752"/>
          </a:xfrm>
        </p:spPr>
        <p:txBody>
          <a:bodyPr/>
          <a:lstStyle/>
          <a:p>
            <a:pPr algn="r"/>
            <a:r>
              <a:rPr lang="it-IT" sz="1600" dirty="0">
                <a:solidFill>
                  <a:srgbClr val="786914"/>
                </a:solidFill>
              </a:rPr>
              <a:t>Lorenzo </a:t>
            </a:r>
            <a:r>
              <a:rPr lang="it-IT" sz="1600" dirty="0" err="1">
                <a:solidFill>
                  <a:srgbClr val="786914"/>
                </a:solidFill>
              </a:rPr>
              <a:t>Daza</a:t>
            </a:r>
            <a:r>
              <a:rPr lang="it-IT" sz="1600" dirty="0">
                <a:solidFill>
                  <a:srgbClr val="786914"/>
                </a:solidFill>
              </a:rPr>
              <a:t>, </a:t>
            </a:r>
            <a:br>
              <a:rPr lang="it-IT" sz="1600" dirty="0">
                <a:solidFill>
                  <a:srgbClr val="786914"/>
                </a:solidFill>
              </a:rPr>
            </a:br>
            <a:r>
              <a:rPr lang="it-IT" sz="1600" dirty="0">
                <a:solidFill>
                  <a:srgbClr val="786914"/>
                </a:solidFill>
              </a:rPr>
              <a:t>il padre di Fermina</a:t>
            </a:r>
            <a:r>
              <a:rPr lang="it-IT" sz="1600" dirty="0"/>
              <a:t>.</a:t>
            </a:r>
          </a:p>
        </p:txBody>
      </p:sp>
      <p:pic>
        <p:nvPicPr>
          <p:cNvPr id="3" name="Immagine 2">
            <a:extLst>
              <a:ext uri="{FF2B5EF4-FFF2-40B4-BE49-F238E27FC236}">
                <a16:creationId xmlns:a16="http://schemas.microsoft.com/office/drawing/2014/main" id="{ED39A40E-FDB7-0435-610A-D0F807030A01}"/>
              </a:ext>
            </a:extLst>
          </p:cNvPr>
          <p:cNvPicPr>
            <a:picLocks noChangeAspect="1"/>
          </p:cNvPicPr>
          <p:nvPr/>
        </p:nvPicPr>
        <p:blipFill>
          <a:blip r:embed="rId2"/>
          <a:stretch>
            <a:fillRect/>
          </a:stretch>
        </p:blipFill>
        <p:spPr>
          <a:xfrm>
            <a:off x="4211960" y="2492896"/>
            <a:ext cx="4932040" cy="4365104"/>
          </a:xfrm>
          <a:prstGeom prst="rect">
            <a:avLst/>
          </a:prstGeom>
        </p:spPr>
      </p:pic>
    </p:spTree>
    <p:extLst>
      <p:ext uri="{BB962C8B-B14F-4D97-AF65-F5344CB8AC3E}">
        <p14:creationId xmlns:p14="http://schemas.microsoft.com/office/powerpoint/2010/main" val="404437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8ECD67E-FC36-D455-5BEA-8DF5529D36E7}"/>
              </a:ext>
            </a:extLst>
          </p:cNvPr>
          <p:cNvPicPr>
            <a:picLocks noChangeAspect="1"/>
          </p:cNvPicPr>
          <p:nvPr/>
        </p:nvPicPr>
        <p:blipFill>
          <a:blip r:embed="rId2"/>
          <a:stretch>
            <a:fillRect/>
          </a:stretch>
        </p:blipFill>
        <p:spPr>
          <a:xfrm>
            <a:off x="755203" y="1844824"/>
            <a:ext cx="7633594" cy="4752528"/>
          </a:xfrm>
          <a:prstGeom prst="rect">
            <a:avLst/>
          </a:prstGeom>
        </p:spPr>
      </p:pic>
    </p:spTree>
    <p:extLst>
      <p:ext uri="{BB962C8B-B14F-4D97-AF65-F5344CB8AC3E}">
        <p14:creationId xmlns:p14="http://schemas.microsoft.com/office/powerpoint/2010/main" val="1792191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D942A98-37F1-7C4F-BBBD-1919C57FA7D6}"/>
              </a:ext>
            </a:extLst>
          </p:cNvPr>
          <p:cNvSpPr>
            <a:spLocks noGrp="1"/>
          </p:cNvSpPr>
          <p:nvPr>
            <p:ph type="title"/>
          </p:nvPr>
        </p:nvSpPr>
        <p:spPr>
          <a:xfrm>
            <a:off x="685800" y="4797152"/>
            <a:ext cx="7772400" cy="2060848"/>
          </a:xfrm>
        </p:spPr>
        <p:txBody>
          <a:bodyPr/>
          <a:lstStyle/>
          <a:p>
            <a:r>
              <a:rPr lang="it-IT" sz="1600" dirty="0">
                <a:solidFill>
                  <a:srgbClr val="002060"/>
                </a:solidFill>
              </a:rPr>
              <a:t>L’autore, il colombiano Gabriel Garcia Marquez, Nobel per la Letteratura nel 1982. </a:t>
            </a:r>
            <a:br>
              <a:rPr lang="it-IT" sz="1600" dirty="0">
                <a:solidFill>
                  <a:srgbClr val="860000"/>
                </a:solidFill>
              </a:rPr>
            </a:br>
            <a:endParaRPr lang="it-IT" sz="1600" b="1" dirty="0">
              <a:solidFill>
                <a:srgbClr val="00B050"/>
              </a:solidFill>
            </a:endParaRPr>
          </a:p>
        </p:txBody>
      </p:sp>
      <p:pic>
        <p:nvPicPr>
          <p:cNvPr id="2" name="Immagine 1">
            <a:extLst>
              <a:ext uri="{FF2B5EF4-FFF2-40B4-BE49-F238E27FC236}">
                <a16:creationId xmlns:a16="http://schemas.microsoft.com/office/drawing/2014/main" id="{EF1044EC-6672-4A06-23BE-35CFDBFBEA4B}"/>
              </a:ext>
            </a:extLst>
          </p:cNvPr>
          <p:cNvPicPr>
            <a:picLocks noChangeAspect="1"/>
          </p:cNvPicPr>
          <p:nvPr/>
        </p:nvPicPr>
        <p:blipFill>
          <a:blip r:embed="rId2"/>
          <a:stretch>
            <a:fillRect/>
          </a:stretch>
        </p:blipFill>
        <p:spPr>
          <a:xfrm>
            <a:off x="671737" y="764704"/>
            <a:ext cx="7772400" cy="4373683"/>
          </a:xfrm>
          <a:prstGeom prst="rect">
            <a:avLst/>
          </a:prstGeom>
        </p:spPr>
      </p:pic>
    </p:spTree>
    <p:extLst>
      <p:ext uri="{BB962C8B-B14F-4D97-AF65-F5344CB8AC3E}">
        <p14:creationId xmlns:p14="http://schemas.microsoft.com/office/powerpoint/2010/main" val="252080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2EA5A1-70C0-68C0-D869-25FCF18A612E}"/>
              </a:ext>
            </a:extLst>
          </p:cNvPr>
          <p:cNvSpPr>
            <a:spLocks noGrp="1"/>
          </p:cNvSpPr>
          <p:nvPr>
            <p:ph type="title"/>
          </p:nvPr>
        </p:nvSpPr>
        <p:spPr>
          <a:xfrm>
            <a:off x="685800" y="4869161"/>
            <a:ext cx="7772400" cy="1988840"/>
          </a:xfrm>
        </p:spPr>
        <p:txBody>
          <a:bodyPr/>
          <a:lstStyle/>
          <a:p>
            <a:r>
              <a:rPr lang="it-IT" sz="1600" dirty="0"/>
              <a:t>Florentino </a:t>
            </a:r>
            <a:r>
              <a:rPr lang="it-IT" sz="1600" dirty="0" err="1"/>
              <a:t>Ariza</a:t>
            </a:r>
            <a:r>
              <a:rPr lang="it-IT" sz="1600" dirty="0"/>
              <a:t> e Lorenzo </a:t>
            </a:r>
            <a:r>
              <a:rPr lang="it-IT" sz="1600" dirty="0" err="1"/>
              <a:t>Doza</a:t>
            </a:r>
            <a:r>
              <a:rPr lang="it-IT" sz="1600" dirty="0"/>
              <a:t> seduti ai tavoli di un bar.</a:t>
            </a:r>
          </a:p>
        </p:txBody>
      </p:sp>
      <p:pic>
        <p:nvPicPr>
          <p:cNvPr id="3" name="Immagine 2">
            <a:extLst>
              <a:ext uri="{FF2B5EF4-FFF2-40B4-BE49-F238E27FC236}">
                <a16:creationId xmlns:a16="http://schemas.microsoft.com/office/drawing/2014/main" id="{000B04EC-BC87-2747-AFA2-BAFE6D0DE48B}"/>
              </a:ext>
            </a:extLst>
          </p:cNvPr>
          <p:cNvPicPr>
            <a:picLocks noChangeAspect="1"/>
          </p:cNvPicPr>
          <p:nvPr/>
        </p:nvPicPr>
        <p:blipFill>
          <a:blip r:embed="rId2"/>
          <a:stretch>
            <a:fillRect/>
          </a:stretch>
        </p:blipFill>
        <p:spPr>
          <a:xfrm>
            <a:off x="685800" y="1052736"/>
            <a:ext cx="7772400" cy="4252291"/>
          </a:xfrm>
          <a:prstGeom prst="rect">
            <a:avLst/>
          </a:prstGeom>
        </p:spPr>
      </p:pic>
    </p:spTree>
    <p:extLst>
      <p:ext uri="{BB962C8B-B14F-4D97-AF65-F5344CB8AC3E}">
        <p14:creationId xmlns:p14="http://schemas.microsoft.com/office/powerpoint/2010/main" val="436157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0EB6A8-3499-1CF8-FA28-482E0016D7F9}"/>
              </a:ext>
            </a:extLst>
          </p:cNvPr>
          <p:cNvSpPr>
            <a:spLocks noGrp="1"/>
          </p:cNvSpPr>
          <p:nvPr>
            <p:ph type="title"/>
          </p:nvPr>
        </p:nvSpPr>
        <p:spPr>
          <a:xfrm>
            <a:off x="1475656" y="5373216"/>
            <a:ext cx="3024336" cy="1484784"/>
          </a:xfrm>
        </p:spPr>
        <p:txBody>
          <a:bodyPr/>
          <a:lstStyle/>
          <a:p>
            <a:pPr algn="r"/>
            <a:r>
              <a:rPr lang="it-IT" sz="1600" dirty="0" err="1">
                <a:solidFill>
                  <a:srgbClr val="860000"/>
                </a:solidFill>
              </a:rPr>
              <a:t>Hildebranda</a:t>
            </a:r>
            <a:r>
              <a:rPr lang="it-IT" sz="1600" dirty="0">
                <a:solidFill>
                  <a:srgbClr val="860000"/>
                </a:solidFill>
              </a:rPr>
              <a:t> Sanchez all’opera, </a:t>
            </a:r>
            <a:br>
              <a:rPr lang="it-IT" sz="1600" dirty="0">
                <a:solidFill>
                  <a:srgbClr val="860000"/>
                </a:solidFill>
              </a:rPr>
            </a:br>
            <a:r>
              <a:rPr lang="it-IT" sz="1600" dirty="0">
                <a:solidFill>
                  <a:srgbClr val="860000"/>
                </a:solidFill>
              </a:rPr>
              <a:t>l’attrice sudamericana</a:t>
            </a:r>
            <a:br>
              <a:rPr lang="it-IT" sz="1600" dirty="0">
                <a:solidFill>
                  <a:srgbClr val="860000"/>
                </a:solidFill>
              </a:rPr>
            </a:br>
            <a:r>
              <a:rPr lang="it-IT" sz="1600" dirty="0">
                <a:solidFill>
                  <a:srgbClr val="860000"/>
                </a:solidFill>
              </a:rPr>
              <a:t>Catalina Sandino Moreno.</a:t>
            </a:r>
          </a:p>
        </p:txBody>
      </p:sp>
      <p:pic>
        <p:nvPicPr>
          <p:cNvPr id="5" name="Immagine 4">
            <a:extLst>
              <a:ext uri="{FF2B5EF4-FFF2-40B4-BE49-F238E27FC236}">
                <a16:creationId xmlns:a16="http://schemas.microsoft.com/office/drawing/2014/main" id="{A5D67DED-7C14-0948-301F-B1934172F8B5}"/>
              </a:ext>
            </a:extLst>
          </p:cNvPr>
          <p:cNvPicPr>
            <a:picLocks noChangeAspect="1"/>
          </p:cNvPicPr>
          <p:nvPr/>
        </p:nvPicPr>
        <p:blipFill>
          <a:blip r:embed="rId2"/>
          <a:stretch>
            <a:fillRect/>
          </a:stretch>
        </p:blipFill>
        <p:spPr>
          <a:xfrm>
            <a:off x="4788024" y="1315947"/>
            <a:ext cx="4344280" cy="5542053"/>
          </a:xfrm>
          <a:prstGeom prst="rect">
            <a:avLst/>
          </a:prstGeom>
        </p:spPr>
      </p:pic>
    </p:spTree>
    <p:extLst>
      <p:ext uri="{BB962C8B-B14F-4D97-AF65-F5344CB8AC3E}">
        <p14:creationId xmlns:p14="http://schemas.microsoft.com/office/powerpoint/2010/main" val="2443762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2A88D3-C9AB-F475-7A00-4DC6EFDC09B1}"/>
              </a:ext>
            </a:extLst>
          </p:cNvPr>
          <p:cNvSpPr>
            <a:spLocks noGrp="1"/>
          </p:cNvSpPr>
          <p:nvPr>
            <p:ph type="title"/>
          </p:nvPr>
        </p:nvSpPr>
        <p:spPr>
          <a:xfrm>
            <a:off x="1187624" y="4941168"/>
            <a:ext cx="7302894" cy="1916832"/>
          </a:xfrm>
        </p:spPr>
        <p:txBody>
          <a:bodyPr/>
          <a:lstStyle/>
          <a:p>
            <a:r>
              <a:rPr lang="it-IT" sz="1600" dirty="0" err="1">
                <a:solidFill>
                  <a:srgbClr val="977616"/>
                </a:solidFill>
              </a:rPr>
              <a:t>Hildebranda</a:t>
            </a:r>
            <a:r>
              <a:rPr lang="it-IT" sz="1600" dirty="0">
                <a:solidFill>
                  <a:srgbClr val="977616"/>
                </a:solidFill>
              </a:rPr>
              <a:t> Sanchez mostra un suo dipinto.</a:t>
            </a:r>
          </a:p>
        </p:txBody>
      </p:sp>
      <p:pic>
        <p:nvPicPr>
          <p:cNvPr id="5" name="Immagine 4">
            <a:extLst>
              <a:ext uri="{FF2B5EF4-FFF2-40B4-BE49-F238E27FC236}">
                <a16:creationId xmlns:a16="http://schemas.microsoft.com/office/drawing/2014/main" id="{02F6A076-EBC9-A68E-C2E4-D4110F567E8C}"/>
              </a:ext>
            </a:extLst>
          </p:cNvPr>
          <p:cNvPicPr>
            <a:picLocks noChangeAspect="1"/>
          </p:cNvPicPr>
          <p:nvPr/>
        </p:nvPicPr>
        <p:blipFill>
          <a:blip r:embed="rId2"/>
          <a:stretch>
            <a:fillRect/>
          </a:stretch>
        </p:blipFill>
        <p:spPr>
          <a:xfrm>
            <a:off x="1187624" y="764704"/>
            <a:ext cx="7302894" cy="4697015"/>
          </a:xfrm>
          <a:prstGeom prst="rect">
            <a:avLst/>
          </a:prstGeom>
        </p:spPr>
      </p:pic>
    </p:spTree>
    <p:extLst>
      <p:ext uri="{BB962C8B-B14F-4D97-AF65-F5344CB8AC3E}">
        <p14:creationId xmlns:p14="http://schemas.microsoft.com/office/powerpoint/2010/main" val="3080503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CD80C7A-1B12-CEFB-EFE2-3A81E85DE469}"/>
              </a:ext>
            </a:extLst>
          </p:cNvPr>
          <p:cNvPicPr>
            <a:picLocks noChangeAspect="1"/>
          </p:cNvPicPr>
          <p:nvPr/>
        </p:nvPicPr>
        <p:blipFill>
          <a:blip r:embed="rId2"/>
          <a:stretch>
            <a:fillRect/>
          </a:stretch>
        </p:blipFill>
        <p:spPr>
          <a:xfrm>
            <a:off x="1157292" y="692696"/>
            <a:ext cx="6829416" cy="4392488"/>
          </a:xfrm>
          <a:prstGeom prst="rect">
            <a:avLst/>
          </a:prstGeom>
        </p:spPr>
      </p:pic>
      <p:sp>
        <p:nvSpPr>
          <p:cNvPr id="6" name="Titolo 5">
            <a:extLst>
              <a:ext uri="{FF2B5EF4-FFF2-40B4-BE49-F238E27FC236}">
                <a16:creationId xmlns:a16="http://schemas.microsoft.com/office/drawing/2014/main" id="{2C7CC1FF-53AD-7988-7398-0E8B561AC426}"/>
              </a:ext>
            </a:extLst>
          </p:cNvPr>
          <p:cNvSpPr>
            <a:spLocks noGrp="1"/>
          </p:cNvSpPr>
          <p:nvPr>
            <p:ph type="title"/>
          </p:nvPr>
        </p:nvSpPr>
        <p:spPr>
          <a:xfrm>
            <a:off x="1157292" y="4653136"/>
            <a:ext cx="6829416" cy="1728192"/>
          </a:xfrm>
        </p:spPr>
        <p:txBody>
          <a:bodyPr/>
          <a:lstStyle/>
          <a:p>
            <a:r>
              <a:rPr lang="it-IT" sz="1600" dirty="0">
                <a:solidFill>
                  <a:srgbClr val="002060"/>
                </a:solidFill>
              </a:rPr>
              <a:t>Florentino </a:t>
            </a:r>
            <a:r>
              <a:rPr lang="it-IT" sz="1600" dirty="0" err="1">
                <a:solidFill>
                  <a:srgbClr val="002060"/>
                </a:solidFill>
              </a:rPr>
              <a:t>Ariza</a:t>
            </a:r>
            <a:r>
              <a:rPr lang="it-IT" sz="1600" dirty="0">
                <a:solidFill>
                  <a:srgbClr val="002060"/>
                </a:solidFill>
              </a:rPr>
              <a:t> giovane scalfisce il nome dell’amata su una panchina</a:t>
            </a:r>
          </a:p>
        </p:txBody>
      </p:sp>
    </p:spTree>
    <p:extLst>
      <p:ext uri="{BB962C8B-B14F-4D97-AF65-F5344CB8AC3E}">
        <p14:creationId xmlns:p14="http://schemas.microsoft.com/office/powerpoint/2010/main" val="2500731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71D34C-7AF0-D566-5B2C-B31D9E18DFEF}"/>
              </a:ext>
            </a:extLst>
          </p:cNvPr>
          <p:cNvSpPr>
            <a:spLocks noGrp="1"/>
          </p:cNvSpPr>
          <p:nvPr>
            <p:ph type="title"/>
          </p:nvPr>
        </p:nvSpPr>
        <p:spPr>
          <a:xfrm>
            <a:off x="1187624" y="5229200"/>
            <a:ext cx="7056784" cy="1628800"/>
          </a:xfrm>
        </p:spPr>
        <p:txBody>
          <a:bodyPr/>
          <a:lstStyle/>
          <a:p>
            <a:r>
              <a:rPr lang="it-IT" sz="1600" dirty="0">
                <a:solidFill>
                  <a:srgbClr val="860000"/>
                </a:solidFill>
              </a:rPr>
              <a:t>La tavola imbandita per la cena di Lorenzo </a:t>
            </a:r>
            <a:r>
              <a:rPr lang="it-IT" sz="1600" dirty="0" err="1">
                <a:solidFill>
                  <a:srgbClr val="860000"/>
                </a:solidFill>
              </a:rPr>
              <a:t>Laza</a:t>
            </a:r>
            <a:r>
              <a:rPr lang="it-IT" sz="1600" dirty="0">
                <a:solidFill>
                  <a:srgbClr val="860000"/>
                </a:solidFill>
              </a:rPr>
              <a:t> con la figlia Fermina.</a:t>
            </a:r>
          </a:p>
        </p:txBody>
      </p:sp>
      <p:pic>
        <p:nvPicPr>
          <p:cNvPr id="3" name="Immagine 2">
            <a:extLst>
              <a:ext uri="{FF2B5EF4-FFF2-40B4-BE49-F238E27FC236}">
                <a16:creationId xmlns:a16="http://schemas.microsoft.com/office/drawing/2014/main" id="{F05FEBC2-F71A-7F6E-7787-CE950AB0CD3E}"/>
              </a:ext>
            </a:extLst>
          </p:cNvPr>
          <p:cNvPicPr>
            <a:picLocks noChangeAspect="1"/>
          </p:cNvPicPr>
          <p:nvPr/>
        </p:nvPicPr>
        <p:blipFill>
          <a:blip r:embed="rId2"/>
          <a:stretch>
            <a:fillRect/>
          </a:stretch>
        </p:blipFill>
        <p:spPr>
          <a:xfrm>
            <a:off x="1187624" y="1052736"/>
            <a:ext cx="7056784" cy="4507637"/>
          </a:xfrm>
          <a:prstGeom prst="rect">
            <a:avLst/>
          </a:prstGeom>
        </p:spPr>
      </p:pic>
    </p:spTree>
    <p:extLst>
      <p:ext uri="{BB962C8B-B14F-4D97-AF65-F5344CB8AC3E}">
        <p14:creationId xmlns:p14="http://schemas.microsoft.com/office/powerpoint/2010/main" val="3688180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741548-2A3B-E13C-72C8-852FADDE0076}"/>
              </a:ext>
            </a:extLst>
          </p:cNvPr>
          <p:cNvSpPr>
            <a:spLocks noGrp="1"/>
          </p:cNvSpPr>
          <p:nvPr>
            <p:ph type="title"/>
          </p:nvPr>
        </p:nvSpPr>
        <p:spPr>
          <a:xfrm>
            <a:off x="755576" y="5328592"/>
            <a:ext cx="7391647" cy="1556792"/>
          </a:xfrm>
        </p:spPr>
        <p:txBody>
          <a:bodyPr/>
          <a:lstStyle/>
          <a:p>
            <a:r>
              <a:rPr lang="it-IT" sz="1600" dirty="0">
                <a:solidFill>
                  <a:srgbClr val="860000"/>
                </a:solidFill>
              </a:rPr>
              <a:t>Fermina </a:t>
            </a:r>
            <a:r>
              <a:rPr lang="it-IT" sz="1600" dirty="0" err="1">
                <a:solidFill>
                  <a:srgbClr val="860000"/>
                </a:solidFill>
              </a:rPr>
              <a:t>Daza</a:t>
            </a:r>
            <a:r>
              <a:rPr lang="it-IT" sz="1600" dirty="0">
                <a:solidFill>
                  <a:srgbClr val="860000"/>
                </a:solidFill>
              </a:rPr>
              <a:t> minaccia di uccidersi piuttosto che rompere con Florentino </a:t>
            </a:r>
            <a:r>
              <a:rPr lang="it-IT" sz="1600" dirty="0" err="1">
                <a:solidFill>
                  <a:srgbClr val="860000"/>
                </a:solidFill>
              </a:rPr>
              <a:t>Ariza</a:t>
            </a:r>
            <a:r>
              <a:rPr lang="it-IT" sz="1600" dirty="0">
                <a:solidFill>
                  <a:srgbClr val="860000"/>
                </a:solidFill>
              </a:rPr>
              <a:t>.</a:t>
            </a:r>
          </a:p>
        </p:txBody>
      </p:sp>
      <p:pic>
        <p:nvPicPr>
          <p:cNvPr id="4" name="Immagine 3">
            <a:extLst>
              <a:ext uri="{FF2B5EF4-FFF2-40B4-BE49-F238E27FC236}">
                <a16:creationId xmlns:a16="http://schemas.microsoft.com/office/drawing/2014/main" id="{1146A228-6C1B-10D5-FEF1-0327CDA4F90F}"/>
              </a:ext>
            </a:extLst>
          </p:cNvPr>
          <p:cNvPicPr>
            <a:picLocks noChangeAspect="1"/>
          </p:cNvPicPr>
          <p:nvPr/>
        </p:nvPicPr>
        <p:blipFill>
          <a:blip r:embed="rId2"/>
          <a:stretch>
            <a:fillRect/>
          </a:stretch>
        </p:blipFill>
        <p:spPr>
          <a:xfrm>
            <a:off x="996777" y="980728"/>
            <a:ext cx="7056784" cy="4704523"/>
          </a:xfrm>
          <a:prstGeom prst="rect">
            <a:avLst/>
          </a:prstGeom>
        </p:spPr>
      </p:pic>
    </p:spTree>
    <p:extLst>
      <p:ext uri="{BB962C8B-B14F-4D97-AF65-F5344CB8AC3E}">
        <p14:creationId xmlns:p14="http://schemas.microsoft.com/office/powerpoint/2010/main" val="2272037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6DD045-4B2C-C88E-3702-0A7214A7BB1A}"/>
              </a:ext>
            </a:extLst>
          </p:cNvPr>
          <p:cNvSpPr>
            <a:spLocks noGrp="1"/>
          </p:cNvSpPr>
          <p:nvPr>
            <p:ph type="title"/>
          </p:nvPr>
        </p:nvSpPr>
        <p:spPr>
          <a:xfrm>
            <a:off x="971600" y="4941168"/>
            <a:ext cx="7272808" cy="1916832"/>
          </a:xfrm>
        </p:spPr>
        <p:txBody>
          <a:bodyPr/>
          <a:lstStyle/>
          <a:p>
            <a:r>
              <a:rPr lang="it-IT" sz="1600" dirty="0">
                <a:solidFill>
                  <a:srgbClr val="7030A0"/>
                </a:solidFill>
              </a:rPr>
              <a:t>Fermina, dopo alcuni anni ospite della cugina, rientra col padre a Cartagena.</a:t>
            </a:r>
          </a:p>
        </p:txBody>
      </p:sp>
      <p:pic>
        <p:nvPicPr>
          <p:cNvPr id="3" name="Immagine 2">
            <a:extLst>
              <a:ext uri="{FF2B5EF4-FFF2-40B4-BE49-F238E27FC236}">
                <a16:creationId xmlns:a16="http://schemas.microsoft.com/office/drawing/2014/main" id="{2E1D615E-861C-9520-5446-AFA7FD68B5B1}"/>
              </a:ext>
            </a:extLst>
          </p:cNvPr>
          <p:cNvPicPr>
            <a:picLocks noChangeAspect="1"/>
          </p:cNvPicPr>
          <p:nvPr/>
        </p:nvPicPr>
        <p:blipFill>
          <a:blip r:embed="rId2"/>
          <a:stretch>
            <a:fillRect/>
          </a:stretch>
        </p:blipFill>
        <p:spPr>
          <a:xfrm>
            <a:off x="1285317" y="1008338"/>
            <a:ext cx="6573366" cy="4354508"/>
          </a:xfrm>
          <a:prstGeom prst="rect">
            <a:avLst/>
          </a:prstGeom>
        </p:spPr>
      </p:pic>
    </p:spTree>
    <p:extLst>
      <p:ext uri="{BB962C8B-B14F-4D97-AF65-F5344CB8AC3E}">
        <p14:creationId xmlns:p14="http://schemas.microsoft.com/office/powerpoint/2010/main" val="1918721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7E6A84-D42C-417E-667F-7996C24AEE74}"/>
              </a:ext>
            </a:extLst>
          </p:cNvPr>
          <p:cNvSpPr>
            <a:spLocks noGrp="1"/>
          </p:cNvSpPr>
          <p:nvPr>
            <p:ph type="title"/>
          </p:nvPr>
        </p:nvSpPr>
        <p:spPr>
          <a:xfrm>
            <a:off x="323528" y="5085184"/>
            <a:ext cx="8269610" cy="1772816"/>
          </a:xfrm>
        </p:spPr>
        <p:txBody>
          <a:bodyPr/>
          <a:lstStyle/>
          <a:p>
            <a:r>
              <a:rPr lang="it-IT" sz="1600" dirty="0">
                <a:solidFill>
                  <a:srgbClr val="6F2B15"/>
                </a:solidFill>
              </a:rPr>
              <a:t>L’attore spagnolo Javier  Bardem, nel ruolo di Florentino </a:t>
            </a:r>
            <a:r>
              <a:rPr lang="it-IT" sz="1600" dirty="0" err="1">
                <a:solidFill>
                  <a:srgbClr val="6F2B15"/>
                </a:solidFill>
              </a:rPr>
              <a:t>Ariza</a:t>
            </a:r>
            <a:r>
              <a:rPr lang="it-IT" sz="1600" dirty="0">
                <a:solidFill>
                  <a:srgbClr val="6F2B15"/>
                </a:solidFill>
              </a:rPr>
              <a:t>, al mercato.</a:t>
            </a:r>
            <a:br>
              <a:rPr lang="it-IT"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it-IT" sz="1600" dirty="0"/>
          </a:p>
        </p:txBody>
      </p:sp>
      <p:pic>
        <p:nvPicPr>
          <p:cNvPr id="6" name="Immagine 5">
            <a:extLst>
              <a:ext uri="{FF2B5EF4-FFF2-40B4-BE49-F238E27FC236}">
                <a16:creationId xmlns:a16="http://schemas.microsoft.com/office/drawing/2014/main" id="{B16CCDB7-8A1B-39BE-10C2-E70FD45517BA}"/>
              </a:ext>
            </a:extLst>
          </p:cNvPr>
          <p:cNvPicPr>
            <a:picLocks noChangeAspect="1"/>
          </p:cNvPicPr>
          <p:nvPr/>
        </p:nvPicPr>
        <p:blipFill>
          <a:blip r:embed="rId2"/>
          <a:stretch>
            <a:fillRect/>
          </a:stretch>
        </p:blipFill>
        <p:spPr>
          <a:xfrm>
            <a:off x="611560" y="692696"/>
            <a:ext cx="7704856" cy="4768130"/>
          </a:xfrm>
          <a:prstGeom prst="rect">
            <a:avLst/>
          </a:prstGeom>
        </p:spPr>
      </p:pic>
    </p:spTree>
    <p:extLst>
      <p:ext uri="{BB962C8B-B14F-4D97-AF65-F5344CB8AC3E}">
        <p14:creationId xmlns:p14="http://schemas.microsoft.com/office/powerpoint/2010/main" val="3127179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3F3D0B6-7D41-A5C8-1435-E4FF398B92DC}"/>
              </a:ext>
            </a:extLst>
          </p:cNvPr>
          <p:cNvPicPr>
            <a:picLocks noChangeAspect="1"/>
          </p:cNvPicPr>
          <p:nvPr/>
        </p:nvPicPr>
        <p:blipFill>
          <a:blip r:embed="rId2"/>
          <a:stretch>
            <a:fillRect/>
          </a:stretch>
        </p:blipFill>
        <p:spPr>
          <a:xfrm>
            <a:off x="3923928" y="330717"/>
            <a:ext cx="4464496" cy="6538169"/>
          </a:xfrm>
          <a:prstGeom prst="rect">
            <a:avLst/>
          </a:prstGeom>
        </p:spPr>
      </p:pic>
      <p:sp>
        <p:nvSpPr>
          <p:cNvPr id="2" name="Titolo 1">
            <a:extLst>
              <a:ext uri="{FF2B5EF4-FFF2-40B4-BE49-F238E27FC236}">
                <a16:creationId xmlns:a16="http://schemas.microsoft.com/office/drawing/2014/main" id="{3AE0AA90-3F77-AF16-2301-A1045F9A1E4F}"/>
              </a:ext>
            </a:extLst>
          </p:cNvPr>
          <p:cNvSpPr>
            <a:spLocks noGrp="1"/>
          </p:cNvSpPr>
          <p:nvPr>
            <p:ph type="title"/>
          </p:nvPr>
        </p:nvSpPr>
        <p:spPr>
          <a:xfrm>
            <a:off x="457200" y="5301208"/>
            <a:ext cx="3322712" cy="1567678"/>
          </a:xfrm>
        </p:spPr>
        <p:txBody>
          <a:bodyPr/>
          <a:lstStyle/>
          <a:p>
            <a:pPr algn="r"/>
            <a:r>
              <a:rPr lang="it-IT" sz="1600" dirty="0">
                <a:solidFill>
                  <a:srgbClr val="00B050"/>
                </a:solidFill>
              </a:rPr>
              <a:t>Fermina </a:t>
            </a:r>
            <a:r>
              <a:rPr lang="it-IT" sz="1600" dirty="0" err="1">
                <a:solidFill>
                  <a:srgbClr val="00B050"/>
                </a:solidFill>
              </a:rPr>
              <a:t>Doza</a:t>
            </a:r>
            <a:r>
              <a:rPr lang="it-IT" sz="1600" dirty="0">
                <a:solidFill>
                  <a:srgbClr val="00B050"/>
                </a:solidFill>
              </a:rPr>
              <a:t>,</a:t>
            </a:r>
            <a:br>
              <a:rPr lang="it-IT" sz="1600" dirty="0">
                <a:solidFill>
                  <a:srgbClr val="00B050"/>
                </a:solidFill>
              </a:rPr>
            </a:br>
            <a:r>
              <a:rPr lang="it-IT" sz="1600" dirty="0">
                <a:solidFill>
                  <a:srgbClr val="00B050"/>
                </a:solidFill>
              </a:rPr>
              <a:t>l’attrice italiana</a:t>
            </a:r>
            <a:br>
              <a:rPr lang="it-IT" sz="1600" dirty="0">
                <a:solidFill>
                  <a:srgbClr val="00B050"/>
                </a:solidFill>
              </a:rPr>
            </a:br>
            <a:r>
              <a:rPr lang="it-IT" sz="1600" dirty="0">
                <a:solidFill>
                  <a:srgbClr val="00B050"/>
                </a:solidFill>
              </a:rPr>
              <a:t>Giovanna Mezzogiorno.</a:t>
            </a:r>
          </a:p>
        </p:txBody>
      </p:sp>
    </p:spTree>
    <p:extLst>
      <p:ext uri="{BB962C8B-B14F-4D97-AF65-F5344CB8AC3E}">
        <p14:creationId xmlns:p14="http://schemas.microsoft.com/office/powerpoint/2010/main" val="3292954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D216F-2621-3827-B0B7-1C96BCE88CBE}"/>
              </a:ext>
            </a:extLst>
          </p:cNvPr>
          <p:cNvSpPr>
            <a:spLocks noGrp="1"/>
          </p:cNvSpPr>
          <p:nvPr>
            <p:ph type="title"/>
          </p:nvPr>
        </p:nvSpPr>
        <p:spPr>
          <a:xfrm>
            <a:off x="457200" y="5013176"/>
            <a:ext cx="8135938" cy="1844824"/>
          </a:xfrm>
        </p:spPr>
        <p:txBody>
          <a:bodyPr/>
          <a:lstStyle/>
          <a:p>
            <a:r>
              <a:rPr lang="it-IT" sz="1600" dirty="0">
                <a:solidFill>
                  <a:srgbClr val="0070C0"/>
                </a:solidFill>
                <a:effectLst/>
                <a:latin typeface="Geneva" panose="020B0503030404040204" pitchFamily="34" charset="0"/>
                <a:ea typeface="Calibri" panose="020F0502020204030204" pitchFamily="34" charset="0"/>
                <a:cs typeface="Times New Roman" panose="02020603050405020304" pitchFamily="18" charset="0"/>
              </a:rPr>
              <a:t>Juvenal Urbino de la Calle, l’attore Benjamin Bratt, medico, scapolo, bello e ricco.</a:t>
            </a:r>
            <a:endParaRPr lang="it-IT" sz="1600" dirty="0">
              <a:solidFill>
                <a:srgbClr val="0070C0"/>
              </a:solidFill>
            </a:endParaRPr>
          </a:p>
        </p:txBody>
      </p:sp>
      <p:pic>
        <p:nvPicPr>
          <p:cNvPr id="3" name="Immagine 2">
            <a:extLst>
              <a:ext uri="{FF2B5EF4-FFF2-40B4-BE49-F238E27FC236}">
                <a16:creationId xmlns:a16="http://schemas.microsoft.com/office/drawing/2014/main" id="{202679BD-AD04-974C-941C-C75CE241B212}"/>
              </a:ext>
            </a:extLst>
          </p:cNvPr>
          <p:cNvPicPr>
            <a:picLocks noChangeAspect="1"/>
          </p:cNvPicPr>
          <p:nvPr/>
        </p:nvPicPr>
        <p:blipFill>
          <a:blip r:embed="rId2"/>
          <a:stretch>
            <a:fillRect/>
          </a:stretch>
        </p:blipFill>
        <p:spPr>
          <a:xfrm>
            <a:off x="1259632" y="692696"/>
            <a:ext cx="7128792" cy="4741553"/>
          </a:xfrm>
          <a:prstGeom prst="rect">
            <a:avLst/>
          </a:prstGeom>
        </p:spPr>
      </p:pic>
    </p:spTree>
    <p:extLst>
      <p:ext uri="{BB962C8B-B14F-4D97-AF65-F5344CB8AC3E}">
        <p14:creationId xmlns:p14="http://schemas.microsoft.com/office/powerpoint/2010/main" val="50394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924D72-4E3C-5A02-D820-AB54433B462E}"/>
              </a:ext>
            </a:extLst>
          </p:cNvPr>
          <p:cNvSpPr>
            <a:spLocks noGrp="1"/>
          </p:cNvSpPr>
          <p:nvPr>
            <p:ph type="title"/>
          </p:nvPr>
        </p:nvSpPr>
        <p:spPr>
          <a:xfrm>
            <a:off x="457200" y="0"/>
            <a:ext cx="1954560" cy="3861048"/>
          </a:xfrm>
        </p:spPr>
        <p:txBody>
          <a:bodyPr/>
          <a:lstStyle/>
          <a:p>
            <a:r>
              <a:rPr lang="it-IT" sz="1600" dirty="0">
                <a:solidFill>
                  <a:srgbClr val="860000"/>
                </a:solidFill>
              </a:rPr>
              <a:t>Mappa (in rosso) della Archidiocesi di Cartagena </a:t>
            </a:r>
            <a:br>
              <a:rPr lang="it-IT" sz="1600" dirty="0">
                <a:solidFill>
                  <a:srgbClr val="860000"/>
                </a:solidFill>
              </a:rPr>
            </a:br>
            <a:r>
              <a:rPr lang="it-IT" sz="1600" dirty="0">
                <a:solidFill>
                  <a:srgbClr val="860000"/>
                </a:solidFill>
              </a:rPr>
              <a:t>de </a:t>
            </a:r>
            <a:r>
              <a:rPr lang="it-IT" sz="1600" dirty="0" err="1">
                <a:solidFill>
                  <a:srgbClr val="860000"/>
                </a:solidFill>
              </a:rPr>
              <a:t>Indias</a:t>
            </a:r>
            <a:r>
              <a:rPr lang="it-IT" sz="1600" dirty="0">
                <a:solidFill>
                  <a:srgbClr val="860000"/>
                </a:solidFill>
              </a:rPr>
              <a:t>.</a:t>
            </a:r>
          </a:p>
        </p:txBody>
      </p:sp>
      <p:pic>
        <p:nvPicPr>
          <p:cNvPr id="4" name="Immagine 3">
            <a:extLst>
              <a:ext uri="{FF2B5EF4-FFF2-40B4-BE49-F238E27FC236}">
                <a16:creationId xmlns:a16="http://schemas.microsoft.com/office/drawing/2014/main" id="{6280DEA7-906E-25A3-1DA8-24E098FA3606}"/>
              </a:ext>
            </a:extLst>
          </p:cNvPr>
          <p:cNvPicPr>
            <a:picLocks noChangeAspect="1"/>
          </p:cNvPicPr>
          <p:nvPr/>
        </p:nvPicPr>
        <p:blipFill>
          <a:blip r:embed="rId2"/>
          <a:stretch>
            <a:fillRect/>
          </a:stretch>
        </p:blipFill>
        <p:spPr>
          <a:xfrm>
            <a:off x="2555776" y="0"/>
            <a:ext cx="6686550" cy="6858000"/>
          </a:xfrm>
          <a:prstGeom prst="rect">
            <a:avLst/>
          </a:prstGeom>
        </p:spPr>
      </p:pic>
    </p:spTree>
    <p:extLst>
      <p:ext uri="{BB962C8B-B14F-4D97-AF65-F5344CB8AC3E}">
        <p14:creationId xmlns:p14="http://schemas.microsoft.com/office/powerpoint/2010/main" val="3762116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64C2960-AE8B-4C2F-9AC6-5C9000D87A0A}"/>
              </a:ext>
            </a:extLst>
          </p:cNvPr>
          <p:cNvPicPr>
            <a:picLocks noChangeAspect="1"/>
          </p:cNvPicPr>
          <p:nvPr/>
        </p:nvPicPr>
        <p:blipFill>
          <a:blip r:embed="rId2"/>
          <a:stretch>
            <a:fillRect/>
          </a:stretch>
        </p:blipFill>
        <p:spPr>
          <a:xfrm>
            <a:off x="0" y="10886"/>
            <a:ext cx="5486400" cy="6858000"/>
          </a:xfrm>
          <a:prstGeom prst="rect">
            <a:avLst/>
          </a:prstGeom>
        </p:spPr>
      </p:pic>
      <p:sp>
        <p:nvSpPr>
          <p:cNvPr id="2" name="Titolo 1">
            <a:extLst>
              <a:ext uri="{FF2B5EF4-FFF2-40B4-BE49-F238E27FC236}">
                <a16:creationId xmlns:a16="http://schemas.microsoft.com/office/drawing/2014/main" id="{2FC6EB0A-D217-A896-B49F-2CDFD615075A}"/>
              </a:ext>
            </a:extLst>
          </p:cNvPr>
          <p:cNvSpPr>
            <a:spLocks noGrp="1"/>
          </p:cNvSpPr>
          <p:nvPr>
            <p:ph type="title"/>
          </p:nvPr>
        </p:nvSpPr>
        <p:spPr>
          <a:xfrm>
            <a:off x="5652120" y="5301208"/>
            <a:ext cx="2941018" cy="1440160"/>
          </a:xfrm>
        </p:spPr>
        <p:txBody>
          <a:bodyPr/>
          <a:lstStyle/>
          <a:p>
            <a:pPr algn="l"/>
            <a:r>
              <a:rPr lang="it-IT" sz="1600" dirty="0">
                <a:solidFill>
                  <a:srgbClr val="860000"/>
                </a:solidFill>
              </a:rPr>
              <a:t>…una visita anti colera!</a:t>
            </a:r>
          </a:p>
        </p:txBody>
      </p:sp>
    </p:spTree>
    <p:extLst>
      <p:ext uri="{BB962C8B-B14F-4D97-AF65-F5344CB8AC3E}">
        <p14:creationId xmlns:p14="http://schemas.microsoft.com/office/powerpoint/2010/main" val="2690578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776CFEC-3AA7-A913-B9E1-2BAF185E3CFA}"/>
              </a:ext>
            </a:extLst>
          </p:cNvPr>
          <p:cNvPicPr>
            <a:picLocks noChangeAspect="1"/>
          </p:cNvPicPr>
          <p:nvPr/>
        </p:nvPicPr>
        <p:blipFill>
          <a:blip r:embed="rId2"/>
          <a:stretch>
            <a:fillRect/>
          </a:stretch>
        </p:blipFill>
        <p:spPr>
          <a:xfrm>
            <a:off x="1043607" y="1580552"/>
            <a:ext cx="6840761" cy="4944792"/>
          </a:xfrm>
          <a:prstGeom prst="rect">
            <a:avLst/>
          </a:prstGeom>
        </p:spPr>
      </p:pic>
    </p:spTree>
    <p:extLst>
      <p:ext uri="{BB962C8B-B14F-4D97-AF65-F5344CB8AC3E}">
        <p14:creationId xmlns:p14="http://schemas.microsoft.com/office/powerpoint/2010/main" val="3211194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137F8-8426-570E-D2B8-E143D9475C41}"/>
              </a:ext>
            </a:extLst>
          </p:cNvPr>
          <p:cNvSpPr>
            <a:spLocks noGrp="1"/>
          </p:cNvSpPr>
          <p:nvPr>
            <p:ph type="title"/>
          </p:nvPr>
        </p:nvSpPr>
        <p:spPr>
          <a:xfrm>
            <a:off x="457200" y="5902504"/>
            <a:ext cx="8135938" cy="955496"/>
          </a:xfrm>
        </p:spPr>
        <p:txBody>
          <a:bodyPr/>
          <a:lstStyle/>
          <a:p>
            <a:r>
              <a:rPr lang="it-IT" sz="1600" dirty="0">
                <a:solidFill>
                  <a:srgbClr val="860000"/>
                </a:solidFill>
              </a:rPr>
              <a:t>Fermina con Juvenal a teatro accetta la corte del giovane bello e ricco dottore.</a:t>
            </a:r>
          </a:p>
        </p:txBody>
      </p:sp>
      <p:pic>
        <p:nvPicPr>
          <p:cNvPr id="3" name="Immagine 2">
            <a:extLst>
              <a:ext uri="{FF2B5EF4-FFF2-40B4-BE49-F238E27FC236}">
                <a16:creationId xmlns:a16="http://schemas.microsoft.com/office/drawing/2014/main" id="{8FF15AE8-AA40-640E-AE78-DAD182A14130}"/>
              </a:ext>
            </a:extLst>
          </p:cNvPr>
          <p:cNvPicPr>
            <a:picLocks noChangeAspect="1"/>
          </p:cNvPicPr>
          <p:nvPr/>
        </p:nvPicPr>
        <p:blipFill>
          <a:blip r:embed="rId2"/>
          <a:stretch>
            <a:fillRect/>
          </a:stretch>
        </p:blipFill>
        <p:spPr>
          <a:xfrm>
            <a:off x="545588" y="-171400"/>
            <a:ext cx="7772400" cy="6217920"/>
          </a:xfrm>
          <a:prstGeom prst="rect">
            <a:avLst/>
          </a:prstGeom>
        </p:spPr>
      </p:pic>
    </p:spTree>
    <p:extLst>
      <p:ext uri="{BB962C8B-B14F-4D97-AF65-F5344CB8AC3E}">
        <p14:creationId xmlns:p14="http://schemas.microsoft.com/office/powerpoint/2010/main" val="4244153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B60963-6B25-974C-B7BF-B15C15BAE293}"/>
              </a:ext>
            </a:extLst>
          </p:cNvPr>
          <p:cNvSpPr>
            <a:spLocks noGrp="1"/>
          </p:cNvSpPr>
          <p:nvPr>
            <p:ph type="title"/>
          </p:nvPr>
        </p:nvSpPr>
        <p:spPr>
          <a:xfrm>
            <a:off x="617072" y="4725144"/>
            <a:ext cx="7909856" cy="2132856"/>
          </a:xfrm>
        </p:spPr>
        <p:txBody>
          <a:bodyPr/>
          <a:lstStyle/>
          <a:p>
            <a:r>
              <a:rPr lang="it-IT" sz="1600" dirty="0">
                <a:solidFill>
                  <a:srgbClr val="D88412"/>
                </a:solidFill>
              </a:rPr>
              <a:t>Fermina </a:t>
            </a:r>
            <a:r>
              <a:rPr lang="it-IT" sz="1600" dirty="0" err="1">
                <a:solidFill>
                  <a:srgbClr val="D88412"/>
                </a:solidFill>
              </a:rPr>
              <a:t>Doza</a:t>
            </a:r>
            <a:r>
              <a:rPr lang="it-IT" sz="1600" dirty="0">
                <a:solidFill>
                  <a:srgbClr val="D88412"/>
                </a:solidFill>
              </a:rPr>
              <a:t>, </a:t>
            </a:r>
            <a:r>
              <a:rPr lang="it-IT" sz="1600" dirty="0" err="1">
                <a:solidFill>
                  <a:srgbClr val="D88412"/>
                </a:solidFill>
              </a:rPr>
              <a:t>Hildebranda</a:t>
            </a:r>
            <a:r>
              <a:rPr lang="it-IT" sz="1600" dirty="0">
                <a:solidFill>
                  <a:srgbClr val="D88412"/>
                </a:solidFill>
              </a:rPr>
              <a:t> Sanchez e Juvenal Urbino tra la gente di Cartagena</a:t>
            </a:r>
            <a:r>
              <a:rPr lang="it-IT" sz="1600" dirty="0">
                <a:solidFill>
                  <a:srgbClr val="6F2B15"/>
                </a:solidFill>
                <a:effectLst/>
              </a:rPr>
              <a:t>.</a:t>
            </a:r>
            <a:endParaRPr lang="it-IT" sz="1600" dirty="0">
              <a:solidFill>
                <a:srgbClr val="977616"/>
              </a:solidFill>
            </a:endParaRPr>
          </a:p>
        </p:txBody>
      </p:sp>
      <p:pic>
        <p:nvPicPr>
          <p:cNvPr id="4" name="Immagine 3">
            <a:extLst>
              <a:ext uri="{FF2B5EF4-FFF2-40B4-BE49-F238E27FC236}">
                <a16:creationId xmlns:a16="http://schemas.microsoft.com/office/drawing/2014/main" id="{8B996E9C-DE7B-FC9D-C272-8697AF11F65B}"/>
              </a:ext>
            </a:extLst>
          </p:cNvPr>
          <p:cNvPicPr>
            <a:picLocks noChangeAspect="1"/>
          </p:cNvPicPr>
          <p:nvPr/>
        </p:nvPicPr>
        <p:blipFill>
          <a:blip r:embed="rId2"/>
          <a:stretch>
            <a:fillRect/>
          </a:stretch>
        </p:blipFill>
        <p:spPr>
          <a:xfrm>
            <a:off x="1022200" y="764704"/>
            <a:ext cx="7099600" cy="4529055"/>
          </a:xfrm>
          <a:prstGeom prst="rect">
            <a:avLst/>
          </a:prstGeom>
        </p:spPr>
      </p:pic>
    </p:spTree>
    <p:extLst>
      <p:ext uri="{BB962C8B-B14F-4D97-AF65-F5344CB8AC3E}">
        <p14:creationId xmlns:p14="http://schemas.microsoft.com/office/powerpoint/2010/main" val="3371079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A601F8-F3BF-5E98-6303-8FA6EB5D2F6C}"/>
              </a:ext>
            </a:extLst>
          </p:cNvPr>
          <p:cNvSpPr>
            <a:spLocks noGrp="1"/>
          </p:cNvSpPr>
          <p:nvPr>
            <p:ph type="title"/>
          </p:nvPr>
        </p:nvSpPr>
        <p:spPr>
          <a:xfrm>
            <a:off x="457200" y="4941168"/>
            <a:ext cx="8135938" cy="1916832"/>
          </a:xfrm>
        </p:spPr>
        <p:txBody>
          <a:bodyPr/>
          <a:lstStyle/>
          <a:p>
            <a:r>
              <a:rPr lang="it-IT" sz="1600" dirty="0">
                <a:solidFill>
                  <a:srgbClr val="C00000"/>
                </a:solidFill>
              </a:rPr>
              <a:t>La bella cugina </a:t>
            </a:r>
            <a:r>
              <a:rPr lang="it-IT" sz="1600" dirty="0" err="1">
                <a:solidFill>
                  <a:srgbClr val="C00000"/>
                </a:solidFill>
              </a:rPr>
              <a:t>Hildebranda</a:t>
            </a:r>
            <a:r>
              <a:rPr lang="it-IT" sz="1600" dirty="0">
                <a:solidFill>
                  <a:srgbClr val="C00000"/>
                </a:solidFill>
              </a:rPr>
              <a:t> Sanchez, l’attrice Catalina Sandino Moreno.</a:t>
            </a:r>
          </a:p>
        </p:txBody>
      </p:sp>
      <p:pic>
        <p:nvPicPr>
          <p:cNvPr id="4" name="Immagine 3">
            <a:extLst>
              <a:ext uri="{FF2B5EF4-FFF2-40B4-BE49-F238E27FC236}">
                <a16:creationId xmlns:a16="http://schemas.microsoft.com/office/drawing/2014/main" id="{1F26361E-A25E-ECE0-4369-C465A7629A4E}"/>
              </a:ext>
            </a:extLst>
          </p:cNvPr>
          <p:cNvPicPr>
            <a:picLocks noChangeAspect="1"/>
          </p:cNvPicPr>
          <p:nvPr/>
        </p:nvPicPr>
        <p:blipFill>
          <a:blip r:embed="rId2"/>
          <a:stretch>
            <a:fillRect/>
          </a:stretch>
        </p:blipFill>
        <p:spPr>
          <a:xfrm>
            <a:off x="482893" y="692696"/>
            <a:ext cx="7772400" cy="4559808"/>
          </a:xfrm>
          <a:prstGeom prst="rect">
            <a:avLst/>
          </a:prstGeom>
        </p:spPr>
      </p:pic>
    </p:spTree>
    <p:extLst>
      <p:ext uri="{BB962C8B-B14F-4D97-AF65-F5344CB8AC3E}">
        <p14:creationId xmlns:p14="http://schemas.microsoft.com/office/powerpoint/2010/main" val="1249642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16EC53-9849-34B6-1310-1CA428A5C650}"/>
              </a:ext>
            </a:extLst>
          </p:cNvPr>
          <p:cNvSpPr>
            <a:spLocks noGrp="1"/>
          </p:cNvSpPr>
          <p:nvPr>
            <p:ph type="title"/>
          </p:nvPr>
        </p:nvSpPr>
        <p:spPr>
          <a:xfrm>
            <a:off x="685800" y="4869161"/>
            <a:ext cx="7772400" cy="1988840"/>
          </a:xfrm>
        </p:spPr>
        <p:txBody>
          <a:bodyPr/>
          <a:lstStyle/>
          <a:p>
            <a:r>
              <a:rPr lang="it-IT" sz="1600" dirty="0">
                <a:solidFill>
                  <a:srgbClr val="00B0F0"/>
                </a:solidFill>
              </a:rPr>
              <a:t>Juvenal Urbino, lo sposo, accoglie, Fermina </a:t>
            </a:r>
            <a:r>
              <a:rPr lang="it-IT" sz="1600" dirty="0" err="1">
                <a:solidFill>
                  <a:srgbClr val="00B0F0"/>
                </a:solidFill>
              </a:rPr>
              <a:t>Daza</a:t>
            </a:r>
            <a:r>
              <a:rPr lang="it-IT" sz="1600" dirty="0">
                <a:solidFill>
                  <a:srgbClr val="00B0F0"/>
                </a:solidFill>
              </a:rPr>
              <a:t>, la sua sposa.</a:t>
            </a:r>
          </a:p>
        </p:txBody>
      </p:sp>
      <p:pic>
        <p:nvPicPr>
          <p:cNvPr id="3" name="Immagine 2">
            <a:extLst>
              <a:ext uri="{FF2B5EF4-FFF2-40B4-BE49-F238E27FC236}">
                <a16:creationId xmlns:a16="http://schemas.microsoft.com/office/drawing/2014/main" id="{14FB4BF2-F6E9-3A0F-C1B2-0FFE364972C0}"/>
              </a:ext>
            </a:extLst>
          </p:cNvPr>
          <p:cNvPicPr>
            <a:picLocks noChangeAspect="1"/>
          </p:cNvPicPr>
          <p:nvPr/>
        </p:nvPicPr>
        <p:blipFill>
          <a:blip r:embed="rId2"/>
          <a:stretch>
            <a:fillRect/>
          </a:stretch>
        </p:blipFill>
        <p:spPr>
          <a:xfrm>
            <a:off x="685800" y="980728"/>
            <a:ext cx="7772400" cy="4371975"/>
          </a:xfrm>
          <a:prstGeom prst="rect">
            <a:avLst/>
          </a:prstGeom>
        </p:spPr>
      </p:pic>
    </p:spTree>
    <p:extLst>
      <p:ext uri="{BB962C8B-B14F-4D97-AF65-F5344CB8AC3E}">
        <p14:creationId xmlns:p14="http://schemas.microsoft.com/office/powerpoint/2010/main" val="1324266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F6EA84-B67C-2234-D539-84B45A5F733D}"/>
              </a:ext>
            </a:extLst>
          </p:cNvPr>
          <p:cNvSpPr>
            <a:spLocks noGrp="1"/>
          </p:cNvSpPr>
          <p:nvPr>
            <p:ph type="title"/>
          </p:nvPr>
        </p:nvSpPr>
        <p:spPr>
          <a:xfrm>
            <a:off x="4572000" y="5301208"/>
            <a:ext cx="4021138" cy="1556792"/>
          </a:xfrm>
        </p:spPr>
        <p:txBody>
          <a:bodyPr/>
          <a:lstStyle/>
          <a:p>
            <a:pPr algn="l"/>
            <a:r>
              <a:rPr lang="it-IT" sz="1600" dirty="0">
                <a:solidFill>
                  <a:srgbClr val="00B0F0"/>
                </a:solidFill>
              </a:rPr>
              <a:t>Il matrimonio tra Fermina </a:t>
            </a:r>
            <a:r>
              <a:rPr lang="it-IT" sz="1600" dirty="0" err="1">
                <a:solidFill>
                  <a:srgbClr val="00B0F0"/>
                </a:solidFill>
              </a:rPr>
              <a:t>Dazo</a:t>
            </a:r>
            <a:r>
              <a:rPr lang="it-IT" sz="1600" dirty="0">
                <a:solidFill>
                  <a:srgbClr val="00B0F0"/>
                </a:solidFill>
              </a:rPr>
              <a:t> e Juvenal Urbino celebrato con rito religioso in chiesa.</a:t>
            </a:r>
          </a:p>
        </p:txBody>
      </p:sp>
      <p:pic>
        <p:nvPicPr>
          <p:cNvPr id="3" name="Immagine 2">
            <a:extLst>
              <a:ext uri="{FF2B5EF4-FFF2-40B4-BE49-F238E27FC236}">
                <a16:creationId xmlns:a16="http://schemas.microsoft.com/office/drawing/2014/main" id="{8B1CB0AB-F602-AAD4-002B-E093973A7E70}"/>
              </a:ext>
            </a:extLst>
          </p:cNvPr>
          <p:cNvPicPr>
            <a:picLocks noChangeAspect="1"/>
          </p:cNvPicPr>
          <p:nvPr/>
        </p:nvPicPr>
        <p:blipFill>
          <a:blip r:embed="rId2"/>
          <a:stretch>
            <a:fillRect/>
          </a:stretch>
        </p:blipFill>
        <p:spPr>
          <a:xfrm>
            <a:off x="0" y="1046708"/>
            <a:ext cx="4427984" cy="5811292"/>
          </a:xfrm>
          <a:prstGeom prst="rect">
            <a:avLst/>
          </a:prstGeom>
        </p:spPr>
      </p:pic>
    </p:spTree>
    <p:extLst>
      <p:ext uri="{BB962C8B-B14F-4D97-AF65-F5344CB8AC3E}">
        <p14:creationId xmlns:p14="http://schemas.microsoft.com/office/powerpoint/2010/main" val="1845895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667C2C-A723-B916-6E5A-1899CED8AEC0}"/>
              </a:ext>
            </a:extLst>
          </p:cNvPr>
          <p:cNvSpPr>
            <a:spLocks noGrp="1"/>
          </p:cNvSpPr>
          <p:nvPr>
            <p:ph type="title"/>
          </p:nvPr>
        </p:nvSpPr>
        <p:spPr>
          <a:xfrm>
            <a:off x="457200" y="5661248"/>
            <a:ext cx="8135938" cy="1196752"/>
          </a:xfrm>
        </p:spPr>
        <p:txBody>
          <a:bodyPr/>
          <a:lstStyle/>
          <a:p>
            <a:r>
              <a:rPr lang="it-IT" sz="1600" dirty="0">
                <a:solidFill>
                  <a:srgbClr val="00B0F0"/>
                </a:solidFill>
              </a:rPr>
              <a:t>All’uscita dalla chiesa.</a:t>
            </a:r>
          </a:p>
        </p:txBody>
      </p:sp>
      <p:pic>
        <p:nvPicPr>
          <p:cNvPr id="4" name="Immagine 3">
            <a:extLst>
              <a:ext uri="{FF2B5EF4-FFF2-40B4-BE49-F238E27FC236}">
                <a16:creationId xmlns:a16="http://schemas.microsoft.com/office/drawing/2014/main" id="{FFFEE0A4-3C09-7A26-C9CC-EE3B4995A07B}"/>
              </a:ext>
            </a:extLst>
          </p:cNvPr>
          <p:cNvPicPr>
            <a:picLocks noChangeAspect="1"/>
          </p:cNvPicPr>
          <p:nvPr/>
        </p:nvPicPr>
        <p:blipFill>
          <a:blip r:embed="rId2"/>
          <a:stretch>
            <a:fillRect/>
          </a:stretch>
        </p:blipFill>
        <p:spPr>
          <a:xfrm>
            <a:off x="2627784" y="1012334"/>
            <a:ext cx="4104456" cy="4945724"/>
          </a:xfrm>
          <a:prstGeom prst="rect">
            <a:avLst/>
          </a:prstGeom>
        </p:spPr>
      </p:pic>
    </p:spTree>
    <p:extLst>
      <p:ext uri="{BB962C8B-B14F-4D97-AF65-F5344CB8AC3E}">
        <p14:creationId xmlns:p14="http://schemas.microsoft.com/office/powerpoint/2010/main" val="4031663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EECB9F-072D-2DB9-976F-DAF81C4AC84C}"/>
              </a:ext>
            </a:extLst>
          </p:cNvPr>
          <p:cNvSpPr>
            <a:spLocks noGrp="1"/>
          </p:cNvSpPr>
          <p:nvPr>
            <p:ph type="title"/>
          </p:nvPr>
        </p:nvSpPr>
        <p:spPr>
          <a:xfrm>
            <a:off x="1043608" y="5013176"/>
            <a:ext cx="6883939" cy="1844824"/>
          </a:xfrm>
        </p:spPr>
        <p:txBody>
          <a:bodyPr/>
          <a:lstStyle/>
          <a:p>
            <a:r>
              <a:rPr lang="it-IT" sz="1600" dirty="0">
                <a:solidFill>
                  <a:srgbClr val="00B0F0"/>
                </a:solidFill>
              </a:rPr>
              <a:t>Il bacio degli sposi sulla carrozza all’uscita dalla chiesa.</a:t>
            </a:r>
          </a:p>
        </p:txBody>
      </p:sp>
      <p:pic>
        <p:nvPicPr>
          <p:cNvPr id="4" name="Immagine 3">
            <a:extLst>
              <a:ext uri="{FF2B5EF4-FFF2-40B4-BE49-F238E27FC236}">
                <a16:creationId xmlns:a16="http://schemas.microsoft.com/office/drawing/2014/main" id="{B7430F88-840D-F524-D294-722675A83F3B}"/>
              </a:ext>
            </a:extLst>
          </p:cNvPr>
          <p:cNvPicPr>
            <a:picLocks noChangeAspect="1"/>
          </p:cNvPicPr>
          <p:nvPr/>
        </p:nvPicPr>
        <p:blipFill>
          <a:blip r:embed="rId2"/>
          <a:stretch>
            <a:fillRect/>
          </a:stretch>
        </p:blipFill>
        <p:spPr>
          <a:xfrm>
            <a:off x="1763688" y="1700809"/>
            <a:ext cx="5616623" cy="3744415"/>
          </a:xfrm>
          <a:prstGeom prst="rect">
            <a:avLst/>
          </a:prstGeom>
        </p:spPr>
      </p:pic>
    </p:spTree>
    <p:extLst>
      <p:ext uri="{BB962C8B-B14F-4D97-AF65-F5344CB8AC3E}">
        <p14:creationId xmlns:p14="http://schemas.microsoft.com/office/powerpoint/2010/main" val="1329457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3BCAC7-1D00-20E0-C52C-CCB40EFC1812}"/>
              </a:ext>
            </a:extLst>
          </p:cNvPr>
          <p:cNvSpPr>
            <a:spLocks noGrp="1"/>
          </p:cNvSpPr>
          <p:nvPr>
            <p:ph type="title"/>
          </p:nvPr>
        </p:nvSpPr>
        <p:spPr>
          <a:xfrm>
            <a:off x="457200" y="5301209"/>
            <a:ext cx="8135938" cy="1656184"/>
          </a:xfrm>
        </p:spPr>
        <p:txBody>
          <a:bodyPr/>
          <a:lstStyle/>
          <a:p>
            <a:r>
              <a:rPr lang="it-IT" sz="1600" dirty="0">
                <a:solidFill>
                  <a:srgbClr val="B913C9"/>
                </a:solidFill>
              </a:rPr>
              <a:t>La sposa Fermina </a:t>
            </a:r>
            <a:r>
              <a:rPr lang="it-IT" sz="1600" dirty="0" err="1">
                <a:solidFill>
                  <a:srgbClr val="B913C9"/>
                </a:solidFill>
              </a:rPr>
              <a:t>Doza</a:t>
            </a:r>
            <a:r>
              <a:rPr lang="it-IT" sz="1600" dirty="0">
                <a:solidFill>
                  <a:srgbClr val="B913C9"/>
                </a:solidFill>
              </a:rPr>
              <a:t> in due immagini del film.</a:t>
            </a:r>
          </a:p>
        </p:txBody>
      </p:sp>
      <p:pic>
        <p:nvPicPr>
          <p:cNvPr id="6" name="Immagine 5">
            <a:extLst>
              <a:ext uri="{FF2B5EF4-FFF2-40B4-BE49-F238E27FC236}">
                <a16:creationId xmlns:a16="http://schemas.microsoft.com/office/drawing/2014/main" id="{90C35DB6-1BB9-5738-8F9B-62CF15A6B842}"/>
              </a:ext>
            </a:extLst>
          </p:cNvPr>
          <p:cNvPicPr>
            <a:picLocks noChangeAspect="1"/>
          </p:cNvPicPr>
          <p:nvPr/>
        </p:nvPicPr>
        <p:blipFill>
          <a:blip r:embed="rId2"/>
          <a:stretch>
            <a:fillRect/>
          </a:stretch>
        </p:blipFill>
        <p:spPr>
          <a:xfrm>
            <a:off x="4501843" y="949153"/>
            <a:ext cx="4644008" cy="4608512"/>
          </a:xfrm>
          <a:prstGeom prst="rect">
            <a:avLst/>
          </a:prstGeom>
        </p:spPr>
      </p:pic>
      <p:pic>
        <p:nvPicPr>
          <p:cNvPr id="8" name="Immagine 7">
            <a:extLst>
              <a:ext uri="{FF2B5EF4-FFF2-40B4-BE49-F238E27FC236}">
                <a16:creationId xmlns:a16="http://schemas.microsoft.com/office/drawing/2014/main" id="{1B98F90A-DE5C-A464-AADD-CE2A0E13FA2F}"/>
              </a:ext>
            </a:extLst>
          </p:cNvPr>
          <p:cNvPicPr>
            <a:picLocks noChangeAspect="1"/>
          </p:cNvPicPr>
          <p:nvPr/>
        </p:nvPicPr>
        <p:blipFill>
          <a:blip r:embed="rId3"/>
          <a:stretch>
            <a:fillRect/>
          </a:stretch>
        </p:blipFill>
        <p:spPr>
          <a:xfrm>
            <a:off x="1" y="949153"/>
            <a:ext cx="4501842" cy="4608512"/>
          </a:xfrm>
          <a:prstGeom prst="rect">
            <a:avLst/>
          </a:prstGeom>
        </p:spPr>
      </p:pic>
    </p:spTree>
    <p:extLst>
      <p:ext uri="{BB962C8B-B14F-4D97-AF65-F5344CB8AC3E}">
        <p14:creationId xmlns:p14="http://schemas.microsoft.com/office/powerpoint/2010/main" val="315895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50B105-7DBC-64F2-A15B-E5CF8DC86D68}"/>
              </a:ext>
            </a:extLst>
          </p:cNvPr>
          <p:cNvSpPr>
            <a:spLocks noGrp="1"/>
          </p:cNvSpPr>
          <p:nvPr>
            <p:ph type="title"/>
          </p:nvPr>
        </p:nvSpPr>
        <p:spPr>
          <a:xfrm>
            <a:off x="457200" y="5550701"/>
            <a:ext cx="8135938" cy="1307299"/>
          </a:xfrm>
        </p:spPr>
        <p:txBody>
          <a:bodyPr/>
          <a:lstStyle/>
          <a:p>
            <a:r>
              <a:rPr lang="it-IT" sz="1600" dirty="0"/>
              <a:t>Cartagena de </a:t>
            </a:r>
            <a:r>
              <a:rPr lang="it-IT" sz="1600" dirty="0" err="1"/>
              <a:t>Indias</a:t>
            </a:r>
            <a:r>
              <a:rPr lang="it-IT" sz="1600" dirty="0"/>
              <a:t>.. </a:t>
            </a:r>
            <a:r>
              <a:rPr lang="it-IT" sz="1600" dirty="0" err="1"/>
              <a:t>Paseo</a:t>
            </a:r>
            <a:r>
              <a:rPr lang="it-IT" sz="1600" dirty="0"/>
              <a:t> de </a:t>
            </a:r>
            <a:r>
              <a:rPr lang="it-IT" sz="1600" dirty="0" err="1"/>
              <a:t>los</a:t>
            </a:r>
            <a:r>
              <a:rPr lang="it-IT" sz="1600" dirty="0"/>
              <a:t> </a:t>
            </a:r>
            <a:r>
              <a:rPr lang="it-IT" sz="1600" dirty="0" err="1"/>
              <a:t>Martires</a:t>
            </a:r>
            <a:r>
              <a:rPr lang="it-IT" sz="1600" dirty="0"/>
              <a:t>, in una foto anni ’30 del ‘900.</a:t>
            </a:r>
          </a:p>
        </p:txBody>
      </p:sp>
      <p:pic>
        <p:nvPicPr>
          <p:cNvPr id="3" name="Immagine 2">
            <a:extLst>
              <a:ext uri="{FF2B5EF4-FFF2-40B4-BE49-F238E27FC236}">
                <a16:creationId xmlns:a16="http://schemas.microsoft.com/office/drawing/2014/main" id="{20689E24-AB1F-A70C-C093-ACE473972B17}"/>
              </a:ext>
            </a:extLst>
          </p:cNvPr>
          <p:cNvPicPr>
            <a:picLocks noChangeAspect="1"/>
          </p:cNvPicPr>
          <p:nvPr/>
        </p:nvPicPr>
        <p:blipFill>
          <a:blip r:embed="rId2"/>
          <a:stretch>
            <a:fillRect/>
          </a:stretch>
        </p:blipFill>
        <p:spPr>
          <a:xfrm>
            <a:off x="611560" y="548680"/>
            <a:ext cx="8071442" cy="5002021"/>
          </a:xfrm>
          <a:prstGeom prst="rect">
            <a:avLst/>
          </a:prstGeom>
        </p:spPr>
      </p:pic>
    </p:spTree>
    <p:extLst>
      <p:ext uri="{BB962C8B-B14F-4D97-AF65-F5344CB8AC3E}">
        <p14:creationId xmlns:p14="http://schemas.microsoft.com/office/powerpoint/2010/main" val="2845559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D5B87D-436F-B692-0AC3-9E1270F8EB46}"/>
              </a:ext>
            </a:extLst>
          </p:cNvPr>
          <p:cNvSpPr>
            <a:spLocks noGrp="1"/>
          </p:cNvSpPr>
          <p:nvPr>
            <p:ph type="title"/>
          </p:nvPr>
        </p:nvSpPr>
        <p:spPr>
          <a:xfrm>
            <a:off x="1331640" y="4725145"/>
            <a:ext cx="6300700" cy="2132856"/>
          </a:xfrm>
        </p:spPr>
        <p:txBody>
          <a:bodyPr/>
          <a:lstStyle/>
          <a:p>
            <a:r>
              <a:rPr lang="it-IT" sz="1600" dirty="0">
                <a:solidFill>
                  <a:srgbClr val="7030A0"/>
                </a:solidFill>
              </a:rPr>
              <a:t>I due sposi nell’intimità.</a:t>
            </a:r>
          </a:p>
        </p:txBody>
      </p:sp>
      <p:pic>
        <p:nvPicPr>
          <p:cNvPr id="4" name="Immagine 3">
            <a:extLst>
              <a:ext uri="{FF2B5EF4-FFF2-40B4-BE49-F238E27FC236}">
                <a16:creationId xmlns:a16="http://schemas.microsoft.com/office/drawing/2014/main" id="{B4DC6338-D01F-C00B-4A02-BE851A407516}"/>
              </a:ext>
            </a:extLst>
          </p:cNvPr>
          <p:cNvPicPr>
            <a:picLocks noChangeAspect="1"/>
          </p:cNvPicPr>
          <p:nvPr/>
        </p:nvPicPr>
        <p:blipFill>
          <a:blip r:embed="rId2"/>
          <a:stretch>
            <a:fillRect/>
          </a:stretch>
        </p:blipFill>
        <p:spPr>
          <a:xfrm>
            <a:off x="1331640" y="1052736"/>
            <a:ext cx="6300700" cy="4200467"/>
          </a:xfrm>
          <a:prstGeom prst="rect">
            <a:avLst/>
          </a:prstGeom>
        </p:spPr>
      </p:pic>
    </p:spTree>
    <p:extLst>
      <p:ext uri="{BB962C8B-B14F-4D97-AF65-F5344CB8AC3E}">
        <p14:creationId xmlns:p14="http://schemas.microsoft.com/office/powerpoint/2010/main" val="745666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BF57F04-0F30-EB74-7C12-4AFE1E5C0D61}"/>
              </a:ext>
            </a:extLst>
          </p:cNvPr>
          <p:cNvPicPr>
            <a:picLocks noChangeAspect="1"/>
          </p:cNvPicPr>
          <p:nvPr/>
        </p:nvPicPr>
        <p:blipFill>
          <a:blip r:embed="rId2"/>
          <a:stretch>
            <a:fillRect/>
          </a:stretch>
        </p:blipFill>
        <p:spPr>
          <a:xfrm>
            <a:off x="477363" y="620688"/>
            <a:ext cx="8189274" cy="6005467"/>
          </a:xfrm>
          <a:prstGeom prst="rect">
            <a:avLst/>
          </a:prstGeom>
        </p:spPr>
      </p:pic>
    </p:spTree>
    <p:extLst>
      <p:ext uri="{BB962C8B-B14F-4D97-AF65-F5344CB8AC3E}">
        <p14:creationId xmlns:p14="http://schemas.microsoft.com/office/powerpoint/2010/main" val="4027884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5C734E-AE04-0404-85AA-A63395D22CFB}"/>
              </a:ext>
            </a:extLst>
          </p:cNvPr>
          <p:cNvSpPr>
            <a:spLocks noGrp="1"/>
          </p:cNvSpPr>
          <p:nvPr>
            <p:ph type="title"/>
          </p:nvPr>
        </p:nvSpPr>
        <p:spPr>
          <a:xfrm>
            <a:off x="714992" y="5328592"/>
            <a:ext cx="8028146" cy="1556792"/>
          </a:xfrm>
        </p:spPr>
        <p:txBody>
          <a:bodyPr/>
          <a:lstStyle/>
          <a:p>
            <a:r>
              <a:rPr lang="it-IT" sz="1600" dirty="0">
                <a:solidFill>
                  <a:srgbClr val="6F2B15"/>
                </a:solidFill>
              </a:rPr>
              <a:t>La madre di Florentino Transito </a:t>
            </a:r>
            <a:r>
              <a:rPr lang="it-IT" sz="1600" dirty="0" err="1">
                <a:solidFill>
                  <a:srgbClr val="6F2B15"/>
                </a:solidFill>
              </a:rPr>
              <a:t>Ariza</a:t>
            </a:r>
            <a:r>
              <a:rPr lang="it-IT" sz="1600" dirty="0">
                <a:solidFill>
                  <a:srgbClr val="6F2B15"/>
                </a:solidFill>
              </a:rPr>
              <a:t>, l’attrice Fernanda Montenegro, </a:t>
            </a:r>
            <a:br>
              <a:rPr lang="it-IT" sz="1600" dirty="0">
                <a:solidFill>
                  <a:srgbClr val="6F2B15"/>
                </a:solidFill>
              </a:rPr>
            </a:br>
            <a:r>
              <a:rPr lang="it-IT" sz="1600" dirty="0">
                <a:solidFill>
                  <a:srgbClr val="6F2B15"/>
                </a:solidFill>
              </a:rPr>
              <a:t>con il fratello, lo zio </a:t>
            </a:r>
            <a:r>
              <a:rPr lang="it-IT" sz="1600" dirty="0" err="1">
                <a:solidFill>
                  <a:srgbClr val="6F2B15"/>
                </a:solidFill>
              </a:rPr>
              <a:t>Leòn</a:t>
            </a:r>
            <a:r>
              <a:rPr lang="it-IT" sz="1600" dirty="0">
                <a:solidFill>
                  <a:srgbClr val="6F2B15"/>
                </a:solidFill>
              </a:rPr>
              <a:t> XII, direttore della Compagnia Fluviale dei Caraibi.</a:t>
            </a:r>
          </a:p>
        </p:txBody>
      </p:sp>
      <p:pic>
        <p:nvPicPr>
          <p:cNvPr id="3" name="Immagine 2">
            <a:extLst>
              <a:ext uri="{FF2B5EF4-FFF2-40B4-BE49-F238E27FC236}">
                <a16:creationId xmlns:a16="http://schemas.microsoft.com/office/drawing/2014/main" id="{E4AF593F-A794-C0A2-9D13-3E2BDDAA139B}"/>
              </a:ext>
            </a:extLst>
          </p:cNvPr>
          <p:cNvPicPr>
            <a:picLocks noChangeAspect="1"/>
          </p:cNvPicPr>
          <p:nvPr/>
        </p:nvPicPr>
        <p:blipFill>
          <a:blip r:embed="rId2"/>
          <a:stretch>
            <a:fillRect/>
          </a:stretch>
        </p:blipFill>
        <p:spPr>
          <a:xfrm>
            <a:off x="714993" y="404664"/>
            <a:ext cx="8028146" cy="5128111"/>
          </a:xfrm>
          <a:prstGeom prst="rect">
            <a:avLst/>
          </a:prstGeom>
        </p:spPr>
      </p:pic>
    </p:spTree>
    <p:extLst>
      <p:ext uri="{BB962C8B-B14F-4D97-AF65-F5344CB8AC3E}">
        <p14:creationId xmlns:p14="http://schemas.microsoft.com/office/powerpoint/2010/main" val="1126926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072D8D-2117-2549-96FB-05D41D116F6D}"/>
              </a:ext>
            </a:extLst>
          </p:cNvPr>
          <p:cNvSpPr>
            <a:spLocks noGrp="1"/>
          </p:cNvSpPr>
          <p:nvPr>
            <p:ph type="title"/>
          </p:nvPr>
        </p:nvSpPr>
        <p:spPr>
          <a:xfrm>
            <a:off x="899592" y="5456972"/>
            <a:ext cx="7772400" cy="1572428"/>
          </a:xfrm>
        </p:spPr>
        <p:txBody>
          <a:bodyPr/>
          <a:lstStyle/>
          <a:p>
            <a: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Javier Bardem nel ruolo di Florentino </a:t>
            </a:r>
            <a:r>
              <a:rPr lang="it-IT" sz="1600" dirty="0" err="1">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Ariza</a:t>
            </a:r>
            <a: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t> da grande. </a:t>
            </a:r>
            <a:b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br>
            <a:br>
              <a:rPr lang="it-IT" sz="1600" dirty="0">
                <a:solidFill>
                  <a:srgbClr val="6F2B15"/>
                </a:solidFill>
                <a:effectLst/>
                <a:latin typeface="Geneva" panose="020B0503030404040204" pitchFamily="34" charset="0"/>
                <a:ea typeface="Calibri" panose="020F0502020204030204" pitchFamily="34" charset="0"/>
                <a:cs typeface="Times New Roman" panose="02020603050405020304" pitchFamily="18" charset="0"/>
              </a:rPr>
            </a:br>
            <a:endParaRPr lang="it-IT" sz="1600" dirty="0">
              <a:solidFill>
                <a:srgbClr val="C00000"/>
              </a:solidFill>
            </a:endParaRPr>
          </a:p>
        </p:txBody>
      </p:sp>
      <p:pic>
        <p:nvPicPr>
          <p:cNvPr id="3" name="Immagine 2">
            <a:extLst>
              <a:ext uri="{FF2B5EF4-FFF2-40B4-BE49-F238E27FC236}">
                <a16:creationId xmlns:a16="http://schemas.microsoft.com/office/drawing/2014/main" id="{DE762777-B397-FB04-74F1-EDCEC3B588BA}"/>
              </a:ext>
            </a:extLst>
          </p:cNvPr>
          <p:cNvPicPr>
            <a:picLocks noChangeAspect="1"/>
          </p:cNvPicPr>
          <p:nvPr/>
        </p:nvPicPr>
        <p:blipFill>
          <a:blip r:embed="rId2"/>
          <a:stretch>
            <a:fillRect/>
          </a:stretch>
        </p:blipFill>
        <p:spPr>
          <a:xfrm>
            <a:off x="899592" y="836712"/>
            <a:ext cx="7772400" cy="4620260"/>
          </a:xfrm>
          <a:prstGeom prst="rect">
            <a:avLst/>
          </a:prstGeom>
        </p:spPr>
      </p:pic>
    </p:spTree>
    <p:extLst>
      <p:ext uri="{BB962C8B-B14F-4D97-AF65-F5344CB8AC3E}">
        <p14:creationId xmlns:p14="http://schemas.microsoft.com/office/powerpoint/2010/main" val="3031726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6B185-78F9-19D0-AB69-62ABB01204D3}"/>
              </a:ext>
            </a:extLst>
          </p:cNvPr>
          <p:cNvSpPr>
            <a:spLocks noGrp="1"/>
          </p:cNvSpPr>
          <p:nvPr>
            <p:ph type="title"/>
          </p:nvPr>
        </p:nvSpPr>
        <p:spPr>
          <a:xfrm>
            <a:off x="457200" y="5373216"/>
            <a:ext cx="8135938" cy="1484784"/>
          </a:xfrm>
        </p:spPr>
        <p:txBody>
          <a:bodyPr/>
          <a:lstStyle/>
          <a:p>
            <a:r>
              <a:rPr lang="it-IT" sz="1600" dirty="0">
                <a:solidFill>
                  <a:srgbClr val="002060"/>
                </a:solidFill>
              </a:rPr>
              <a:t>Florentino </a:t>
            </a:r>
            <a:r>
              <a:rPr lang="it-IT" sz="1600" dirty="0" err="1">
                <a:solidFill>
                  <a:srgbClr val="002060"/>
                </a:solidFill>
              </a:rPr>
              <a:t>Ariza</a:t>
            </a:r>
            <a:r>
              <a:rPr lang="it-IT" sz="1600" dirty="0">
                <a:solidFill>
                  <a:srgbClr val="002060"/>
                </a:solidFill>
              </a:rPr>
              <a:t> e lo zio </a:t>
            </a:r>
            <a:r>
              <a:rPr lang="it-IT" sz="1600" dirty="0" err="1">
                <a:solidFill>
                  <a:srgbClr val="002060"/>
                </a:solidFill>
              </a:rPr>
              <a:t>Leòn</a:t>
            </a:r>
            <a:r>
              <a:rPr lang="it-IT" sz="1600" dirty="0">
                <a:solidFill>
                  <a:srgbClr val="002060"/>
                </a:solidFill>
              </a:rPr>
              <a:t> XII, direttore della Compagnia Fluviale dei Caraibi.</a:t>
            </a:r>
          </a:p>
        </p:txBody>
      </p:sp>
      <p:pic>
        <p:nvPicPr>
          <p:cNvPr id="4" name="Immagine 3">
            <a:extLst>
              <a:ext uri="{FF2B5EF4-FFF2-40B4-BE49-F238E27FC236}">
                <a16:creationId xmlns:a16="http://schemas.microsoft.com/office/drawing/2014/main" id="{650EC589-EBEA-D20B-A36A-E3019C31A637}"/>
              </a:ext>
            </a:extLst>
          </p:cNvPr>
          <p:cNvPicPr>
            <a:picLocks noChangeAspect="1"/>
          </p:cNvPicPr>
          <p:nvPr/>
        </p:nvPicPr>
        <p:blipFill>
          <a:blip r:embed="rId2"/>
          <a:stretch>
            <a:fillRect/>
          </a:stretch>
        </p:blipFill>
        <p:spPr>
          <a:xfrm>
            <a:off x="820738" y="476672"/>
            <a:ext cx="7772400" cy="5168646"/>
          </a:xfrm>
          <a:prstGeom prst="rect">
            <a:avLst/>
          </a:prstGeom>
        </p:spPr>
      </p:pic>
    </p:spTree>
    <p:extLst>
      <p:ext uri="{BB962C8B-B14F-4D97-AF65-F5344CB8AC3E}">
        <p14:creationId xmlns:p14="http://schemas.microsoft.com/office/powerpoint/2010/main" val="913076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A566CB-5A08-CD99-C7FC-F631CBCA20A2}"/>
              </a:ext>
            </a:extLst>
          </p:cNvPr>
          <p:cNvSpPr>
            <a:spLocks noGrp="1"/>
          </p:cNvSpPr>
          <p:nvPr>
            <p:ph type="title"/>
          </p:nvPr>
        </p:nvSpPr>
        <p:spPr>
          <a:xfrm>
            <a:off x="796888" y="4869161"/>
            <a:ext cx="7796250" cy="1988840"/>
          </a:xfrm>
        </p:spPr>
        <p:txBody>
          <a:bodyPr/>
          <a:lstStyle/>
          <a:p>
            <a:r>
              <a:rPr lang="it-IT" sz="1600" dirty="0">
                <a:solidFill>
                  <a:srgbClr val="6F2B15"/>
                </a:solidFill>
              </a:rPr>
              <a:t>…con lo zio </a:t>
            </a:r>
            <a:r>
              <a:rPr lang="it-IT" sz="1600" dirty="0" err="1">
                <a:solidFill>
                  <a:srgbClr val="6F2B15"/>
                </a:solidFill>
              </a:rPr>
              <a:t>Leòn</a:t>
            </a:r>
            <a:r>
              <a:rPr lang="it-IT" sz="1600" dirty="0">
                <a:solidFill>
                  <a:srgbClr val="6F2B15"/>
                </a:solidFill>
              </a:rPr>
              <a:t> XII.</a:t>
            </a:r>
          </a:p>
        </p:txBody>
      </p:sp>
      <p:pic>
        <p:nvPicPr>
          <p:cNvPr id="3" name="Immagine 2">
            <a:extLst>
              <a:ext uri="{FF2B5EF4-FFF2-40B4-BE49-F238E27FC236}">
                <a16:creationId xmlns:a16="http://schemas.microsoft.com/office/drawing/2014/main" id="{CBEC238F-BFB9-8814-46FC-D9D244112263}"/>
              </a:ext>
            </a:extLst>
          </p:cNvPr>
          <p:cNvPicPr>
            <a:picLocks noChangeAspect="1"/>
          </p:cNvPicPr>
          <p:nvPr/>
        </p:nvPicPr>
        <p:blipFill>
          <a:blip r:embed="rId2"/>
          <a:stretch>
            <a:fillRect/>
          </a:stretch>
        </p:blipFill>
        <p:spPr>
          <a:xfrm>
            <a:off x="796888" y="908720"/>
            <a:ext cx="7796250" cy="4572237"/>
          </a:xfrm>
          <a:prstGeom prst="rect">
            <a:avLst/>
          </a:prstGeom>
        </p:spPr>
      </p:pic>
    </p:spTree>
    <p:extLst>
      <p:ext uri="{BB962C8B-B14F-4D97-AF65-F5344CB8AC3E}">
        <p14:creationId xmlns:p14="http://schemas.microsoft.com/office/powerpoint/2010/main" val="1255109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iler in Italiano idem.mp4">
            <a:hlinkClick r:id="" action="ppaction://media"/>
            <a:extLst>
              <a:ext uri="{FF2B5EF4-FFF2-40B4-BE49-F238E27FC236}">
                <a16:creationId xmlns:a16="http://schemas.microsoft.com/office/drawing/2014/main" id="{665D091F-2790-BE5E-80CC-0952DE0A5E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37300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C6C0265-637C-1E32-C24B-EACD3F241670}"/>
              </a:ext>
            </a:extLst>
          </p:cNvPr>
          <p:cNvPicPr>
            <a:picLocks noChangeAspect="1"/>
          </p:cNvPicPr>
          <p:nvPr/>
        </p:nvPicPr>
        <p:blipFill>
          <a:blip r:embed="rId2"/>
          <a:stretch>
            <a:fillRect/>
          </a:stretch>
        </p:blipFill>
        <p:spPr>
          <a:xfrm>
            <a:off x="685800" y="-531440"/>
            <a:ext cx="7772400" cy="6217920"/>
          </a:xfrm>
          <a:prstGeom prst="rect">
            <a:avLst/>
          </a:prstGeom>
        </p:spPr>
      </p:pic>
      <p:sp>
        <p:nvSpPr>
          <p:cNvPr id="5" name="Titolo 4">
            <a:extLst>
              <a:ext uri="{FF2B5EF4-FFF2-40B4-BE49-F238E27FC236}">
                <a16:creationId xmlns:a16="http://schemas.microsoft.com/office/drawing/2014/main" id="{1AB8BF1B-8F3E-FDA7-CD06-5612E15F1D44}"/>
              </a:ext>
            </a:extLst>
          </p:cNvPr>
          <p:cNvSpPr>
            <a:spLocks noGrp="1"/>
          </p:cNvSpPr>
          <p:nvPr>
            <p:ph type="title"/>
          </p:nvPr>
        </p:nvSpPr>
        <p:spPr>
          <a:xfrm>
            <a:off x="685800" y="5686480"/>
            <a:ext cx="7772400" cy="910872"/>
          </a:xfrm>
        </p:spPr>
        <p:txBody>
          <a:bodyPr/>
          <a:lstStyle/>
          <a:p>
            <a:r>
              <a:rPr lang="it-IT" sz="1600" dirty="0">
                <a:solidFill>
                  <a:srgbClr val="6F2B15"/>
                </a:solidFill>
              </a:rPr>
              <a:t>Florentino </a:t>
            </a:r>
            <a:r>
              <a:rPr lang="it-IT" sz="1600" dirty="0" err="1">
                <a:solidFill>
                  <a:srgbClr val="6F2B15"/>
                </a:solidFill>
              </a:rPr>
              <a:t>Ariza</a:t>
            </a:r>
            <a:r>
              <a:rPr lang="it-IT" sz="1600" dirty="0">
                <a:solidFill>
                  <a:srgbClr val="6F2B15"/>
                </a:solidFill>
              </a:rPr>
              <a:t> e il «proposito di rimanere fedele alla su amata Fermina </a:t>
            </a:r>
            <a:r>
              <a:rPr lang="it-IT" sz="1600" dirty="0" err="1">
                <a:solidFill>
                  <a:srgbClr val="6F2B15"/>
                </a:solidFill>
              </a:rPr>
              <a:t>Daza</a:t>
            </a:r>
            <a:r>
              <a:rPr lang="it-IT" sz="1600" dirty="0">
                <a:solidFill>
                  <a:srgbClr val="6F2B15"/>
                </a:solidFill>
              </a:rPr>
              <a:t>».</a:t>
            </a:r>
          </a:p>
        </p:txBody>
      </p:sp>
    </p:spTree>
    <p:extLst>
      <p:ext uri="{BB962C8B-B14F-4D97-AF65-F5344CB8AC3E}">
        <p14:creationId xmlns:p14="http://schemas.microsoft.com/office/powerpoint/2010/main" val="1846732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79AB6BE-4A2D-95E8-A5DF-9C2AAEB2BE4C}"/>
              </a:ext>
            </a:extLst>
          </p:cNvPr>
          <p:cNvPicPr>
            <a:picLocks noChangeAspect="1"/>
          </p:cNvPicPr>
          <p:nvPr/>
        </p:nvPicPr>
        <p:blipFill>
          <a:blip r:embed="rId2"/>
          <a:stretch>
            <a:fillRect/>
          </a:stretch>
        </p:blipFill>
        <p:spPr>
          <a:xfrm>
            <a:off x="709753" y="980728"/>
            <a:ext cx="7724494" cy="4248472"/>
          </a:xfrm>
          <a:prstGeom prst="rect">
            <a:avLst/>
          </a:prstGeom>
        </p:spPr>
      </p:pic>
      <p:sp>
        <p:nvSpPr>
          <p:cNvPr id="2" name="Titolo 1">
            <a:extLst>
              <a:ext uri="{FF2B5EF4-FFF2-40B4-BE49-F238E27FC236}">
                <a16:creationId xmlns:a16="http://schemas.microsoft.com/office/drawing/2014/main" id="{DCBA1A5D-C3BE-9F9E-DBE3-ACCF4EBB1060}"/>
              </a:ext>
            </a:extLst>
          </p:cNvPr>
          <p:cNvSpPr>
            <a:spLocks noGrp="1"/>
          </p:cNvSpPr>
          <p:nvPr>
            <p:ph type="title"/>
          </p:nvPr>
        </p:nvSpPr>
        <p:spPr>
          <a:xfrm>
            <a:off x="709752" y="5229200"/>
            <a:ext cx="7724495" cy="1152128"/>
          </a:xfrm>
        </p:spPr>
        <p:txBody>
          <a:bodyPr/>
          <a:lstStyle/>
          <a:p>
            <a:r>
              <a:rPr lang="it-IT" sz="1600" dirty="0">
                <a:solidFill>
                  <a:srgbClr val="977616"/>
                </a:solidFill>
              </a:rPr>
              <a:t>Florentino </a:t>
            </a:r>
            <a:r>
              <a:rPr lang="it-IT" sz="1600" dirty="0" err="1">
                <a:solidFill>
                  <a:srgbClr val="977616"/>
                </a:solidFill>
              </a:rPr>
              <a:t>Ariza</a:t>
            </a:r>
            <a:r>
              <a:rPr lang="it-IT" sz="1600" dirty="0">
                <a:solidFill>
                  <a:srgbClr val="977616"/>
                </a:solidFill>
              </a:rPr>
              <a:t> su uno dei battelli fluviali della Compagnia dei Caraibi.</a:t>
            </a:r>
          </a:p>
        </p:txBody>
      </p:sp>
    </p:spTree>
    <p:extLst>
      <p:ext uri="{BB962C8B-B14F-4D97-AF65-F5344CB8AC3E}">
        <p14:creationId xmlns:p14="http://schemas.microsoft.com/office/powerpoint/2010/main" val="3547294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AB8838-CE3E-4611-B7B3-24C9BBA5BD8A}"/>
              </a:ext>
            </a:extLst>
          </p:cNvPr>
          <p:cNvSpPr>
            <a:spLocks noGrp="1"/>
          </p:cNvSpPr>
          <p:nvPr>
            <p:ph type="title"/>
          </p:nvPr>
        </p:nvSpPr>
        <p:spPr>
          <a:xfrm>
            <a:off x="1619672" y="4941168"/>
            <a:ext cx="6297426" cy="1916831"/>
          </a:xfrm>
        </p:spPr>
        <p:txBody>
          <a:bodyPr/>
          <a:lstStyle/>
          <a:p>
            <a:r>
              <a:rPr lang="it-IT" sz="1600" dirty="0">
                <a:solidFill>
                  <a:srgbClr val="002060"/>
                </a:solidFill>
              </a:rPr>
              <a:t>Un battello fluviale primo ’900.</a:t>
            </a:r>
          </a:p>
        </p:txBody>
      </p:sp>
      <p:pic>
        <p:nvPicPr>
          <p:cNvPr id="7" name="Immagine 6">
            <a:extLst>
              <a:ext uri="{FF2B5EF4-FFF2-40B4-BE49-F238E27FC236}">
                <a16:creationId xmlns:a16="http://schemas.microsoft.com/office/drawing/2014/main" id="{7F345B52-0FF4-CCC9-F358-8914368B6F83}"/>
              </a:ext>
            </a:extLst>
          </p:cNvPr>
          <p:cNvPicPr>
            <a:picLocks noChangeAspect="1"/>
          </p:cNvPicPr>
          <p:nvPr/>
        </p:nvPicPr>
        <p:blipFill>
          <a:blip r:embed="rId2"/>
          <a:stretch>
            <a:fillRect/>
          </a:stretch>
        </p:blipFill>
        <p:spPr>
          <a:xfrm>
            <a:off x="1619672" y="740222"/>
            <a:ext cx="6297426" cy="4849018"/>
          </a:xfrm>
          <a:prstGeom prst="rect">
            <a:avLst/>
          </a:prstGeom>
        </p:spPr>
      </p:pic>
    </p:spTree>
    <p:extLst>
      <p:ext uri="{BB962C8B-B14F-4D97-AF65-F5344CB8AC3E}">
        <p14:creationId xmlns:p14="http://schemas.microsoft.com/office/powerpoint/2010/main" val="716337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FE1F5D-0905-A6AC-5DF7-5E45771FAEE9}"/>
              </a:ext>
            </a:extLst>
          </p:cNvPr>
          <p:cNvSpPr>
            <a:spLocks noGrp="1"/>
          </p:cNvSpPr>
          <p:nvPr>
            <p:ph type="title"/>
          </p:nvPr>
        </p:nvSpPr>
        <p:spPr>
          <a:xfrm>
            <a:off x="457200" y="5085184"/>
            <a:ext cx="3322712" cy="1772816"/>
          </a:xfrm>
        </p:spPr>
        <p:txBody>
          <a:bodyPr/>
          <a:lstStyle/>
          <a:p>
            <a:pPr algn="r"/>
            <a:r>
              <a:rPr lang="it-IT" sz="1600" dirty="0">
                <a:solidFill>
                  <a:srgbClr val="860000"/>
                </a:solidFill>
              </a:rPr>
              <a:t>Uno scorcio della moderna  Cartagena de </a:t>
            </a:r>
            <a:r>
              <a:rPr lang="it-IT" sz="1600" dirty="0" err="1">
                <a:solidFill>
                  <a:srgbClr val="860000"/>
                </a:solidFill>
              </a:rPr>
              <a:t>Indias</a:t>
            </a:r>
            <a:r>
              <a:rPr lang="it-IT" sz="1600" dirty="0">
                <a:solidFill>
                  <a:srgbClr val="860000"/>
                </a:solidFill>
              </a:rPr>
              <a:t>.</a:t>
            </a:r>
          </a:p>
        </p:txBody>
      </p:sp>
      <p:pic>
        <p:nvPicPr>
          <p:cNvPr id="4" name="Immagine 3">
            <a:extLst>
              <a:ext uri="{FF2B5EF4-FFF2-40B4-BE49-F238E27FC236}">
                <a16:creationId xmlns:a16="http://schemas.microsoft.com/office/drawing/2014/main" id="{7A54D65B-6B60-9F8D-F9F8-DBE7E4485405}"/>
              </a:ext>
            </a:extLst>
          </p:cNvPr>
          <p:cNvPicPr>
            <a:picLocks noChangeAspect="1"/>
          </p:cNvPicPr>
          <p:nvPr/>
        </p:nvPicPr>
        <p:blipFill>
          <a:blip r:embed="rId2"/>
          <a:stretch>
            <a:fillRect/>
          </a:stretch>
        </p:blipFill>
        <p:spPr>
          <a:xfrm>
            <a:off x="4003421" y="-9871"/>
            <a:ext cx="5140579" cy="6858000"/>
          </a:xfrm>
          <a:prstGeom prst="rect">
            <a:avLst/>
          </a:prstGeom>
        </p:spPr>
      </p:pic>
    </p:spTree>
    <p:extLst>
      <p:ext uri="{BB962C8B-B14F-4D97-AF65-F5344CB8AC3E}">
        <p14:creationId xmlns:p14="http://schemas.microsoft.com/office/powerpoint/2010/main" val="2197392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B953AC5-BD6E-80A8-2890-14030CABFB8B}"/>
              </a:ext>
            </a:extLst>
          </p:cNvPr>
          <p:cNvPicPr>
            <a:picLocks noChangeAspect="1"/>
          </p:cNvPicPr>
          <p:nvPr/>
        </p:nvPicPr>
        <p:blipFill>
          <a:blip r:embed="rId2"/>
          <a:stretch>
            <a:fillRect/>
          </a:stretch>
        </p:blipFill>
        <p:spPr>
          <a:xfrm>
            <a:off x="827584" y="908720"/>
            <a:ext cx="7772400" cy="4680520"/>
          </a:xfrm>
          <a:prstGeom prst="rect">
            <a:avLst/>
          </a:prstGeom>
        </p:spPr>
      </p:pic>
      <p:sp>
        <p:nvSpPr>
          <p:cNvPr id="5" name="Titolo 4">
            <a:extLst>
              <a:ext uri="{FF2B5EF4-FFF2-40B4-BE49-F238E27FC236}">
                <a16:creationId xmlns:a16="http://schemas.microsoft.com/office/drawing/2014/main" id="{70E1A5FE-C6E9-2B5E-9F45-059E8A062341}"/>
              </a:ext>
            </a:extLst>
          </p:cNvPr>
          <p:cNvSpPr>
            <a:spLocks noGrp="1"/>
          </p:cNvSpPr>
          <p:nvPr>
            <p:ph type="title"/>
          </p:nvPr>
        </p:nvSpPr>
        <p:spPr>
          <a:xfrm>
            <a:off x="820738" y="5277894"/>
            <a:ext cx="7772400" cy="1391465"/>
          </a:xfrm>
        </p:spPr>
        <p:txBody>
          <a:bodyPr/>
          <a:lstStyle/>
          <a:p>
            <a:r>
              <a:rPr lang="it-IT" sz="1600" dirty="0">
                <a:solidFill>
                  <a:srgbClr val="2700F8"/>
                </a:solidFill>
              </a:rPr>
              <a:t>Florentino </a:t>
            </a:r>
            <a:r>
              <a:rPr lang="it-IT" sz="1600" dirty="0" err="1">
                <a:solidFill>
                  <a:srgbClr val="2700F8"/>
                </a:solidFill>
              </a:rPr>
              <a:t>Ariza</a:t>
            </a:r>
            <a:r>
              <a:rPr lang="it-IT" sz="1600" dirty="0">
                <a:solidFill>
                  <a:srgbClr val="2700F8"/>
                </a:solidFill>
              </a:rPr>
              <a:t> a bordo di un battello sul fiume Magdalena.</a:t>
            </a:r>
          </a:p>
        </p:txBody>
      </p:sp>
    </p:spTree>
    <p:extLst>
      <p:ext uri="{BB962C8B-B14F-4D97-AF65-F5344CB8AC3E}">
        <p14:creationId xmlns:p14="http://schemas.microsoft.com/office/powerpoint/2010/main" val="4142748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D087B2-34C1-FF01-06C9-47D8327E9D7E}"/>
              </a:ext>
            </a:extLst>
          </p:cNvPr>
          <p:cNvSpPr>
            <a:spLocks noGrp="1"/>
          </p:cNvSpPr>
          <p:nvPr>
            <p:ph type="title"/>
          </p:nvPr>
        </p:nvSpPr>
        <p:spPr>
          <a:xfrm>
            <a:off x="898172" y="4653136"/>
            <a:ext cx="7347654" cy="2204864"/>
          </a:xfrm>
        </p:spPr>
        <p:txBody>
          <a:bodyPr/>
          <a:lstStyle/>
          <a:p>
            <a:r>
              <a:rPr lang="it-IT" sz="1600" dirty="0">
                <a:solidFill>
                  <a:srgbClr val="6F2B15"/>
                </a:solidFill>
              </a:rPr>
              <a:t>Florentino </a:t>
            </a:r>
            <a:r>
              <a:rPr lang="it-IT" sz="1600" dirty="0" err="1">
                <a:solidFill>
                  <a:srgbClr val="6F2B15"/>
                </a:solidFill>
              </a:rPr>
              <a:t>Ariza</a:t>
            </a:r>
            <a:r>
              <a:rPr lang="it-IT" sz="1600" dirty="0">
                <a:solidFill>
                  <a:srgbClr val="6F2B15"/>
                </a:solidFill>
              </a:rPr>
              <a:t> e la bella vita sui battelli della Compagnia Fluviale dei Caraibi.</a:t>
            </a:r>
          </a:p>
        </p:txBody>
      </p:sp>
      <p:pic>
        <p:nvPicPr>
          <p:cNvPr id="5" name="Immagine 4">
            <a:extLst>
              <a:ext uri="{FF2B5EF4-FFF2-40B4-BE49-F238E27FC236}">
                <a16:creationId xmlns:a16="http://schemas.microsoft.com/office/drawing/2014/main" id="{164BEEDE-3678-986D-5682-A98C53F1836D}"/>
              </a:ext>
            </a:extLst>
          </p:cNvPr>
          <p:cNvPicPr>
            <a:picLocks noChangeAspect="1"/>
          </p:cNvPicPr>
          <p:nvPr/>
        </p:nvPicPr>
        <p:blipFill>
          <a:blip r:embed="rId2"/>
          <a:stretch>
            <a:fillRect/>
          </a:stretch>
        </p:blipFill>
        <p:spPr>
          <a:xfrm>
            <a:off x="1187624" y="836712"/>
            <a:ext cx="6624736" cy="4400372"/>
          </a:xfrm>
          <a:prstGeom prst="rect">
            <a:avLst/>
          </a:prstGeom>
        </p:spPr>
      </p:pic>
    </p:spTree>
    <p:extLst>
      <p:ext uri="{BB962C8B-B14F-4D97-AF65-F5344CB8AC3E}">
        <p14:creationId xmlns:p14="http://schemas.microsoft.com/office/powerpoint/2010/main" val="3515028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5B5B0A1-8FE0-F05A-A44D-65299F459086}"/>
              </a:ext>
            </a:extLst>
          </p:cNvPr>
          <p:cNvPicPr>
            <a:picLocks noChangeAspect="1"/>
          </p:cNvPicPr>
          <p:nvPr/>
        </p:nvPicPr>
        <p:blipFill>
          <a:blip r:embed="rId2"/>
          <a:stretch>
            <a:fillRect/>
          </a:stretch>
        </p:blipFill>
        <p:spPr>
          <a:xfrm>
            <a:off x="2801853" y="1412776"/>
            <a:ext cx="6318956" cy="5445224"/>
          </a:xfrm>
          <a:prstGeom prst="rect">
            <a:avLst/>
          </a:prstGeom>
        </p:spPr>
      </p:pic>
      <p:sp>
        <p:nvSpPr>
          <p:cNvPr id="7" name="Titolo 6">
            <a:extLst>
              <a:ext uri="{FF2B5EF4-FFF2-40B4-BE49-F238E27FC236}">
                <a16:creationId xmlns:a16="http://schemas.microsoft.com/office/drawing/2014/main" id="{F1469008-463A-9486-E9A6-C3D91A9B9E26}"/>
              </a:ext>
            </a:extLst>
          </p:cNvPr>
          <p:cNvSpPr>
            <a:spLocks noGrp="1"/>
          </p:cNvSpPr>
          <p:nvPr>
            <p:ph type="title"/>
          </p:nvPr>
        </p:nvSpPr>
        <p:spPr>
          <a:xfrm>
            <a:off x="457200" y="5661248"/>
            <a:ext cx="2344653" cy="1196752"/>
          </a:xfrm>
        </p:spPr>
        <p:txBody>
          <a:bodyPr/>
          <a:lstStyle/>
          <a:p>
            <a:r>
              <a:rPr lang="it-IT" sz="1800" b="1" dirty="0">
                <a:solidFill>
                  <a:srgbClr val="860000"/>
                </a:solidFill>
              </a:rPr>
              <a:t>…a quota 1.003!!!</a:t>
            </a:r>
          </a:p>
        </p:txBody>
      </p:sp>
    </p:spTree>
    <p:extLst>
      <p:ext uri="{BB962C8B-B14F-4D97-AF65-F5344CB8AC3E}">
        <p14:creationId xmlns:p14="http://schemas.microsoft.com/office/powerpoint/2010/main" val="33096926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7799D287-1AA3-B54C-B418-00AD4307E86C}"/>
              </a:ext>
            </a:extLst>
          </p:cNvPr>
          <p:cNvSpPr>
            <a:spLocks noGrp="1"/>
          </p:cNvSpPr>
          <p:nvPr>
            <p:ph type="title"/>
          </p:nvPr>
        </p:nvSpPr>
        <p:spPr>
          <a:xfrm>
            <a:off x="0" y="5157192"/>
            <a:ext cx="3851920" cy="1700808"/>
          </a:xfrm>
        </p:spPr>
        <p:txBody>
          <a:bodyPr/>
          <a:lstStyle/>
          <a:p>
            <a:pPr algn="r"/>
            <a:r>
              <a:rPr lang="it-IT" sz="1600" dirty="0">
                <a:solidFill>
                  <a:srgbClr val="C00000"/>
                </a:solidFill>
              </a:rPr>
              <a:t>Fermina </a:t>
            </a:r>
            <a:r>
              <a:rPr lang="it-IT" sz="1600" dirty="0" err="1">
                <a:solidFill>
                  <a:srgbClr val="C00000"/>
                </a:solidFill>
              </a:rPr>
              <a:t>Doza</a:t>
            </a:r>
            <a:r>
              <a:rPr lang="it-IT" sz="1600" dirty="0">
                <a:solidFill>
                  <a:srgbClr val="C00000"/>
                </a:solidFill>
              </a:rPr>
              <a:t>,</a:t>
            </a:r>
            <a:br>
              <a:rPr lang="it-IT" sz="1600" dirty="0">
                <a:solidFill>
                  <a:srgbClr val="C00000"/>
                </a:solidFill>
              </a:rPr>
            </a:br>
            <a:r>
              <a:rPr lang="it-IT" sz="1600" dirty="0">
                <a:solidFill>
                  <a:srgbClr val="C00000"/>
                </a:solidFill>
              </a:rPr>
              <a:t>sposa e madre di due figli </a:t>
            </a:r>
            <a:br>
              <a:rPr lang="it-IT" sz="1600" dirty="0">
                <a:solidFill>
                  <a:srgbClr val="C00000"/>
                </a:solidFill>
              </a:rPr>
            </a:br>
            <a:endParaRPr lang="it-IT" sz="1600" dirty="0">
              <a:solidFill>
                <a:srgbClr val="C00000"/>
              </a:solidFill>
            </a:endParaRPr>
          </a:p>
        </p:txBody>
      </p:sp>
      <p:pic>
        <p:nvPicPr>
          <p:cNvPr id="4" name="Immagine 3">
            <a:extLst>
              <a:ext uri="{FF2B5EF4-FFF2-40B4-BE49-F238E27FC236}">
                <a16:creationId xmlns:a16="http://schemas.microsoft.com/office/drawing/2014/main" id="{CD52CC65-4F31-3616-4462-D793B75B6E64}"/>
              </a:ext>
            </a:extLst>
          </p:cNvPr>
          <p:cNvPicPr>
            <a:picLocks noChangeAspect="1"/>
          </p:cNvPicPr>
          <p:nvPr/>
        </p:nvPicPr>
        <p:blipFill>
          <a:blip r:embed="rId2"/>
          <a:stretch>
            <a:fillRect/>
          </a:stretch>
        </p:blipFill>
        <p:spPr>
          <a:xfrm>
            <a:off x="4139952" y="2060848"/>
            <a:ext cx="4824536" cy="4797152"/>
          </a:xfrm>
          <a:prstGeom prst="rect">
            <a:avLst/>
          </a:prstGeom>
        </p:spPr>
      </p:pic>
    </p:spTree>
    <p:extLst>
      <p:ext uri="{BB962C8B-B14F-4D97-AF65-F5344CB8AC3E}">
        <p14:creationId xmlns:p14="http://schemas.microsoft.com/office/powerpoint/2010/main" val="6023471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9C7C75-C4D9-FABD-B8C7-EC2463D88CD8}"/>
              </a:ext>
            </a:extLst>
          </p:cNvPr>
          <p:cNvSpPr>
            <a:spLocks noGrp="1"/>
          </p:cNvSpPr>
          <p:nvPr>
            <p:ph type="title"/>
          </p:nvPr>
        </p:nvSpPr>
        <p:spPr>
          <a:xfrm>
            <a:off x="899592" y="4293096"/>
            <a:ext cx="7718018" cy="2564904"/>
          </a:xfrm>
        </p:spPr>
        <p:txBody>
          <a:bodyPr/>
          <a:lstStyle/>
          <a:p>
            <a:r>
              <a:rPr lang="it-IT" sz="1600" dirty="0">
                <a:solidFill>
                  <a:srgbClr val="860000"/>
                </a:solidFill>
              </a:rPr>
              <a:t>Il marito medico Juvenal assiste la moglie Fermina in stato interessante.</a:t>
            </a:r>
          </a:p>
        </p:txBody>
      </p:sp>
      <p:pic>
        <p:nvPicPr>
          <p:cNvPr id="3" name="Immagine 2">
            <a:extLst>
              <a:ext uri="{FF2B5EF4-FFF2-40B4-BE49-F238E27FC236}">
                <a16:creationId xmlns:a16="http://schemas.microsoft.com/office/drawing/2014/main" id="{574B4459-E0E4-DA3B-567A-36D050ACDDD6}"/>
              </a:ext>
            </a:extLst>
          </p:cNvPr>
          <p:cNvPicPr>
            <a:picLocks noChangeAspect="1"/>
          </p:cNvPicPr>
          <p:nvPr/>
        </p:nvPicPr>
        <p:blipFill>
          <a:blip r:embed="rId2"/>
          <a:stretch>
            <a:fillRect/>
          </a:stretch>
        </p:blipFill>
        <p:spPr>
          <a:xfrm>
            <a:off x="899593" y="671791"/>
            <a:ext cx="7718018" cy="4341385"/>
          </a:xfrm>
          <a:prstGeom prst="rect">
            <a:avLst/>
          </a:prstGeom>
        </p:spPr>
      </p:pic>
    </p:spTree>
    <p:extLst>
      <p:ext uri="{BB962C8B-B14F-4D97-AF65-F5344CB8AC3E}">
        <p14:creationId xmlns:p14="http://schemas.microsoft.com/office/powerpoint/2010/main" val="1584082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676D45-ED18-99C5-653A-C2D17F698DFD}"/>
              </a:ext>
            </a:extLst>
          </p:cNvPr>
          <p:cNvSpPr>
            <a:spLocks noGrp="1"/>
          </p:cNvSpPr>
          <p:nvPr>
            <p:ph type="title"/>
          </p:nvPr>
        </p:nvSpPr>
        <p:spPr>
          <a:xfrm>
            <a:off x="0" y="4437112"/>
            <a:ext cx="2699792" cy="2420888"/>
          </a:xfrm>
        </p:spPr>
        <p:txBody>
          <a:bodyPr/>
          <a:lstStyle/>
          <a:p>
            <a:pPr algn="r"/>
            <a:r>
              <a:rPr lang="it-IT" sz="1600" dirty="0">
                <a:solidFill>
                  <a:srgbClr val="6F2B15"/>
                </a:solidFill>
              </a:rPr>
              <a:t>Lorenzo </a:t>
            </a:r>
            <a:r>
              <a:rPr lang="it-IT" sz="1600" dirty="0" err="1">
                <a:solidFill>
                  <a:srgbClr val="6F2B15"/>
                </a:solidFill>
              </a:rPr>
              <a:t>Doza</a:t>
            </a:r>
            <a:r>
              <a:rPr lang="it-IT" sz="1600" dirty="0">
                <a:solidFill>
                  <a:srgbClr val="6F2B15"/>
                </a:solidFill>
              </a:rPr>
              <a:t>, </a:t>
            </a:r>
            <a:br>
              <a:rPr lang="it-IT" sz="1600" dirty="0">
                <a:solidFill>
                  <a:srgbClr val="6F2B15"/>
                </a:solidFill>
              </a:rPr>
            </a:br>
            <a:r>
              <a:rPr lang="it-IT" sz="1600" dirty="0">
                <a:solidFill>
                  <a:srgbClr val="6F2B15"/>
                </a:solidFill>
              </a:rPr>
              <a:t>il padre-padrone </a:t>
            </a:r>
            <a:br>
              <a:rPr lang="it-IT" sz="1600" dirty="0">
                <a:solidFill>
                  <a:srgbClr val="6F2B15"/>
                </a:solidFill>
              </a:rPr>
            </a:br>
            <a:r>
              <a:rPr lang="it-IT" sz="1600" dirty="0">
                <a:solidFill>
                  <a:srgbClr val="6F2B15"/>
                </a:solidFill>
              </a:rPr>
              <a:t>di Fermina.</a:t>
            </a:r>
          </a:p>
        </p:txBody>
      </p:sp>
      <p:pic>
        <p:nvPicPr>
          <p:cNvPr id="3" name="Immagine 2">
            <a:extLst>
              <a:ext uri="{FF2B5EF4-FFF2-40B4-BE49-F238E27FC236}">
                <a16:creationId xmlns:a16="http://schemas.microsoft.com/office/drawing/2014/main" id="{9EC5207D-50EF-29D4-5554-0759757C8664}"/>
              </a:ext>
            </a:extLst>
          </p:cNvPr>
          <p:cNvPicPr>
            <a:picLocks noChangeAspect="1"/>
          </p:cNvPicPr>
          <p:nvPr/>
        </p:nvPicPr>
        <p:blipFill>
          <a:blip r:embed="rId2"/>
          <a:stretch>
            <a:fillRect/>
          </a:stretch>
        </p:blipFill>
        <p:spPr>
          <a:xfrm>
            <a:off x="2987824" y="1340768"/>
            <a:ext cx="6156176" cy="5517232"/>
          </a:xfrm>
          <a:prstGeom prst="rect">
            <a:avLst/>
          </a:prstGeom>
        </p:spPr>
      </p:pic>
    </p:spTree>
    <p:extLst>
      <p:ext uri="{BB962C8B-B14F-4D97-AF65-F5344CB8AC3E}">
        <p14:creationId xmlns:p14="http://schemas.microsoft.com/office/powerpoint/2010/main" val="1762361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98121-C214-64C2-6A26-2B47123B3523}"/>
              </a:ext>
            </a:extLst>
          </p:cNvPr>
          <p:cNvSpPr>
            <a:spLocks noGrp="1"/>
          </p:cNvSpPr>
          <p:nvPr>
            <p:ph type="title"/>
          </p:nvPr>
        </p:nvSpPr>
        <p:spPr>
          <a:xfrm>
            <a:off x="1187624" y="5085184"/>
            <a:ext cx="6768752" cy="1772816"/>
          </a:xfrm>
        </p:spPr>
        <p:txBody>
          <a:bodyPr/>
          <a:lstStyle/>
          <a:p>
            <a:r>
              <a:rPr lang="it-IT" sz="1600" dirty="0">
                <a:solidFill>
                  <a:srgbClr val="860000"/>
                </a:solidFill>
              </a:rPr>
              <a:t>Il dottor </a:t>
            </a:r>
            <a:r>
              <a:rPr lang="it-IT" sz="1600" dirty="0">
                <a:solidFill>
                  <a:srgbClr val="860000"/>
                </a:solidFill>
                <a:effectLst/>
                <a:latin typeface="Geneva" panose="020B0503030404040204" pitchFamily="34" charset="0"/>
                <a:ea typeface="Calibri" panose="020F0502020204030204" pitchFamily="34" charset="0"/>
                <a:cs typeface="Times New Roman" panose="02020603050405020304" pitchFamily="18" charset="0"/>
              </a:rPr>
              <a:t>Juvenal Urbino de la Calle nel suo studio.</a:t>
            </a:r>
            <a:r>
              <a:rPr lang="it-IT" sz="1600" dirty="0">
                <a:solidFill>
                  <a:srgbClr val="860000"/>
                </a:solidFill>
              </a:rPr>
              <a:t> </a:t>
            </a:r>
          </a:p>
        </p:txBody>
      </p:sp>
      <p:pic>
        <p:nvPicPr>
          <p:cNvPr id="4" name="Immagine 3">
            <a:extLst>
              <a:ext uri="{FF2B5EF4-FFF2-40B4-BE49-F238E27FC236}">
                <a16:creationId xmlns:a16="http://schemas.microsoft.com/office/drawing/2014/main" id="{A2EB4529-803C-AFF2-7608-757DD6921DB6}"/>
              </a:ext>
            </a:extLst>
          </p:cNvPr>
          <p:cNvPicPr>
            <a:picLocks noChangeAspect="1"/>
          </p:cNvPicPr>
          <p:nvPr/>
        </p:nvPicPr>
        <p:blipFill>
          <a:blip r:embed="rId2"/>
          <a:stretch>
            <a:fillRect/>
          </a:stretch>
        </p:blipFill>
        <p:spPr>
          <a:xfrm>
            <a:off x="1295242" y="1196752"/>
            <a:ext cx="6553516" cy="4321522"/>
          </a:xfrm>
          <a:prstGeom prst="rect">
            <a:avLst/>
          </a:prstGeom>
        </p:spPr>
      </p:pic>
    </p:spTree>
    <p:extLst>
      <p:ext uri="{BB962C8B-B14F-4D97-AF65-F5344CB8AC3E}">
        <p14:creationId xmlns:p14="http://schemas.microsoft.com/office/powerpoint/2010/main" val="4461507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FB1BF8-9514-246A-6789-EF47CDFEAC93}"/>
              </a:ext>
            </a:extLst>
          </p:cNvPr>
          <p:cNvSpPr>
            <a:spLocks noGrp="1"/>
          </p:cNvSpPr>
          <p:nvPr>
            <p:ph type="title"/>
          </p:nvPr>
        </p:nvSpPr>
        <p:spPr>
          <a:xfrm>
            <a:off x="827584" y="1340768"/>
            <a:ext cx="7370579" cy="1224136"/>
          </a:xfrm>
        </p:spPr>
        <p:txBody>
          <a:bodyPr/>
          <a:lstStyle/>
          <a:p>
            <a:r>
              <a:rPr lang="it-IT" sz="1600" dirty="0">
                <a:solidFill>
                  <a:schemeClr val="accent1">
                    <a:lumMod val="50000"/>
                  </a:schemeClr>
                </a:solidFill>
              </a:rPr>
              <a:t>Il dottor Juvenal da «grande» nel guardino della sua villa a Cartagena.</a:t>
            </a:r>
          </a:p>
        </p:txBody>
      </p:sp>
      <p:pic>
        <p:nvPicPr>
          <p:cNvPr id="4" name="Immagine 3">
            <a:extLst>
              <a:ext uri="{FF2B5EF4-FFF2-40B4-BE49-F238E27FC236}">
                <a16:creationId xmlns:a16="http://schemas.microsoft.com/office/drawing/2014/main" id="{31EE6F84-D907-98BD-8C0D-57CC8E60F1DF}"/>
              </a:ext>
            </a:extLst>
          </p:cNvPr>
          <p:cNvPicPr>
            <a:picLocks noChangeAspect="1"/>
          </p:cNvPicPr>
          <p:nvPr/>
        </p:nvPicPr>
        <p:blipFill>
          <a:blip r:embed="rId2"/>
          <a:stretch>
            <a:fillRect/>
          </a:stretch>
        </p:blipFill>
        <p:spPr>
          <a:xfrm>
            <a:off x="945836" y="2564904"/>
            <a:ext cx="7252327" cy="4718662"/>
          </a:xfrm>
          <a:prstGeom prst="rect">
            <a:avLst/>
          </a:prstGeom>
        </p:spPr>
      </p:pic>
    </p:spTree>
    <p:extLst>
      <p:ext uri="{BB962C8B-B14F-4D97-AF65-F5344CB8AC3E}">
        <p14:creationId xmlns:p14="http://schemas.microsoft.com/office/powerpoint/2010/main" val="425569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B57DC-C4D1-B4C2-723D-C1EC095BE529}"/>
              </a:ext>
            </a:extLst>
          </p:cNvPr>
          <p:cNvSpPr>
            <a:spLocks noGrp="1"/>
          </p:cNvSpPr>
          <p:nvPr>
            <p:ph type="title"/>
          </p:nvPr>
        </p:nvSpPr>
        <p:spPr>
          <a:xfrm>
            <a:off x="1187624" y="5517232"/>
            <a:ext cx="7188200" cy="1340768"/>
          </a:xfrm>
        </p:spPr>
        <p:txBody>
          <a:bodyPr/>
          <a:lstStyle/>
          <a:p>
            <a:r>
              <a:rPr lang="it-IT" sz="1600" dirty="0">
                <a:solidFill>
                  <a:srgbClr val="C00000"/>
                </a:solidFill>
              </a:rPr>
              <a:t>Un pappagallo Diamante in gabbia</a:t>
            </a:r>
            <a:r>
              <a:rPr lang="it-IT" sz="1600" dirty="0"/>
              <a:t>.</a:t>
            </a:r>
          </a:p>
        </p:txBody>
      </p:sp>
      <p:pic>
        <p:nvPicPr>
          <p:cNvPr id="4" name="Immagine 3">
            <a:extLst>
              <a:ext uri="{FF2B5EF4-FFF2-40B4-BE49-F238E27FC236}">
                <a16:creationId xmlns:a16="http://schemas.microsoft.com/office/drawing/2014/main" id="{AE2883E4-5367-F49F-92C0-9EB20DD8A4EC}"/>
              </a:ext>
            </a:extLst>
          </p:cNvPr>
          <p:cNvPicPr>
            <a:picLocks noChangeAspect="1"/>
          </p:cNvPicPr>
          <p:nvPr/>
        </p:nvPicPr>
        <p:blipFill>
          <a:blip r:embed="rId2"/>
          <a:stretch>
            <a:fillRect/>
          </a:stretch>
        </p:blipFill>
        <p:spPr>
          <a:xfrm>
            <a:off x="1187624" y="188640"/>
            <a:ext cx="7188200" cy="5549900"/>
          </a:xfrm>
          <a:prstGeom prst="rect">
            <a:avLst/>
          </a:prstGeom>
        </p:spPr>
      </p:pic>
    </p:spTree>
    <p:extLst>
      <p:ext uri="{BB962C8B-B14F-4D97-AF65-F5344CB8AC3E}">
        <p14:creationId xmlns:p14="http://schemas.microsoft.com/office/powerpoint/2010/main" val="14516483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0EEFC42-8372-2B10-7314-2516838E8BE3}"/>
              </a:ext>
            </a:extLst>
          </p:cNvPr>
          <p:cNvPicPr>
            <a:picLocks noChangeAspect="1"/>
          </p:cNvPicPr>
          <p:nvPr/>
        </p:nvPicPr>
        <p:blipFill>
          <a:blip r:embed="rId2"/>
          <a:stretch>
            <a:fillRect/>
          </a:stretch>
        </p:blipFill>
        <p:spPr>
          <a:xfrm>
            <a:off x="1439145" y="764704"/>
            <a:ext cx="6265710" cy="4277552"/>
          </a:xfrm>
          <a:prstGeom prst="rect">
            <a:avLst/>
          </a:prstGeom>
        </p:spPr>
      </p:pic>
      <p:sp>
        <p:nvSpPr>
          <p:cNvPr id="7" name="Titolo 6">
            <a:extLst>
              <a:ext uri="{FF2B5EF4-FFF2-40B4-BE49-F238E27FC236}">
                <a16:creationId xmlns:a16="http://schemas.microsoft.com/office/drawing/2014/main" id="{E8DD33BF-A8D8-30EA-2757-B07AB5B14874}"/>
              </a:ext>
            </a:extLst>
          </p:cNvPr>
          <p:cNvSpPr>
            <a:spLocks noGrp="1"/>
          </p:cNvSpPr>
          <p:nvPr>
            <p:ph type="title"/>
          </p:nvPr>
        </p:nvSpPr>
        <p:spPr>
          <a:xfrm>
            <a:off x="683568" y="4725144"/>
            <a:ext cx="7704855" cy="1872208"/>
          </a:xfrm>
        </p:spPr>
        <p:txBody>
          <a:bodyPr/>
          <a:lstStyle/>
          <a:p>
            <a:r>
              <a:rPr lang="it-IT" sz="1600" dirty="0">
                <a:solidFill>
                  <a:schemeClr val="accent1">
                    <a:lumMod val="50000"/>
                  </a:schemeClr>
                </a:solidFill>
              </a:rPr>
              <a:t>Florentino </a:t>
            </a:r>
            <a:r>
              <a:rPr lang="it-IT" sz="1600" dirty="0" err="1">
                <a:solidFill>
                  <a:schemeClr val="accent1">
                    <a:lumMod val="50000"/>
                  </a:schemeClr>
                </a:solidFill>
              </a:rPr>
              <a:t>Ariza</a:t>
            </a:r>
            <a:r>
              <a:rPr lang="it-IT" sz="1600" dirty="0">
                <a:solidFill>
                  <a:schemeClr val="accent1">
                    <a:lumMod val="50000"/>
                  </a:schemeClr>
                </a:solidFill>
              </a:rPr>
              <a:t> invecchiato, proprietario della Compagnia Fluviale dei Caraibi.</a:t>
            </a:r>
          </a:p>
        </p:txBody>
      </p:sp>
    </p:spTree>
    <p:extLst>
      <p:ext uri="{BB962C8B-B14F-4D97-AF65-F5344CB8AC3E}">
        <p14:creationId xmlns:p14="http://schemas.microsoft.com/office/powerpoint/2010/main" val="3142741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BB637D-E755-C9EF-407D-25D313B3EE93}"/>
              </a:ext>
            </a:extLst>
          </p:cNvPr>
          <p:cNvSpPr>
            <a:spLocks noGrp="1"/>
          </p:cNvSpPr>
          <p:nvPr>
            <p:ph type="title"/>
          </p:nvPr>
        </p:nvSpPr>
        <p:spPr>
          <a:xfrm>
            <a:off x="1259632" y="5301208"/>
            <a:ext cx="6912768" cy="1556792"/>
          </a:xfrm>
        </p:spPr>
        <p:txBody>
          <a:bodyPr/>
          <a:lstStyle/>
          <a:p>
            <a:r>
              <a:rPr lang="it-IT" sz="1600" dirty="0">
                <a:solidFill>
                  <a:srgbClr val="002060"/>
                </a:solidFill>
              </a:rPr>
              <a:t>Il presidente della Colombia negli anni ‘30 del ‘900 Enrique </a:t>
            </a:r>
            <a:r>
              <a:rPr lang="it-IT" sz="1600" dirty="0" err="1">
                <a:solidFill>
                  <a:srgbClr val="002060"/>
                </a:solidFill>
              </a:rPr>
              <a:t>Olaya</a:t>
            </a:r>
            <a:r>
              <a:rPr lang="it-IT" sz="1600" dirty="0">
                <a:solidFill>
                  <a:srgbClr val="002060"/>
                </a:solidFill>
              </a:rPr>
              <a:t> Herrera. </a:t>
            </a:r>
          </a:p>
        </p:txBody>
      </p:sp>
      <p:pic>
        <p:nvPicPr>
          <p:cNvPr id="4" name="Immagine 3">
            <a:extLst>
              <a:ext uri="{FF2B5EF4-FFF2-40B4-BE49-F238E27FC236}">
                <a16:creationId xmlns:a16="http://schemas.microsoft.com/office/drawing/2014/main" id="{DF26A216-1F97-230A-0C2E-1C9983477DBF}"/>
              </a:ext>
            </a:extLst>
          </p:cNvPr>
          <p:cNvPicPr>
            <a:picLocks noChangeAspect="1"/>
          </p:cNvPicPr>
          <p:nvPr/>
        </p:nvPicPr>
        <p:blipFill>
          <a:blip r:embed="rId2"/>
          <a:stretch>
            <a:fillRect/>
          </a:stretch>
        </p:blipFill>
        <p:spPr>
          <a:xfrm>
            <a:off x="1519590" y="783640"/>
            <a:ext cx="6652810" cy="4733592"/>
          </a:xfrm>
          <a:prstGeom prst="rect">
            <a:avLst/>
          </a:prstGeom>
        </p:spPr>
      </p:pic>
    </p:spTree>
    <p:extLst>
      <p:ext uri="{BB962C8B-B14F-4D97-AF65-F5344CB8AC3E}">
        <p14:creationId xmlns:p14="http://schemas.microsoft.com/office/powerpoint/2010/main" val="5275166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8A5A125-5195-9970-DFBE-590880A7ADC2}"/>
              </a:ext>
            </a:extLst>
          </p:cNvPr>
          <p:cNvPicPr>
            <a:picLocks noChangeAspect="1"/>
          </p:cNvPicPr>
          <p:nvPr/>
        </p:nvPicPr>
        <p:blipFill>
          <a:blip r:embed="rId2"/>
          <a:stretch>
            <a:fillRect/>
          </a:stretch>
        </p:blipFill>
        <p:spPr>
          <a:xfrm>
            <a:off x="1187624" y="404664"/>
            <a:ext cx="6930770" cy="5544616"/>
          </a:xfrm>
          <a:prstGeom prst="rect">
            <a:avLst/>
          </a:prstGeom>
        </p:spPr>
      </p:pic>
      <p:sp>
        <p:nvSpPr>
          <p:cNvPr id="2" name="Titolo 1">
            <a:extLst>
              <a:ext uri="{FF2B5EF4-FFF2-40B4-BE49-F238E27FC236}">
                <a16:creationId xmlns:a16="http://schemas.microsoft.com/office/drawing/2014/main" id="{FF649C60-9853-13A3-C83E-B333EED3E0A1}"/>
              </a:ext>
            </a:extLst>
          </p:cNvPr>
          <p:cNvSpPr>
            <a:spLocks noGrp="1"/>
          </p:cNvSpPr>
          <p:nvPr>
            <p:ph type="title"/>
          </p:nvPr>
        </p:nvSpPr>
        <p:spPr>
          <a:xfrm>
            <a:off x="1187624" y="5949280"/>
            <a:ext cx="6930770" cy="908720"/>
          </a:xfrm>
        </p:spPr>
        <p:txBody>
          <a:bodyPr/>
          <a:lstStyle/>
          <a:p>
            <a:r>
              <a:rPr lang="it-IT" sz="1600" dirty="0">
                <a:solidFill>
                  <a:srgbClr val="C00000"/>
                </a:solidFill>
              </a:rPr>
              <a:t>…nella cura dei fiori.</a:t>
            </a:r>
          </a:p>
        </p:txBody>
      </p:sp>
    </p:spTree>
    <p:extLst>
      <p:ext uri="{BB962C8B-B14F-4D97-AF65-F5344CB8AC3E}">
        <p14:creationId xmlns:p14="http://schemas.microsoft.com/office/powerpoint/2010/main" val="962629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F31153-C395-D88E-4A9A-D81EF0672470}"/>
              </a:ext>
            </a:extLst>
          </p:cNvPr>
          <p:cNvSpPr>
            <a:spLocks noGrp="1"/>
          </p:cNvSpPr>
          <p:nvPr>
            <p:ph type="title"/>
          </p:nvPr>
        </p:nvSpPr>
        <p:spPr>
          <a:xfrm>
            <a:off x="0" y="5229200"/>
            <a:ext cx="8748464" cy="1628800"/>
          </a:xfrm>
        </p:spPr>
        <p:txBody>
          <a:bodyPr/>
          <a:lstStyle/>
          <a:p>
            <a:r>
              <a:rPr lang="it-IT" sz="1600" dirty="0">
                <a:solidFill>
                  <a:srgbClr val="6F2B15"/>
                </a:solidFill>
              </a:rPr>
              <a:t>L’attore spagnolo Javier Bardem, invecchiato col trucco, l’ultrasettantenne Florentino </a:t>
            </a:r>
            <a:r>
              <a:rPr lang="it-IT" sz="1600" dirty="0" err="1">
                <a:solidFill>
                  <a:srgbClr val="6F2B15"/>
                </a:solidFill>
              </a:rPr>
              <a:t>Ariza</a:t>
            </a:r>
            <a:r>
              <a:rPr lang="it-IT" sz="1600" dirty="0">
                <a:solidFill>
                  <a:srgbClr val="6F2B15"/>
                </a:solidFill>
              </a:rPr>
              <a:t>.</a:t>
            </a:r>
          </a:p>
        </p:txBody>
      </p:sp>
      <p:pic>
        <p:nvPicPr>
          <p:cNvPr id="3" name="Immagine 2">
            <a:extLst>
              <a:ext uri="{FF2B5EF4-FFF2-40B4-BE49-F238E27FC236}">
                <a16:creationId xmlns:a16="http://schemas.microsoft.com/office/drawing/2014/main" id="{0702A8A0-0B51-2F17-4FD4-013F08D80218}"/>
              </a:ext>
            </a:extLst>
          </p:cNvPr>
          <p:cNvPicPr>
            <a:picLocks noChangeAspect="1"/>
          </p:cNvPicPr>
          <p:nvPr/>
        </p:nvPicPr>
        <p:blipFill>
          <a:blip r:embed="rId2"/>
          <a:stretch>
            <a:fillRect/>
          </a:stretch>
        </p:blipFill>
        <p:spPr>
          <a:xfrm>
            <a:off x="395536" y="332656"/>
            <a:ext cx="7956884" cy="5304589"/>
          </a:xfrm>
          <a:prstGeom prst="rect">
            <a:avLst/>
          </a:prstGeom>
        </p:spPr>
      </p:pic>
    </p:spTree>
    <p:extLst>
      <p:ext uri="{BB962C8B-B14F-4D97-AF65-F5344CB8AC3E}">
        <p14:creationId xmlns:p14="http://schemas.microsoft.com/office/powerpoint/2010/main" val="4021237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B88565-48A6-ACF1-5403-0B888760B2B8}"/>
              </a:ext>
            </a:extLst>
          </p:cNvPr>
          <p:cNvSpPr>
            <a:spLocks noGrp="1"/>
          </p:cNvSpPr>
          <p:nvPr>
            <p:ph type="title"/>
          </p:nvPr>
        </p:nvSpPr>
        <p:spPr>
          <a:xfrm>
            <a:off x="685800" y="5224219"/>
            <a:ext cx="7772400" cy="1229117"/>
          </a:xfrm>
        </p:spPr>
        <p:txBody>
          <a:bodyPr/>
          <a:lstStyle/>
          <a:p>
            <a:r>
              <a:rPr lang="it-IT" sz="1600" dirty="0">
                <a:solidFill>
                  <a:schemeClr val="accent1">
                    <a:lumMod val="50000"/>
                  </a:schemeClr>
                </a:solidFill>
              </a:rPr>
              <a:t>Florentino </a:t>
            </a:r>
            <a:r>
              <a:rPr lang="it-IT" sz="1600" dirty="0" err="1">
                <a:solidFill>
                  <a:schemeClr val="accent1">
                    <a:lumMod val="50000"/>
                  </a:schemeClr>
                </a:solidFill>
              </a:rPr>
              <a:t>Ariza</a:t>
            </a:r>
            <a:r>
              <a:rPr lang="it-IT" sz="1600" dirty="0">
                <a:solidFill>
                  <a:schemeClr val="accent1">
                    <a:lumMod val="50000"/>
                  </a:schemeClr>
                </a:solidFill>
              </a:rPr>
              <a:t>, vestito di grigio, e Fermina </a:t>
            </a:r>
            <a:r>
              <a:rPr lang="it-IT" sz="1600" dirty="0" err="1">
                <a:solidFill>
                  <a:schemeClr val="accent1">
                    <a:lumMod val="50000"/>
                  </a:schemeClr>
                </a:solidFill>
              </a:rPr>
              <a:t>Doza</a:t>
            </a:r>
            <a:r>
              <a:rPr lang="it-IT" sz="1600" dirty="0">
                <a:solidFill>
                  <a:schemeClr val="accent1">
                    <a:lumMod val="50000"/>
                  </a:schemeClr>
                </a:solidFill>
              </a:rPr>
              <a:t>, vestito a fiori, ultrasettantenni.</a:t>
            </a:r>
          </a:p>
        </p:txBody>
      </p:sp>
      <p:pic>
        <p:nvPicPr>
          <p:cNvPr id="4" name="Immagine 3">
            <a:extLst>
              <a:ext uri="{FF2B5EF4-FFF2-40B4-BE49-F238E27FC236}">
                <a16:creationId xmlns:a16="http://schemas.microsoft.com/office/drawing/2014/main" id="{B9A4B200-A445-EBA1-C413-9A0BF12CC80C}"/>
              </a:ext>
            </a:extLst>
          </p:cNvPr>
          <p:cNvPicPr>
            <a:picLocks noChangeAspect="1"/>
          </p:cNvPicPr>
          <p:nvPr/>
        </p:nvPicPr>
        <p:blipFill>
          <a:blip r:embed="rId2"/>
          <a:stretch>
            <a:fillRect/>
          </a:stretch>
        </p:blipFill>
        <p:spPr>
          <a:xfrm>
            <a:off x="685800" y="871446"/>
            <a:ext cx="7772400" cy="4371975"/>
          </a:xfrm>
          <a:prstGeom prst="rect">
            <a:avLst/>
          </a:prstGeom>
        </p:spPr>
      </p:pic>
    </p:spTree>
    <p:extLst>
      <p:ext uri="{BB962C8B-B14F-4D97-AF65-F5344CB8AC3E}">
        <p14:creationId xmlns:p14="http://schemas.microsoft.com/office/powerpoint/2010/main" val="14865075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A37911-0B03-7986-E459-A0A32372233F}"/>
              </a:ext>
            </a:extLst>
          </p:cNvPr>
          <p:cNvSpPr>
            <a:spLocks noGrp="1"/>
          </p:cNvSpPr>
          <p:nvPr>
            <p:ph type="title"/>
          </p:nvPr>
        </p:nvSpPr>
        <p:spPr>
          <a:xfrm>
            <a:off x="457200" y="4869160"/>
            <a:ext cx="8135938" cy="1988840"/>
          </a:xfrm>
        </p:spPr>
        <p:txBody>
          <a:bodyPr/>
          <a:lstStyle/>
          <a:p>
            <a:r>
              <a:rPr lang="it-IT" sz="1600" dirty="0">
                <a:solidFill>
                  <a:schemeClr val="accent1">
                    <a:lumMod val="50000"/>
                  </a:schemeClr>
                </a:solidFill>
                <a:latin typeface="Geneva" panose="020B0503030404040204" pitchFamily="34" charset="0"/>
                <a:ea typeface="Calibri" panose="020F0502020204030204" pitchFamily="34" charset="0"/>
                <a:cs typeface="Times New Roman" panose="02020603050405020304" pitchFamily="18" charset="0"/>
              </a:rPr>
              <a:t>...</a:t>
            </a:r>
            <a:r>
              <a:rPr lang="it-IT" sz="1600" dirty="0" err="1">
                <a:solidFill>
                  <a:schemeClr val="accent1">
                    <a:lumMod val="50000"/>
                  </a:schemeClr>
                </a:solidFill>
                <a:latin typeface="Geneva" panose="020B0503030404040204" pitchFamily="34" charset="0"/>
                <a:ea typeface="Calibri" panose="020F0502020204030204" pitchFamily="34" charset="0"/>
                <a:cs typeface="Times New Roman" panose="02020603050405020304" pitchFamily="18" charset="0"/>
              </a:rPr>
              <a:t>e</a:t>
            </a:r>
            <a:r>
              <a:rPr lang="it-IT" sz="1600" dirty="0" err="1">
                <a:solidFill>
                  <a:schemeClr val="accent1">
                    <a:lumMod val="50000"/>
                  </a:schemeClr>
                </a:solidFill>
                <a:effectLst/>
                <a:latin typeface="Geneva" panose="020B0503030404040204" pitchFamily="34" charset="0"/>
                <a:ea typeface="Calibri" panose="020F0502020204030204" pitchFamily="34" charset="0"/>
                <a:cs typeface="Times New Roman" panose="02020603050405020304" pitchFamily="18" charset="0"/>
              </a:rPr>
              <a:t>adem</a:t>
            </a:r>
            <a:r>
              <a:rPr lang="it-IT" sz="1600" dirty="0">
                <a:solidFill>
                  <a:schemeClr val="accent1">
                    <a:lumMod val="50000"/>
                  </a:schemeClr>
                </a:solidFill>
                <a:effectLst/>
                <a:latin typeface="Geneva" panose="020B0503030404040204" pitchFamily="34" charset="0"/>
                <a:ea typeface="Calibri" panose="020F0502020204030204" pitchFamily="34" charset="0"/>
                <a:cs typeface="Times New Roman" panose="02020603050405020304" pitchFamily="18" charset="0"/>
              </a:rPr>
              <a:t>!</a:t>
            </a:r>
            <a:endParaRPr lang="it-IT" sz="1600" dirty="0">
              <a:solidFill>
                <a:schemeClr val="accent1">
                  <a:lumMod val="50000"/>
                </a:schemeClr>
              </a:solidFill>
            </a:endParaRPr>
          </a:p>
        </p:txBody>
      </p:sp>
      <p:pic>
        <p:nvPicPr>
          <p:cNvPr id="5" name="Immagine 4">
            <a:extLst>
              <a:ext uri="{FF2B5EF4-FFF2-40B4-BE49-F238E27FC236}">
                <a16:creationId xmlns:a16="http://schemas.microsoft.com/office/drawing/2014/main" id="{827B10E4-4609-04B0-7ECE-1B7A5CF7C861}"/>
              </a:ext>
            </a:extLst>
          </p:cNvPr>
          <p:cNvPicPr>
            <a:picLocks noChangeAspect="1"/>
          </p:cNvPicPr>
          <p:nvPr/>
        </p:nvPicPr>
        <p:blipFill>
          <a:blip r:embed="rId2"/>
          <a:stretch>
            <a:fillRect/>
          </a:stretch>
        </p:blipFill>
        <p:spPr>
          <a:xfrm>
            <a:off x="1158795" y="908720"/>
            <a:ext cx="6732748" cy="4488499"/>
          </a:xfrm>
          <a:prstGeom prst="rect">
            <a:avLst/>
          </a:prstGeom>
        </p:spPr>
      </p:pic>
    </p:spTree>
    <p:extLst>
      <p:ext uri="{BB962C8B-B14F-4D97-AF65-F5344CB8AC3E}">
        <p14:creationId xmlns:p14="http://schemas.microsoft.com/office/powerpoint/2010/main" val="39591648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E9B169-8399-EF62-45B6-DE69F71EA788}"/>
              </a:ext>
            </a:extLst>
          </p:cNvPr>
          <p:cNvSpPr>
            <a:spLocks noGrp="1"/>
          </p:cNvSpPr>
          <p:nvPr>
            <p:ph type="title"/>
          </p:nvPr>
        </p:nvSpPr>
        <p:spPr>
          <a:xfrm>
            <a:off x="457200" y="5373216"/>
            <a:ext cx="8135938" cy="1484784"/>
          </a:xfrm>
        </p:spPr>
        <p:txBody>
          <a:bodyPr/>
          <a:lstStyle/>
          <a:p>
            <a:r>
              <a:rPr lang="it-IT" sz="1600" dirty="0">
                <a:solidFill>
                  <a:srgbClr val="6F2B15"/>
                </a:solidFill>
              </a:rPr>
              <a:t>…atteggiamento affettuoso tra i due!</a:t>
            </a:r>
          </a:p>
        </p:txBody>
      </p:sp>
      <p:pic>
        <p:nvPicPr>
          <p:cNvPr id="4" name="Immagine 3">
            <a:extLst>
              <a:ext uri="{FF2B5EF4-FFF2-40B4-BE49-F238E27FC236}">
                <a16:creationId xmlns:a16="http://schemas.microsoft.com/office/drawing/2014/main" id="{96CCB2D5-0DBA-F65E-80BC-FD7BF558C981}"/>
              </a:ext>
            </a:extLst>
          </p:cNvPr>
          <p:cNvPicPr>
            <a:picLocks noChangeAspect="1"/>
          </p:cNvPicPr>
          <p:nvPr/>
        </p:nvPicPr>
        <p:blipFill>
          <a:blip r:embed="rId2"/>
          <a:stretch>
            <a:fillRect/>
          </a:stretch>
        </p:blipFill>
        <p:spPr>
          <a:xfrm>
            <a:off x="321908" y="836712"/>
            <a:ext cx="8500183" cy="4782902"/>
          </a:xfrm>
          <a:prstGeom prst="rect">
            <a:avLst/>
          </a:prstGeom>
        </p:spPr>
      </p:pic>
    </p:spTree>
    <p:extLst>
      <p:ext uri="{BB962C8B-B14F-4D97-AF65-F5344CB8AC3E}">
        <p14:creationId xmlns:p14="http://schemas.microsoft.com/office/powerpoint/2010/main" val="1095427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88413F6-8388-C94F-A65E-46DE29B17D44}"/>
              </a:ext>
            </a:extLst>
          </p:cNvPr>
          <p:cNvSpPr>
            <a:spLocks noGrp="1"/>
          </p:cNvSpPr>
          <p:nvPr>
            <p:ph type="title"/>
          </p:nvPr>
        </p:nvSpPr>
        <p:spPr>
          <a:xfrm>
            <a:off x="683568" y="4581128"/>
            <a:ext cx="7704856" cy="2276872"/>
          </a:xfrm>
        </p:spPr>
        <p:txBody>
          <a:bodyPr/>
          <a:lstStyle/>
          <a:p>
            <a:r>
              <a:rPr lang="it-IT" sz="1600" dirty="0">
                <a:solidFill>
                  <a:srgbClr val="D88412"/>
                </a:solidFill>
                <a:effectLst/>
                <a:latin typeface="Geneva" panose="020B0503030404040204" pitchFamily="34" charset="0"/>
                <a:ea typeface="Arial Unicode MS" panose="020B0604020202020204" pitchFamily="34" charset="-128"/>
                <a:cs typeface="Arial Unicode MS" panose="020B0604020202020204" pitchFamily="34" charset="-128"/>
              </a:rPr>
              <a:t>Florentino </a:t>
            </a:r>
            <a:r>
              <a:rPr lang="it-IT" sz="1600" dirty="0" err="1">
                <a:solidFill>
                  <a:srgbClr val="D88412"/>
                </a:solidFill>
                <a:effectLst/>
                <a:latin typeface="Geneva" panose="020B0503030404040204" pitchFamily="34" charset="0"/>
                <a:ea typeface="Arial Unicode MS" panose="020B0604020202020204" pitchFamily="34" charset="-128"/>
                <a:cs typeface="Arial Unicode MS" panose="020B0604020202020204" pitchFamily="34" charset="-128"/>
              </a:rPr>
              <a:t>Ariza</a:t>
            </a:r>
            <a:r>
              <a:rPr lang="it-IT" sz="1600" dirty="0">
                <a:solidFill>
                  <a:srgbClr val="D88412"/>
                </a:solidFill>
                <a:effectLst/>
                <a:latin typeface="Geneva" panose="020B0503030404040204" pitchFamily="34" charset="0"/>
                <a:ea typeface="Arial Unicode MS" panose="020B0604020202020204" pitchFamily="34" charset="-128"/>
                <a:cs typeface="Arial Unicode MS" panose="020B0604020202020204" pitchFamily="34" charset="-128"/>
              </a:rPr>
              <a:t>, vestito di bianco, e Fermina </a:t>
            </a:r>
            <a:r>
              <a:rPr lang="it-IT" sz="1600" dirty="0" err="1">
                <a:solidFill>
                  <a:srgbClr val="D88412"/>
                </a:solidFill>
                <a:effectLst/>
                <a:latin typeface="Geneva" panose="020B0503030404040204" pitchFamily="34" charset="0"/>
                <a:ea typeface="Arial Unicode MS" panose="020B0604020202020204" pitchFamily="34" charset="-128"/>
                <a:cs typeface="Arial Unicode MS" panose="020B0604020202020204" pitchFamily="34" charset="-128"/>
              </a:rPr>
              <a:t>Doza</a:t>
            </a:r>
            <a:r>
              <a:rPr lang="it-IT" sz="1600" dirty="0">
                <a:solidFill>
                  <a:srgbClr val="D88412"/>
                </a:solidFill>
                <a:effectLst/>
                <a:latin typeface="Geneva" panose="020B0503030404040204" pitchFamily="34" charset="0"/>
                <a:ea typeface="Arial Unicode MS" panose="020B0604020202020204" pitchFamily="34" charset="-128"/>
                <a:cs typeface="Arial Unicode MS" panose="020B0604020202020204" pitchFamily="34" charset="-128"/>
              </a:rPr>
              <a:t>, capelli bianchi.</a:t>
            </a:r>
            <a:br>
              <a:rPr lang="it-IT" sz="1600" dirty="0">
                <a:solidFill>
                  <a:srgbClr val="0070C0"/>
                </a:solidFill>
                <a:latin typeface="Arial" pitchFamily="34"/>
                <a:cs typeface="Arial" pitchFamily="34"/>
              </a:rPr>
            </a:br>
            <a:br>
              <a:rPr lang="it-IT" sz="1600" dirty="0">
                <a:solidFill>
                  <a:srgbClr val="198A8A"/>
                </a:solidFill>
                <a:latin typeface="Arial" pitchFamily="34"/>
                <a:cs typeface="Arial" pitchFamily="34"/>
              </a:rPr>
            </a:br>
            <a:endParaRPr lang="it-IT" sz="1600" dirty="0">
              <a:solidFill>
                <a:srgbClr val="847F17"/>
              </a:solidFill>
            </a:endParaRPr>
          </a:p>
        </p:txBody>
      </p:sp>
      <p:pic>
        <p:nvPicPr>
          <p:cNvPr id="4" name="Immagine 3">
            <a:extLst>
              <a:ext uri="{FF2B5EF4-FFF2-40B4-BE49-F238E27FC236}">
                <a16:creationId xmlns:a16="http://schemas.microsoft.com/office/drawing/2014/main" id="{410C2428-1DAB-FE9B-0F59-2776A506887D}"/>
              </a:ext>
            </a:extLst>
          </p:cNvPr>
          <p:cNvPicPr>
            <a:picLocks noChangeAspect="1"/>
          </p:cNvPicPr>
          <p:nvPr/>
        </p:nvPicPr>
        <p:blipFill>
          <a:blip r:embed="rId2"/>
          <a:stretch>
            <a:fillRect/>
          </a:stretch>
        </p:blipFill>
        <p:spPr>
          <a:xfrm>
            <a:off x="1286137" y="572683"/>
            <a:ext cx="6660740" cy="4440493"/>
          </a:xfrm>
          <a:prstGeom prst="rect">
            <a:avLst/>
          </a:prstGeom>
        </p:spPr>
      </p:pic>
    </p:spTree>
    <p:extLst>
      <p:ext uri="{BB962C8B-B14F-4D97-AF65-F5344CB8AC3E}">
        <p14:creationId xmlns:p14="http://schemas.microsoft.com/office/powerpoint/2010/main" val="3997372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526843-9B53-0222-A7A7-A485FF9A01BE}"/>
              </a:ext>
            </a:extLst>
          </p:cNvPr>
          <p:cNvSpPr>
            <a:spLocks noGrp="1"/>
          </p:cNvSpPr>
          <p:nvPr>
            <p:ph type="title"/>
          </p:nvPr>
        </p:nvSpPr>
        <p:spPr>
          <a:xfrm>
            <a:off x="685800" y="5013176"/>
            <a:ext cx="7772400" cy="1844824"/>
          </a:xfrm>
        </p:spPr>
        <p:txBody>
          <a:bodyPr/>
          <a:lstStyle/>
          <a:p>
            <a:r>
              <a:rPr lang="it-IT" sz="1600" dirty="0">
                <a:solidFill>
                  <a:srgbClr val="002060"/>
                </a:solidFill>
              </a:rPr>
              <a:t>Il battello dell’amore tra i due ultrasettantenni nel film del 2007.</a:t>
            </a:r>
          </a:p>
        </p:txBody>
      </p:sp>
      <p:pic>
        <p:nvPicPr>
          <p:cNvPr id="4" name="Immagine 3">
            <a:extLst>
              <a:ext uri="{FF2B5EF4-FFF2-40B4-BE49-F238E27FC236}">
                <a16:creationId xmlns:a16="http://schemas.microsoft.com/office/drawing/2014/main" id="{0F4755AC-C183-C737-923D-0036C6EFF495}"/>
              </a:ext>
            </a:extLst>
          </p:cNvPr>
          <p:cNvPicPr>
            <a:picLocks noChangeAspect="1"/>
          </p:cNvPicPr>
          <p:nvPr/>
        </p:nvPicPr>
        <p:blipFill>
          <a:blip r:embed="rId2"/>
          <a:stretch>
            <a:fillRect/>
          </a:stretch>
        </p:blipFill>
        <p:spPr>
          <a:xfrm>
            <a:off x="1023411" y="908720"/>
            <a:ext cx="7097178" cy="4476681"/>
          </a:xfrm>
          <a:prstGeom prst="rect">
            <a:avLst/>
          </a:prstGeom>
        </p:spPr>
      </p:pic>
    </p:spTree>
    <p:extLst>
      <p:ext uri="{BB962C8B-B14F-4D97-AF65-F5344CB8AC3E}">
        <p14:creationId xmlns:p14="http://schemas.microsoft.com/office/powerpoint/2010/main" val="3911945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52C88C-F726-ABC3-F0FD-81D5230683BB}"/>
              </a:ext>
            </a:extLst>
          </p:cNvPr>
          <p:cNvSpPr>
            <a:spLocks noGrp="1"/>
          </p:cNvSpPr>
          <p:nvPr>
            <p:ph type="title"/>
          </p:nvPr>
        </p:nvSpPr>
        <p:spPr>
          <a:xfrm>
            <a:off x="1259632" y="4941168"/>
            <a:ext cx="7152456" cy="1916832"/>
          </a:xfrm>
        </p:spPr>
        <p:txBody>
          <a:bodyPr/>
          <a:lstStyle/>
          <a:p>
            <a:r>
              <a:rPr lang="it-IT" sz="1600" dirty="0">
                <a:solidFill>
                  <a:srgbClr val="6F2B15"/>
                </a:solidFill>
              </a:rPr>
              <a:t>Uno scorcio del fiume Magdalena in Colombia.</a:t>
            </a:r>
          </a:p>
        </p:txBody>
      </p:sp>
      <p:pic>
        <p:nvPicPr>
          <p:cNvPr id="4" name="Immagine 3">
            <a:extLst>
              <a:ext uri="{FF2B5EF4-FFF2-40B4-BE49-F238E27FC236}">
                <a16:creationId xmlns:a16="http://schemas.microsoft.com/office/drawing/2014/main" id="{39012855-6FB3-060D-C226-5854323D2032}"/>
              </a:ext>
            </a:extLst>
          </p:cNvPr>
          <p:cNvPicPr>
            <a:picLocks noChangeAspect="1"/>
          </p:cNvPicPr>
          <p:nvPr/>
        </p:nvPicPr>
        <p:blipFill>
          <a:blip r:embed="rId2"/>
          <a:stretch>
            <a:fillRect/>
          </a:stretch>
        </p:blipFill>
        <p:spPr>
          <a:xfrm>
            <a:off x="1259632" y="548680"/>
            <a:ext cx="7152456" cy="4768304"/>
          </a:xfrm>
          <a:prstGeom prst="rect">
            <a:avLst/>
          </a:prstGeom>
        </p:spPr>
      </p:pic>
    </p:spTree>
    <p:extLst>
      <p:ext uri="{BB962C8B-B14F-4D97-AF65-F5344CB8AC3E}">
        <p14:creationId xmlns:p14="http://schemas.microsoft.com/office/powerpoint/2010/main" val="11687440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e l'amore al tempi del colera.mp4">
            <a:hlinkClick r:id="" action="ppaction://media"/>
            <a:extLst>
              <a:ext uri="{FF2B5EF4-FFF2-40B4-BE49-F238E27FC236}">
                <a16:creationId xmlns:a16="http://schemas.microsoft.com/office/drawing/2014/main" id="{9F7E29FF-0F32-A12F-3715-D2070CAEE7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4557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51B0A89-E284-C3C5-3D3B-2185C5E0FE35}"/>
              </a:ext>
            </a:extLst>
          </p:cNvPr>
          <p:cNvPicPr>
            <a:picLocks noChangeAspect="1"/>
          </p:cNvPicPr>
          <p:nvPr/>
        </p:nvPicPr>
        <p:blipFill>
          <a:blip r:embed="rId2"/>
          <a:stretch>
            <a:fillRect/>
          </a:stretch>
        </p:blipFill>
        <p:spPr>
          <a:xfrm>
            <a:off x="2411760" y="404664"/>
            <a:ext cx="4713312" cy="6284416"/>
          </a:xfrm>
          <a:prstGeom prst="rect">
            <a:avLst/>
          </a:prstGeom>
        </p:spPr>
      </p:pic>
    </p:spTree>
    <p:extLst>
      <p:ext uri="{BB962C8B-B14F-4D97-AF65-F5344CB8AC3E}">
        <p14:creationId xmlns:p14="http://schemas.microsoft.com/office/powerpoint/2010/main" val="1472900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097871-4329-92C8-DAC1-D4027343BBD7}"/>
              </a:ext>
            </a:extLst>
          </p:cNvPr>
          <p:cNvSpPr>
            <a:spLocks noGrp="1"/>
          </p:cNvSpPr>
          <p:nvPr>
            <p:ph type="title"/>
          </p:nvPr>
        </p:nvSpPr>
        <p:spPr>
          <a:xfrm>
            <a:off x="1653410" y="4725144"/>
            <a:ext cx="5942926" cy="2132856"/>
          </a:xfrm>
        </p:spPr>
        <p:txBody>
          <a:bodyPr/>
          <a:lstStyle/>
          <a:p>
            <a:r>
              <a:rPr lang="it-IT" sz="1600" dirty="0">
                <a:solidFill>
                  <a:srgbClr val="860000"/>
                </a:solidFill>
              </a:rPr>
              <a:t>Il dott. Juvenal Urbino da...grande!</a:t>
            </a:r>
          </a:p>
        </p:txBody>
      </p:sp>
      <p:pic>
        <p:nvPicPr>
          <p:cNvPr id="4" name="Immagine 3">
            <a:extLst>
              <a:ext uri="{FF2B5EF4-FFF2-40B4-BE49-F238E27FC236}">
                <a16:creationId xmlns:a16="http://schemas.microsoft.com/office/drawing/2014/main" id="{0A3B6291-EA39-AE98-257D-68F7DD35EF98}"/>
              </a:ext>
            </a:extLst>
          </p:cNvPr>
          <p:cNvPicPr>
            <a:picLocks noChangeAspect="1"/>
          </p:cNvPicPr>
          <p:nvPr/>
        </p:nvPicPr>
        <p:blipFill>
          <a:blip r:embed="rId2"/>
          <a:stretch>
            <a:fillRect/>
          </a:stretch>
        </p:blipFill>
        <p:spPr>
          <a:xfrm>
            <a:off x="1653410" y="1052736"/>
            <a:ext cx="5837180" cy="4370245"/>
          </a:xfrm>
          <a:prstGeom prst="rect">
            <a:avLst/>
          </a:prstGeom>
        </p:spPr>
      </p:pic>
    </p:spTree>
    <p:extLst>
      <p:ext uri="{BB962C8B-B14F-4D97-AF65-F5344CB8AC3E}">
        <p14:creationId xmlns:p14="http://schemas.microsoft.com/office/powerpoint/2010/main" val="41718241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6B2BE17-1492-FF97-E4DE-08BE14052423}"/>
              </a:ext>
            </a:extLst>
          </p:cNvPr>
          <p:cNvPicPr>
            <a:picLocks noChangeAspect="1"/>
          </p:cNvPicPr>
          <p:nvPr/>
        </p:nvPicPr>
        <p:blipFill>
          <a:blip r:embed="rId2"/>
          <a:stretch>
            <a:fillRect/>
          </a:stretch>
        </p:blipFill>
        <p:spPr>
          <a:xfrm>
            <a:off x="2627784" y="692696"/>
            <a:ext cx="4173981" cy="5904656"/>
          </a:xfrm>
          <a:prstGeom prst="rect">
            <a:avLst/>
          </a:prstGeom>
        </p:spPr>
      </p:pic>
    </p:spTree>
    <p:extLst>
      <p:ext uri="{BB962C8B-B14F-4D97-AF65-F5344CB8AC3E}">
        <p14:creationId xmlns:p14="http://schemas.microsoft.com/office/powerpoint/2010/main" val="10218100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4DCAB39-02BD-74A5-BD66-DDCC7AF23FF6}"/>
              </a:ext>
            </a:extLst>
          </p:cNvPr>
          <p:cNvPicPr>
            <a:picLocks noChangeAspect="1"/>
          </p:cNvPicPr>
          <p:nvPr/>
        </p:nvPicPr>
        <p:blipFill>
          <a:blip r:embed="rId2"/>
          <a:stretch>
            <a:fillRect/>
          </a:stretch>
        </p:blipFill>
        <p:spPr>
          <a:xfrm>
            <a:off x="2411760" y="548679"/>
            <a:ext cx="4176464" cy="5966377"/>
          </a:xfrm>
          <a:prstGeom prst="rect">
            <a:avLst/>
          </a:prstGeom>
        </p:spPr>
      </p:pic>
    </p:spTree>
    <p:extLst>
      <p:ext uri="{BB962C8B-B14F-4D97-AF65-F5344CB8AC3E}">
        <p14:creationId xmlns:p14="http://schemas.microsoft.com/office/powerpoint/2010/main" val="41964124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8E64888-D7DE-CF7D-F1A5-936C0974C401}"/>
              </a:ext>
            </a:extLst>
          </p:cNvPr>
          <p:cNvPicPr>
            <a:picLocks noChangeAspect="1"/>
          </p:cNvPicPr>
          <p:nvPr/>
        </p:nvPicPr>
        <p:blipFill>
          <a:blip r:embed="rId2"/>
          <a:stretch>
            <a:fillRect/>
          </a:stretch>
        </p:blipFill>
        <p:spPr>
          <a:xfrm>
            <a:off x="2411760" y="94401"/>
            <a:ext cx="4464496" cy="6646967"/>
          </a:xfrm>
          <a:prstGeom prst="rect">
            <a:avLst/>
          </a:prstGeom>
        </p:spPr>
      </p:pic>
    </p:spTree>
    <p:extLst>
      <p:ext uri="{BB962C8B-B14F-4D97-AF65-F5344CB8AC3E}">
        <p14:creationId xmlns:p14="http://schemas.microsoft.com/office/powerpoint/2010/main" val="3247668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D9972AA-384B-0BCA-386F-E5E710A0331A}"/>
              </a:ext>
            </a:extLst>
          </p:cNvPr>
          <p:cNvPicPr>
            <a:picLocks noChangeAspect="1"/>
          </p:cNvPicPr>
          <p:nvPr/>
        </p:nvPicPr>
        <p:blipFill>
          <a:blip r:embed="rId2"/>
          <a:stretch>
            <a:fillRect/>
          </a:stretch>
        </p:blipFill>
        <p:spPr>
          <a:xfrm>
            <a:off x="1115616" y="0"/>
            <a:ext cx="7508759" cy="6858000"/>
          </a:xfrm>
          <a:prstGeom prst="rect">
            <a:avLst/>
          </a:prstGeom>
        </p:spPr>
      </p:pic>
    </p:spTree>
    <p:extLst>
      <p:ext uri="{BB962C8B-B14F-4D97-AF65-F5344CB8AC3E}">
        <p14:creationId xmlns:p14="http://schemas.microsoft.com/office/powerpoint/2010/main" val="1470898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y Amores-Ci sono amori - Shakira • El Amor en los tiempos del cólera.mp4">
            <a:hlinkClick r:id="" action="ppaction://media"/>
            <a:extLst>
              <a:ext uri="{FF2B5EF4-FFF2-40B4-BE49-F238E27FC236}">
                <a16:creationId xmlns:a16="http://schemas.microsoft.com/office/drawing/2014/main" id="{D59C4E14-DFB3-1C50-626E-4F60C471BF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3158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dirty="0">
                <a:solidFill>
                  <a:srgbClr val="C00000"/>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340768"/>
            <a:ext cx="8135938" cy="4691732"/>
          </a:xfrm>
        </p:spPr>
        <p:txBody>
          <a:bodyPr/>
          <a:lstStyle/>
          <a:p>
            <a:pPr algn="ctr"/>
            <a:r>
              <a:rPr lang="it-IT" dirty="0">
                <a:solidFill>
                  <a:schemeClr val="accent6">
                    <a:lumMod val="40000"/>
                    <a:lumOff val="60000"/>
                  </a:schemeClr>
                </a:solidFill>
              </a:rPr>
              <a:t>Alla prossima</a:t>
            </a:r>
          </a:p>
          <a:p>
            <a:pPr algn="ctr"/>
            <a:r>
              <a:rPr lang="it-IT" dirty="0">
                <a:solidFill>
                  <a:schemeClr val="accent6">
                    <a:lumMod val="40000"/>
                    <a:lumOff val="60000"/>
                  </a:schemeClr>
                </a:solidFill>
              </a:rPr>
              <a:t>Giovedì,…2025</a:t>
            </a:r>
          </a:p>
          <a:p>
            <a:pPr algn="ctr"/>
            <a:endParaRPr lang="it-IT" dirty="0">
              <a:solidFill>
                <a:schemeClr val="accent6">
                  <a:lumMod val="40000"/>
                  <a:lumOff val="60000"/>
                </a:schemeClr>
              </a:solidFill>
            </a:endParaRPr>
          </a:p>
          <a:p>
            <a:pPr marL="457200" algn="ctr"/>
            <a:r>
              <a:rPr lang="it-IT" sz="5400" kern="100" dirty="0">
                <a:solidFill>
                  <a:srgbClr val="2700F8"/>
                </a:solidFill>
                <a:effectLst/>
                <a:latin typeface="Geneva" panose="020B0503030404040204" pitchFamily="34" charset="0"/>
                <a:ea typeface="Calibri" panose="020F0502020204030204" pitchFamily="34" charset="0"/>
                <a:cs typeface="Times New Roman" panose="02020603050405020304" pitchFamily="18" charset="0"/>
              </a:rPr>
              <a:t>“MOONSTRUCK – </a:t>
            </a:r>
            <a:r>
              <a:rPr lang="it-IT" sz="4400" kern="100" dirty="0">
                <a:solidFill>
                  <a:srgbClr val="2700F8"/>
                </a:solidFill>
                <a:effectLst/>
                <a:latin typeface="Geneva" panose="020B0503030404040204" pitchFamily="34" charset="0"/>
                <a:ea typeface="Calibri" panose="020F0502020204030204" pitchFamily="34" charset="0"/>
                <a:cs typeface="Times New Roman" panose="02020603050405020304" pitchFamily="18" charset="0"/>
              </a:rPr>
              <a:t>STREGATA DALLA LUNA” </a:t>
            </a:r>
          </a:p>
          <a:p>
            <a:pPr marL="457200" algn="ctr"/>
            <a:r>
              <a:rPr lang="it-IT" kern="100" dirty="0">
                <a:solidFill>
                  <a:srgbClr val="2700F8"/>
                </a:solidFill>
                <a:effectLst/>
                <a:latin typeface="Geneva" panose="020B0503030404040204" pitchFamily="34" charset="0"/>
                <a:ea typeface="Calibri" panose="020F0502020204030204" pitchFamily="34" charset="0"/>
                <a:cs typeface="Times New Roman" panose="02020603050405020304" pitchFamily="18" charset="0"/>
              </a:rPr>
              <a:t>di Norman Frederick Jewison, 1987.</a:t>
            </a:r>
            <a:endParaRPr lang="it-IT" i="1" dirty="0">
              <a:solidFill>
                <a:srgbClr val="860000"/>
              </a:solidFill>
              <a:latin typeface="Arial" pitchFamily="34"/>
              <a:cs typeface="Arial" pitchFamily="34"/>
            </a:endParaRPr>
          </a:p>
        </p:txBody>
      </p:sp>
    </p:spTree>
    <p:extLst>
      <p:ext uri="{BB962C8B-B14F-4D97-AF65-F5344CB8AC3E}">
        <p14:creationId xmlns:p14="http://schemas.microsoft.com/office/powerpoint/2010/main" val="401156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A97BAB9-11E2-E012-093B-08843709B3DC}"/>
              </a:ext>
            </a:extLst>
          </p:cNvPr>
          <p:cNvPicPr>
            <a:picLocks noChangeAspect="1"/>
          </p:cNvPicPr>
          <p:nvPr/>
        </p:nvPicPr>
        <p:blipFill>
          <a:blip r:embed="rId2"/>
          <a:stretch>
            <a:fillRect/>
          </a:stretch>
        </p:blipFill>
        <p:spPr>
          <a:xfrm>
            <a:off x="1763688" y="548680"/>
            <a:ext cx="6165304" cy="6165304"/>
          </a:xfrm>
          <a:prstGeom prst="rect">
            <a:avLst/>
          </a:prstGeom>
        </p:spPr>
      </p:pic>
    </p:spTree>
    <p:extLst>
      <p:ext uri="{BB962C8B-B14F-4D97-AF65-F5344CB8AC3E}">
        <p14:creationId xmlns:p14="http://schemas.microsoft.com/office/powerpoint/2010/main" val="3905748861"/>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7114</TotalTime>
  <Words>1000</Words>
  <Application>Microsoft Macintosh PowerPoint</Application>
  <PresentationFormat>Presentazione su schermo (4:3)</PresentationFormat>
  <Paragraphs>83</Paragraphs>
  <Slides>85</Slides>
  <Notes>1</Notes>
  <HiddenSlides>0</HiddenSlides>
  <MMClips>4</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85</vt:i4>
      </vt:variant>
    </vt:vector>
  </HeadingPairs>
  <TitlesOfParts>
    <vt:vector size="90" baseType="lpstr">
      <vt:lpstr>Arial</vt:lpstr>
      <vt:lpstr>Calibri</vt:lpstr>
      <vt:lpstr>Geneva</vt:lpstr>
      <vt:lpstr>Times New Roman</vt:lpstr>
      <vt:lpstr>Tema di Office</vt:lpstr>
      <vt:lpstr>UTE – Università Cardinal Colombo - MILANO Giovedì, 23 gennaio 2025</vt:lpstr>
      <vt:lpstr>Anno 1986</vt:lpstr>
      <vt:lpstr>L’autore, il colombiano Gabriel Garcia Marquez, Nobel per la Letteratura nel 1982.  </vt:lpstr>
      <vt:lpstr>Mappa (in rosso) della Archidiocesi di Cartagena  de Indias.</vt:lpstr>
      <vt:lpstr>Cartagena de Indias.. Paseo de los Martires, in una foto anni ’30 del ‘900.</vt:lpstr>
      <vt:lpstr>Uno scorcio della moderna  Cartagena de Indias.</vt:lpstr>
      <vt:lpstr>Il presidente della Colombia negli anni ‘30 del ‘900 Enrique Olaya Herrera. </vt:lpstr>
      <vt:lpstr>Il dott. Juvenal Urbino da...grande!</vt:lpstr>
      <vt:lpstr>Presentazione standard di PowerPoint</vt:lpstr>
      <vt:lpstr>Incipit del romanzo.  «Era inevitabile: il profumo delle mandorle amare gli ricordava sempre  il destino degli amori incrociati.  Il dottor Juvenal Urbino se ne accorse  dal momento in cui entrò nella casa ancora buia, dove si era recato d'urgenza per occuparsi di un caso  che per lui aveva cessato  di essere urgente  da molti anni.  Il profugo delle Antille Jeremiah  de Saint-Amour, invalido di guerra, fotografo per bambini  e il suo più compassionevole avversario a scacchi, si era salvato  dai tormenti della memoria  con un incenso al cianuro d'oro”.</vt:lpstr>
      <vt:lpstr>Presentazione standard di PowerPoint</vt:lpstr>
      <vt:lpstr>            Il regista Mike Newell.  Anno 2007</vt:lpstr>
      <vt:lpstr>Presentazione standard di PowerPoint</vt:lpstr>
      <vt:lpstr> L’attore spagnolo Javier Bardem, nel ruolo di Florentino Ariza. L’attrice italiana Giovanna Mezzogiorno in quello di Fermina Daza. </vt:lpstr>
      <vt:lpstr>Presentazione standard di PowerPoint</vt:lpstr>
      <vt:lpstr>Cartagena de Indias. El Castillo de San Felipe.</vt:lpstr>
      <vt:lpstr>La vita tumultuosa nelle vie di Cartagena de Indias.</vt:lpstr>
      <vt:lpstr>L’attore Unax Ugalde, Florentino Ariza, da giovane. </vt:lpstr>
      <vt:lpstr>Tránsito Ariza, l’attrice Fernada Montenegro, la madre di Florentino, l’attore Unax Ugalde. .  </vt:lpstr>
      <vt:lpstr>Lorenzo Daza, il padre di Fermina, l’attore John Leguizamo, da poco trasferito a Cartegena, un uomo di grandi ricchezze,  con traffici poco puliti,  tranne il commercio di mule.</vt:lpstr>
      <vt:lpstr>I Giardino dei Vangeli dell’abitazione di Lorenzo Daza.</vt:lpstr>
      <vt:lpstr>Fermina Daza volge gli occhi verso il giovane Ariza, per uno sguardo…  «che per Florentino è l’origine di un cataclisma d’amore  che mezzo secolo dopo non era ancora terminato.» </vt:lpstr>
      <vt:lpstr>I tre personaggi protagonisti del romanzo. Florentino Ariza – Fermina Doza - il dott. Juvenal Urbino.</vt:lpstr>
      <vt:lpstr>Presentazione standard di PowerPoint</vt:lpstr>
      <vt:lpstr>Fermina riceve dalla domestica di colore una lettera di Florentino nella casa paterna.</vt:lpstr>
      <vt:lpstr>Fermina aspira il profumo di Florentino dalle lettere che egli le invia ogni giorno.</vt:lpstr>
      <vt:lpstr>I due si incontrano nel Giardino dei Vangeli della villa di casa Dazo.</vt:lpstr>
      <vt:lpstr>Lorenzo Daza,  il padre di Fermina.</vt:lpstr>
      <vt:lpstr>Presentazione standard di PowerPoint</vt:lpstr>
      <vt:lpstr>Florentino Ariza e Lorenzo Doza seduti ai tavoli di un bar.</vt:lpstr>
      <vt:lpstr>Hildebranda Sanchez all’opera,  l’attrice sudamericana Catalina Sandino Moreno.</vt:lpstr>
      <vt:lpstr>Hildebranda Sanchez mostra un suo dipinto.</vt:lpstr>
      <vt:lpstr>Florentino Ariza giovane scalfisce il nome dell’amata su una panchina</vt:lpstr>
      <vt:lpstr>La tavola imbandita per la cena di Lorenzo Laza con la figlia Fermina.</vt:lpstr>
      <vt:lpstr>Fermina Daza minaccia di uccidersi piuttosto che rompere con Florentino Ariza.</vt:lpstr>
      <vt:lpstr>Fermina, dopo alcuni anni ospite della cugina, rientra col padre a Cartagena.</vt:lpstr>
      <vt:lpstr>L’attore spagnolo Javier  Bardem, nel ruolo di Florentino Ariza, al mercato. </vt:lpstr>
      <vt:lpstr>Fermina Doza, l’attrice italiana Giovanna Mezzogiorno.</vt:lpstr>
      <vt:lpstr>Juvenal Urbino de la Calle, l’attore Benjamin Bratt, medico, scapolo, bello e ricco.</vt:lpstr>
      <vt:lpstr>…una visita anti colera!</vt:lpstr>
      <vt:lpstr>Presentazione standard di PowerPoint</vt:lpstr>
      <vt:lpstr>Fermina con Juvenal a teatro accetta la corte del giovane bello e ricco dottore.</vt:lpstr>
      <vt:lpstr>Fermina Doza, Hildebranda Sanchez e Juvenal Urbino tra la gente di Cartagena.</vt:lpstr>
      <vt:lpstr>La bella cugina Hildebranda Sanchez, l’attrice Catalina Sandino Moreno.</vt:lpstr>
      <vt:lpstr>Juvenal Urbino, lo sposo, accoglie, Fermina Daza, la sua sposa.</vt:lpstr>
      <vt:lpstr>Il matrimonio tra Fermina Dazo e Juvenal Urbino celebrato con rito religioso in chiesa.</vt:lpstr>
      <vt:lpstr>All’uscita dalla chiesa.</vt:lpstr>
      <vt:lpstr>Il bacio degli sposi sulla carrozza all’uscita dalla chiesa.</vt:lpstr>
      <vt:lpstr>La sposa Fermina Doza in due immagini del film.</vt:lpstr>
      <vt:lpstr>I due sposi nell’intimità.</vt:lpstr>
      <vt:lpstr>Presentazione standard di PowerPoint</vt:lpstr>
      <vt:lpstr>La madre di Florentino Transito Ariza, l’attrice Fernanda Montenegro,  con il fratello, lo zio Leòn XII, direttore della Compagnia Fluviale dei Caraibi.</vt:lpstr>
      <vt:lpstr>Javier Bardem nel ruolo di Florentino Ariza da grande.   </vt:lpstr>
      <vt:lpstr>Florentino Ariza e lo zio Leòn XII, direttore della Compagnia Fluviale dei Caraibi.</vt:lpstr>
      <vt:lpstr>…con lo zio Leòn XII.</vt:lpstr>
      <vt:lpstr>Presentazione standard di PowerPoint</vt:lpstr>
      <vt:lpstr>Florentino Ariza e il «proposito di rimanere fedele alla su amata Fermina Daza».</vt:lpstr>
      <vt:lpstr>Florentino Ariza su uno dei battelli fluviali della Compagnia dei Caraibi.</vt:lpstr>
      <vt:lpstr>Un battello fluviale primo ’900.</vt:lpstr>
      <vt:lpstr>Florentino Ariza a bordo di un battello sul fiume Magdalena.</vt:lpstr>
      <vt:lpstr>Florentino Ariza e la bella vita sui battelli della Compagnia Fluviale dei Caraibi.</vt:lpstr>
      <vt:lpstr>…a quota 1.003!!!</vt:lpstr>
      <vt:lpstr>Fermina Doza, sposa e madre di due figli  </vt:lpstr>
      <vt:lpstr>Il marito medico Juvenal assiste la moglie Fermina in stato interessante.</vt:lpstr>
      <vt:lpstr>Lorenzo Doza,  il padre-padrone  di Fermina.</vt:lpstr>
      <vt:lpstr>Il dottor Juvenal Urbino de la Calle nel suo studio. </vt:lpstr>
      <vt:lpstr>Il dottor Juvenal da «grande» nel guardino della sua villa a Cartagena.</vt:lpstr>
      <vt:lpstr>Un pappagallo Diamante in gabbia.</vt:lpstr>
      <vt:lpstr>Florentino Ariza invecchiato, proprietario della Compagnia Fluviale dei Caraibi.</vt:lpstr>
      <vt:lpstr>…nella cura dei fiori.</vt:lpstr>
      <vt:lpstr>L’attore spagnolo Javier Bardem, invecchiato col trucco, l’ultrasettantenne Florentino Ariza.</vt:lpstr>
      <vt:lpstr>Florentino Ariza, vestito di grigio, e Fermina Doza, vestito a fiori, ultrasettantenni.</vt:lpstr>
      <vt:lpstr>...eadem!</vt:lpstr>
      <vt:lpstr>…atteggiamento affettuoso tra i due!</vt:lpstr>
      <vt:lpstr>Florentino Ariza, vestito di bianco, e Fermina Doza, capelli bianchi.  </vt:lpstr>
      <vt:lpstr>Il battello dell’amore tra i due ultrasettantenni nel film del 2007.</vt:lpstr>
      <vt:lpstr>Uno scorcio del fiume Magdalena in Colombia.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738</cp:revision>
  <cp:lastPrinted>1601-01-01T00:00:00Z</cp:lastPrinted>
  <dcterms:created xsi:type="dcterms:W3CDTF">2019-12-08T15:27:53Z</dcterms:created>
  <dcterms:modified xsi:type="dcterms:W3CDTF">2025-01-21T16:35:57Z</dcterms:modified>
</cp:coreProperties>
</file>