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8"/>
  </p:notesMasterIdLst>
  <p:sldIdLst>
    <p:sldId id="256" r:id="rId2"/>
    <p:sldId id="980" r:id="rId3"/>
    <p:sldId id="982" r:id="rId4"/>
    <p:sldId id="960" r:id="rId5"/>
    <p:sldId id="973" r:id="rId6"/>
    <p:sldId id="683" r:id="rId7"/>
    <p:sldId id="943" r:id="rId8"/>
    <p:sldId id="924" r:id="rId9"/>
    <p:sldId id="957" r:id="rId10"/>
    <p:sldId id="956" r:id="rId11"/>
    <p:sldId id="955" r:id="rId12"/>
    <p:sldId id="927" r:id="rId13"/>
    <p:sldId id="926" r:id="rId14"/>
    <p:sldId id="907" r:id="rId15"/>
    <p:sldId id="904" r:id="rId16"/>
    <p:sldId id="820" r:id="rId17"/>
    <p:sldId id="964" r:id="rId18"/>
    <p:sldId id="968" r:id="rId19"/>
    <p:sldId id="972" r:id="rId20"/>
    <p:sldId id="822" r:id="rId21"/>
    <p:sldId id="929" r:id="rId22"/>
    <p:sldId id="949" r:id="rId23"/>
    <p:sldId id="979" r:id="rId24"/>
    <p:sldId id="933" r:id="rId25"/>
    <p:sldId id="978" r:id="rId26"/>
    <p:sldId id="936" r:id="rId27"/>
    <p:sldId id="974" r:id="rId28"/>
    <p:sldId id="983" r:id="rId29"/>
    <p:sldId id="932" r:id="rId30"/>
    <p:sldId id="931" r:id="rId31"/>
    <p:sldId id="970" r:id="rId32"/>
    <p:sldId id="959" r:id="rId33"/>
    <p:sldId id="984" r:id="rId34"/>
    <p:sldId id="899" r:id="rId35"/>
    <p:sldId id="825" r:id="rId36"/>
    <p:sldId id="977" r:id="rId37"/>
    <p:sldId id="961" r:id="rId38"/>
    <p:sldId id="945" r:id="rId39"/>
    <p:sldId id="950" r:id="rId40"/>
    <p:sldId id="826" r:id="rId41"/>
    <p:sldId id="969" r:id="rId42"/>
    <p:sldId id="939" r:id="rId43"/>
    <p:sldId id="758" r:id="rId44"/>
    <p:sldId id="819" r:id="rId45"/>
    <p:sldId id="269" r:id="rId46"/>
    <p:sldId id="948" r:id="rId47"/>
    <p:sldId id="802" r:id="rId48"/>
    <p:sldId id="966" r:id="rId49"/>
    <p:sldId id="940" r:id="rId50"/>
    <p:sldId id="954" r:id="rId51"/>
    <p:sldId id="942" r:id="rId52"/>
    <p:sldId id="967" r:id="rId53"/>
    <p:sldId id="935" r:id="rId54"/>
    <p:sldId id="799" r:id="rId55"/>
    <p:sldId id="828" r:id="rId56"/>
    <p:sldId id="908" r:id="rId57"/>
    <p:sldId id="937" r:id="rId58"/>
    <p:sldId id="947" r:id="rId59"/>
    <p:sldId id="938" r:id="rId60"/>
    <p:sldId id="923" r:id="rId61"/>
    <p:sldId id="915" r:id="rId62"/>
    <p:sldId id="795" r:id="rId63"/>
    <p:sldId id="985" r:id="rId64"/>
    <p:sldId id="917" r:id="rId65"/>
    <p:sldId id="986" r:id="rId66"/>
    <p:sldId id="922" r:id="rId67"/>
    <p:sldId id="944" r:id="rId68"/>
    <p:sldId id="914" r:id="rId69"/>
    <p:sldId id="852" r:id="rId70"/>
    <p:sldId id="971" r:id="rId71"/>
    <p:sldId id="953" r:id="rId72"/>
    <p:sldId id="975" r:id="rId73"/>
    <p:sldId id="976" r:id="rId74"/>
    <p:sldId id="952" r:id="rId75"/>
    <p:sldId id="981" r:id="rId76"/>
    <p:sldId id="436" r:id="rId77"/>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6F2B15"/>
    <a:srgbClr val="2700F8"/>
    <a:srgbClr val="D88412"/>
    <a:srgbClr val="860000"/>
    <a:srgbClr val="786914"/>
    <a:srgbClr val="B913C9"/>
    <a:srgbClr val="944218"/>
    <a:srgbClr val="977616"/>
    <a:srgbClr val="847F17"/>
    <a:srgbClr val="CEAB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34"/>
    <p:restoredTop sz="50000"/>
  </p:normalViewPr>
  <p:slideViewPr>
    <p:cSldViewPr>
      <p:cViewPr varScale="1">
        <p:scale>
          <a:sx n="97" d="100"/>
          <a:sy n="97" d="100"/>
        </p:scale>
        <p:origin x="64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27D4EE-3F67-D44C-8CC8-54BE8965414D}"/>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E15969F9-3682-794C-B78F-E682A3A0D294}"/>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70518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Università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  9 gennaio 2025</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0" y="1562100"/>
            <a:ext cx="5004048" cy="5295900"/>
          </a:xfrm>
        </p:spPr>
        <p:txBody>
          <a:bodyPr/>
          <a:lstStyle/>
          <a:p>
            <a:pPr algn="ctr"/>
            <a:r>
              <a:rPr lang="it-IT" sz="1800" i="1" dirty="0">
                <a:solidFill>
                  <a:srgbClr val="0070C0"/>
                </a:solidFill>
              </a:rPr>
              <a:t>Milan Kundera</a:t>
            </a:r>
            <a:endParaRPr lang="it-IT" sz="1800" dirty="0">
              <a:solidFill>
                <a:srgbClr val="7030A0"/>
              </a:solidFill>
            </a:endParaRPr>
          </a:p>
          <a:p>
            <a:pPr algn="ctr">
              <a:lnSpc>
                <a:spcPct val="80000"/>
              </a:lnSpc>
            </a:pPr>
            <a:r>
              <a:rPr lang="it-IT" sz="5400" dirty="0">
                <a:solidFill>
                  <a:srgbClr val="0070C0"/>
                </a:solidFill>
                <a:latin typeface="Arial" pitchFamily="34"/>
                <a:cs typeface="Arial" pitchFamily="34"/>
              </a:rPr>
              <a:t>«L’insostenibile leggerezza dell’essere»</a:t>
            </a:r>
          </a:p>
          <a:p>
            <a:pPr lvl="0" algn="ctr">
              <a:lnSpc>
                <a:spcPct val="80000"/>
              </a:lnSpc>
            </a:pPr>
            <a:endParaRPr lang="it-IT" sz="3600" i="1" dirty="0">
              <a:solidFill>
                <a:srgbClr val="00B0F0"/>
              </a:solidFill>
            </a:endParaRPr>
          </a:p>
          <a:p>
            <a:pPr lvl="0" algn="ctr">
              <a:lnSpc>
                <a:spcPct val="80000"/>
              </a:lnSpc>
            </a:pPr>
            <a:r>
              <a:rPr lang="it-IT" i="1" dirty="0">
                <a:solidFill>
                  <a:srgbClr val="00B0F0"/>
                </a:solidFill>
              </a:rPr>
              <a:t>Quattro protagonisti all’interno delle vicende </a:t>
            </a:r>
          </a:p>
          <a:p>
            <a:pPr lvl="0" algn="ctr">
              <a:lnSpc>
                <a:spcPct val="80000"/>
              </a:lnSpc>
            </a:pPr>
            <a:r>
              <a:rPr lang="it-IT" i="1" dirty="0">
                <a:solidFill>
                  <a:srgbClr val="00B0F0"/>
                </a:solidFill>
              </a:rPr>
              <a:t>della Primavera</a:t>
            </a:r>
          </a:p>
          <a:p>
            <a:pPr lvl="0" algn="ctr">
              <a:lnSpc>
                <a:spcPct val="80000"/>
              </a:lnSpc>
            </a:pPr>
            <a:r>
              <a:rPr lang="it-IT" i="1" dirty="0">
                <a:solidFill>
                  <a:srgbClr val="00B0F0"/>
                </a:solidFill>
              </a:rPr>
              <a:t> di Praga del 1968.</a:t>
            </a:r>
            <a:endParaRPr lang="it-IT" i="1" dirty="0">
              <a:solidFill>
                <a:srgbClr val="00B0F0"/>
              </a:solidFill>
              <a:latin typeface="Arial" pitchFamily="34"/>
              <a:cs typeface="Arial" pitchFamily="34"/>
            </a:endParaRPr>
          </a:p>
        </p:txBody>
      </p:sp>
      <p:pic>
        <p:nvPicPr>
          <p:cNvPr id="3" name="Immagine 2">
            <a:extLst>
              <a:ext uri="{FF2B5EF4-FFF2-40B4-BE49-F238E27FC236}">
                <a16:creationId xmlns:a16="http://schemas.microsoft.com/office/drawing/2014/main" id="{206555D3-0850-0CE1-6EF9-9163C34934E7}"/>
              </a:ext>
            </a:extLst>
          </p:cNvPr>
          <p:cNvPicPr>
            <a:picLocks noChangeAspect="1"/>
          </p:cNvPicPr>
          <p:nvPr/>
        </p:nvPicPr>
        <p:blipFill>
          <a:blip r:embed="rId3"/>
          <a:stretch>
            <a:fillRect/>
          </a:stretch>
        </p:blipFill>
        <p:spPr>
          <a:xfrm>
            <a:off x="5148064" y="1628800"/>
            <a:ext cx="3995935" cy="52292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6F3E28-6337-0AC9-724E-89F798E46CFD}"/>
              </a:ext>
            </a:extLst>
          </p:cNvPr>
          <p:cNvSpPr>
            <a:spLocks noGrp="1"/>
          </p:cNvSpPr>
          <p:nvPr>
            <p:ph type="title"/>
          </p:nvPr>
        </p:nvSpPr>
        <p:spPr>
          <a:xfrm>
            <a:off x="820738" y="5229200"/>
            <a:ext cx="7772400" cy="1628800"/>
          </a:xfrm>
        </p:spPr>
        <p:txBody>
          <a:bodyPr/>
          <a:lstStyle/>
          <a:p>
            <a:r>
              <a:rPr lang="it-IT" sz="1600" dirty="0">
                <a:solidFill>
                  <a:srgbClr val="002060"/>
                </a:solidFill>
              </a:rPr>
              <a:t>Alexander </a:t>
            </a:r>
            <a:r>
              <a:rPr lang="it-IT" sz="1600" dirty="0" err="1">
                <a:solidFill>
                  <a:srgbClr val="002060"/>
                </a:solidFill>
              </a:rPr>
              <a:t>Dubček</a:t>
            </a:r>
            <a:r>
              <a:rPr lang="it-IT" sz="1600" dirty="0">
                <a:solidFill>
                  <a:srgbClr val="002060"/>
                </a:solidFill>
              </a:rPr>
              <a:t> parla alla folla nella città di Praga del 1968.</a:t>
            </a:r>
          </a:p>
        </p:txBody>
      </p:sp>
      <p:pic>
        <p:nvPicPr>
          <p:cNvPr id="4" name="Immagine 3">
            <a:extLst>
              <a:ext uri="{FF2B5EF4-FFF2-40B4-BE49-F238E27FC236}">
                <a16:creationId xmlns:a16="http://schemas.microsoft.com/office/drawing/2014/main" id="{73BBFEFB-1303-4DCE-E8A1-98958FEE0FF6}"/>
              </a:ext>
            </a:extLst>
          </p:cNvPr>
          <p:cNvPicPr>
            <a:picLocks noChangeAspect="1"/>
          </p:cNvPicPr>
          <p:nvPr/>
        </p:nvPicPr>
        <p:blipFill>
          <a:blip r:embed="rId2"/>
          <a:stretch>
            <a:fillRect/>
          </a:stretch>
        </p:blipFill>
        <p:spPr>
          <a:xfrm>
            <a:off x="834887" y="1244397"/>
            <a:ext cx="7772400" cy="4369205"/>
          </a:xfrm>
          <a:prstGeom prst="rect">
            <a:avLst/>
          </a:prstGeom>
        </p:spPr>
      </p:pic>
    </p:spTree>
    <p:extLst>
      <p:ext uri="{BB962C8B-B14F-4D97-AF65-F5344CB8AC3E}">
        <p14:creationId xmlns:p14="http://schemas.microsoft.com/office/powerpoint/2010/main" val="346523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D9759A-660B-F174-4F61-27FF1B28B145}"/>
              </a:ext>
            </a:extLst>
          </p:cNvPr>
          <p:cNvSpPr>
            <a:spLocks noGrp="1"/>
          </p:cNvSpPr>
          <p:nvPr>
            <p:ph type="title"/>
          </p:nvPr>
        </p:nvSpPr>
        <p:spPr>
          <a:xfrm>
            <a:off x="805390" y="5661248"/>
            <a:ext cx="7787748" cy="1196752"/>
          </a:xfrm>
        </p:spPr>
        <p:txBody>
          <a:bodyPr/>
          <a:lstStyle/>
          <a:p>
            <a:r>
              <a:rPr lang="it-IT" sz="1600" dirty="0">
                <a:solidFill>
                  <a:schemeClr val="accent1">
                    <a:lumMod val="75000"/>
                  </a:schemeClr>
                </a:solidFill>
              </a:rPr>
              <a:t>La Primavera di Praga, 1968.</a:t>
            </a:r>
          </a:p>
        </p:txBody>
      </p:sp>
      <p:pic>
        <p:nvPicPr>
          <p:cNvPr id="4" name="Immagine 3">
            <a:extLst>
              <a:ext uri="{FF2B5EF4-FFF2-40B4-BE49-F238E27FC236}">
                <a16:creationId xmlns:a16="http://schemas.microsoft.com/office/drawing/2014/main" id="{F2EA68BA-0707-DEAD-8F9C-062C24DDFE8A}"/>
              </a:ext>
            </a:extLst>
          </p:cNvPr>
          <p:cNvPicPr>
            <a:picLocks noChangeAspect="1"/>
          </p:cNvPicPr>
          <p:nvPr/>
        </p:nvPicPr>
        <p:blipFill>
          <a:blip r:embed="rId2"/>
          <a:stretch>
            <a:fillRect/>
          </a:stretch>
        </p:blipFill>
        <p:spPr>
          <a:xfrm>
            <a:off x="805390" y="606614"/>
            <a:ext cx="7772400" cy="5270658"/>
          </a:xfrm>
          <a:prstGeom prst="rect">
            <a:avLst/>
          </a:prstGeom>
        </p:spPr>
      </p:pic>
    </p:spTree>
    <p:extLst>
      <p:ext uri="{BB962C8B-B14F-4D97-AF65-F5344CB8AC3E}">
        <p14:creationId xmlns:p14="http://schemas.microsoft.com/office/powerpoint/2010/main" val="346296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0B742BD-5911-FF20-1844-E0627DB50178}"/>
              </a:ext>
            </a:extLst>
          </p:cNvPr>
          <p:cNvSpPr>
            <a:spLocks noGrp="1"/>
          </p:cNvSpPr>
          <p:nvPr>
            <p:ph type="title"/>
          </p:nvPr>
        </p:nvSpPr>
        <p:spPr>
          <a:xfrm>
            <a:off x="1763688" y="5373216"/>
            <a:ext cx="5400600" cy="1224136"/>
          </a:xfrm>
        </p:spPr>
        <p:txBody>
          <a:bodyPr/>
          <a:lstStyle/>
          <a:p>
            <a:r>
              <a:rPr lang="it-IT" sz="1600" dirty="0">
                <a:solidFill>
                  <a:srgbClr val="002060"/>
                </a:solidFill>
              </a:rPr>
              <a:t>I carrai armati del Patto di Varsavia lungo le vie di Praga.</a:t>
            </a:r>
          </a:p>
        </p:txBody>
      </p:sp>
      <p:pic>
        <p:nvPicPr>
          <p:cNvPr id="3" name="Immagine 2">
            <a:extLst>
              <a:ext uri="{FF2B5EF4-FFF2-40B4-BE49-F238E27FC236}">
                <a16:creationId xmlns:a16="http://schemas.microsoft.com/office/drawing/2014/main" id="{180945C6-E24C-953E-17F4-58F9B3C1D218}"/>
              </a:ext>
            </a:extLst>
          </p:cNvPr>
          <p:cNvPicPr>
            <a:picLocks noChangeAspect="1"/>
          </p:cNvPicPr>
          <p:nvPr/>
        </p:nvPicPr>
        <p:blipFill>
          <a:blip r:embed="rId2"/>
          <a:stretch>
            <a:fillRect/>
          </a:stretch>
        </p:blipFill>
        <p:spPr>
          <a:xfrm>
            <a:off x="1835696" y="692696"/>
            <a:ext cx="5140573" cy="4902200"/>
          </a:xfrm>
          <a:prstGeom prst="rect">
            <a:avLst/>
          </a:prstGeom>
        </p:spPr>
      </p:pic>
    </p:spTree>
    <p:extLst>
      <p:ext uri="{BB962C8B-B14F-4D97-AF65-F5344CB8AC3E}">
        <p14:creationId xmlns:p14="http://schemas.microsoft.com/office/powerpoint/2010/main" val="1656453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8270AE-5C05-295A-299C-EB7760C6BB3A}"/>
              </a:ext>
            </a:extLst>
          </p:cNvPr>
          <p:cNvSpPr>
            <a:spLocks noGrp="1"/>
          </p:cNvSpPr>
          <p:nvPr>
            <p:ph type="title"/>
          </p:nvPr>
        </p:nvSpPr>
        <p:spPr>
          <a:xfrm>
            <a:off x="7236296" y="4869160"/>
            <a:ext cx="1877548" cy="1988840"/>
          </a:xfrm>
        </p:spPr>
        <p:txBody>
          <a:bodyPr/>
          <a:lstStyle/>
          <a:p>
            <a:pPr algn="l"/>
            <a:r>
              <a:rPr lang="it-IT" sz="1600" dirty="0" err="1">
                <a:solidFill>
                  <a:srgbClr val="6F2B15"/>
                </a:solidFill>
              </a:rPr>
              <a:t>Tomáš</a:t>
            </a:r>
            <a:r>
              <a:rPr lang="it-IT" sz="1600" dirty="0">
                <a:solidFill>
                  <a:srgbClr val="6F2B15"/>
                </a:solidFill>
              </a:rPr>
              <a:t>, </a:t>
            </a:r>
            <a:br>
              <a:rPr lang="it-IT" sz="1600" dirty="0">
                <a:solidFill>
                  <a:srgbClr val="6F2B15"/>
                </a:solidFill>
              </a:rPr>
            </a:br>
            <a:r>
              <a:rPr lang="it-IT" sz="1600" dirty="0">
                <a:solidFill>
                  <a:srgbClr val="6F2B15"/>
                </a:solidFill>
              </a:rPr>
              <a:t>il neuro-chirurgo </a:t>
            </a:r>
            <a:br>
              <a:rPr lang="it-IT" sz="1600" dirty="0">
                <a:solidFill>
                  <a:srgbClr val="6F2B15"/>
                </a:solidFill>
              </a:rPr>
            </a:br>
            <a:r>
              <a:rPr lang="it-IT" sz="1600" dirty="0">
                <a:solidFill>
                  <a:srgbClr val="6F2B15"/>
                </a:solidFill>
              </a:rPr>
              <a:t>di successo, </a:t>
            </a:r>
            <a:br>
              <a:rPr lang="it-IT" sz="1600" dirty="0">
                <a:solidFill>
                  <a:srgbClr val="6F2B15"/>
                </a:solidFill>
              </a:rPr>
            </a:br>
            <a:r>
              <a:rPr lang="it-IT" sz="1600" dirty="0">
                <a:solidFill>
                  <a:srgbClr val="6F2B15"/>
                </a:solidFill>
              </a:rPr>
              <a:t>nel film l’attore Daniel Day-Lewis.</a:t>
            </a:r>
          </a:p>
        </p:txBody>
      </p:sp>
      <p:pic>
        <p:nvPicPr>
          <p:cNvPr id="3" name="Immagine 2">
            <a:extLst>
              <a:ext uri="{FF2B5EF4-FFF2-40B4-BE49-F238E27FC236}">
                <a16:creationId xmlns:a16="http://schemas.microsoft.com/office/drawing/2014/main" id="{F31A6C41-C9BF-695E-B98A-510C64A94E14}"/>
              </a:ext>
            </a:extLst>
          </p:cNvPr>
          <p:cNvPicPr>
            <a:picLocks noChangeAspect="1"/>
          </p:cNvPicPr>
          <p:nvPr/>
        </p:nvPicPr>
        <p:blipFill>
          <a:blip r:embed="rId2"/>
          <a:stretch>
            <a:fillRect/>
          </a:stretch>
        </p:blipFill>
        <p:spPr>
          <a:xfrm>
            <a:off x="30156" y="0"/>
            <a:ext cx="7022592" cy="6858000"/>
          </a:xfrm>
          <a:prstGeom prst="rect">
            <a:avLst/>
          </a:prstGeom>
        </p:spPr>
      </p:pic>
    </p:spTree>
    <p:extLst>
      <p:ext uri="{BB962C8B-B14F-4D97-AF65-F5344CB8AC3E}">
        <p14:creationId xmlns:p14="http://schemas.microsoft.com/office/powerpoint/2010/main" val="3462118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6F3089-66CD-8D94-443A-888AC89D026D}"/>
              </a:ext>
            </a:extLst>
          </p:cNvPr>
          <p:cNvSpPr>
            <a:spLocks noGrp="1"/>
          </p:cNvSpPr>
          <p:nvPr>
            <p:ph type="title"/>
          </p:nvPr>
        </p:nvSpPr>
        <p:spPr>
          <a:xfrm>
            <a:off x="1619672" y="4293096"/>
            <a:ext cx="6190521" cy="2564904"/>
          </a:xfrm>
        </p:spPr>
        <p:txBody>
          <a:bodyPr/>
          <a:lstStyle/>
          <a:p>
            <a:r>
              <a:rPr lang="it-IT" sz="1600" dirty="0" err="1">
                <a:solidFill>
                  <a:srgbClr val="B913C9"/>
                </a:solidFill>
              </a:rPr>
              <a:t>Tereza</a:t>
            </a:r>
            <a:r>
              <a:rPr lang="it-IT" sz="1600" dirty="0">
                <a:solidFill>
                  <a:srgbClr val="B913C9"/>
                </a:solidFill>
              </a:rPr>
              <a:t>, la barista-fotografa, l’attrice francese Juliette Binoche.</a:t>
            </a:r>
          </a:p>
        </p:txBody>
      </p:sp>
      <p:pic>
        <p:nvPicPr>
          <p:cNvPr id="4" name="Immagine 3">
            <a:extLst>
              <a:ext uri="{FF2B5EF4-FFF2-40B4-BE49-F238E27FC236}">
                <a16:creationId xmlns:a16="http://schemas.microsoft.com/office/drawing/2014/main" id="{43294F2E-D469-1346-9931-6476034D6AA1}"/>
              </a:ext>
            </a:extLst>
          </p:cNvPr>
          <p:cNvPicPr>
            <a:picLocks noChangeAspect="1"/>
          </p:cNvPicPr>
          <p:nvPr/>
        </p:nvPicPr>
        <p:blipFill>
          <a:blip r:embed="rId2"/>
          <a:stretch>
            <a:fillRect/>
          </a:stretch>
        </p:blipFill>
        <p:spPr>
          <a:xfrm>
            <a:off x="1763688" y="908720"/>
            <a:ext cx="6046505" cy="4145284"/>
          </a:xfrm>
          <a:prstGeom prst="rect">
            <a:avLst/>
          </a:prstGeom>
        </p:spPr>
      </p:pic>
    </p:spTree>
    <p:extLst>
      <p:ext uri="{BB962C8B-B14F-4D97-AF65-F5344CB8AC3E}">
        <p14:creationId xmlns:p14="http://schemas.microsoft.com/office/powerpoint/2010/main" val="384220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BB35508-F0C0-27E6-9D61-2187AA437707}"/>
              </a:ext>
            </a:extLst>
          </p:cNvPr>
          <p:cNvSpPr>
            <a:spLocks noGrp="1"/>
          </p:cNvSpPr>
          <p:nvPr>
            <p:ph type="title"/>
          </p:nvPr>
        </p:nvSpPr>
        <p:spPr>
          <a:xfrm>
            <a:off x="1029590" y="4869160"/>
            <a:ext cx="4118473" cy="1988840"/>
          </a:xfrm>
        </p:spPr>
        <p:txBody>
          <a:bodyPr/>
          <a:lstStyle/>
          <a:p>
            <a:pPr algn="r"/>
            <a:r>
              <a:rPr lang="it-IT" sz="1600" dirty="0">
                <a:solidFill>
                  <a:srgbClr val="7030A0"/>
                </a:solidFill>
              </a:rPr>
              <a:t>Sabina, la pittrice,</a:t>
            </a:r>
            <a:br>
              <a:rPr lang="it-IT" sz="1600" dirty="0">
                <a:solidFill>
                  <a:srgbClr val="7030A0"/>
                </a:solidFill>
              </a:rPr>
            </a:br>
            <a:r>
              <a:rPr lang="it-IT" sz="1600" dirty="0">
                <a:solidFill>
                  <a:srgbClr val="7030A0"/>
                </a:solidFill>
              </a:rPr>
              <a:t>l’attrice Lina </a:t>
            </a:r>
            <a:r>
              <a:rPr lang="it-IT" sz="1600" dirty="0" err="1">
                <a:solidFill>
                  <a:srgbClr val="7030A0"/>
                </a:solidFill>
              </a:rPr>
              <a:t>Olin</a:t>
            </a:r>
            <a:r>
              <a:rPr lang="it-IT" sz="1600" dirty="0">
                <a:solidFill>
                  <a:srgbClr val="7030A0"/>
                </a:solidFill>
              </a:rPr>
              <a:t>.</a:t>
            </a:r>
          </a:p>
        </p:txBody>
      </p:sp>
      <p:pic>
        <p:nvPicPr>
          <p:cNvPr id="5" name="Immagine 4">
            <a:extLst>
              <a:ext uri="{FF2B5EF4-FFF2-40B4-BE49-F238E27FC236}">
                <a16:creationId xmlns:a16="http://schemas.microsoft.com/office/drawing/2014/main" id="{08674B66-488C-6F9D-415D-7574473072C5}"/>
              </a:ext>
            </a:extLst>
          </p:cNvPr>
          <p:cNvPicPr>
            <a:picLocks noChangeAspect="1"/>
          </p:cNvPicPr>
          <p:nvPr/>
        </p:nvPicPr>
        <p:blipFill>
          <a:blip r:embed="rId2"/>
          <a:stretch>
            <a:fillRect/>
          </a:stretch>
        </p:blipFill>
        <p:spPr>
          <a:xfrm>
            <a:off x="5255568" y="1588435"/>
            <a:ext cx="3888432" cy="5301208"/>
          </a:xfrm>
          <a:prstGeom prst="rect">
            <a:avLst/>
          </a:prstGeom>
        </p:spPr>
      </p:pic>
    </p:spTree>
    <p:extLst>
      <p:ext uri="{BB962C8B-B14F-4D97-AF65-F5344CB8AC3E}">
        <p14:creationId xmlns:p14="http://schemas.microsoft.com/office/powerpoint/2010/main" val="216918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051D92-BEC7-813D-72F8-DF1BB8AC12CB}"/>
              </a:ext>
            </a:extLst>
          </p:cNvPr>
          <p:cNvSpPr>
            <a:spLocks noGrp="1"/>
          </p:cNvSpPr>
          <p:nvPr>
            <p:ph type="title"/>
          </p:nvPr>
        </p:nvSpPr>
        <p:spPr>
          <a:xfrm>
            <a:off x="4932040" y="5256584"/>
            <a:ext cx="3240360" cy="1628800"/>
          </a:xfrm>
        </p:spPr>
        <p:txBody>
          <a:bodyPr/>
          <a:lstStyle/>
          <a:p>
            <a:pPr algn="l"/>
            <a:r>
              <a:rPr lang="it-IT" sz="1600" dirty="0">
                <a:solidFill>
                  <a:srgbClr val="002060"/>
                </a:solidFill>
              </a:rPr>
              <a:t>Franz, il professore </a:t>
            </a:r>
            <a:br>
              <a:rPr lang="it-IT" sz="1600" dirty="0">
                <a:solidFill>
                  <a:srgbClr val="002060"/>
                </a:solidFill>
              </a:rPr>
            </a:br>
            <a:r>
              <a:rPr lang="it-IT" sz="1600" dirty="0">
                <a:solidFill>
                  <a:srgbClr val="002060"/>
                </a:solidFill>
              </a:rPr>
              <a:t>universitario svizzero, </a:t>
            </a:r>
            <a:br>
              <a:rPr lang="it-IT" sz="1600" dirty="0">
                <a:solidFill>
                  <a:srgbClr val="002060"/>
                </a:solidFill>
              </a:rPr>
            </a:br>
            <a:r>
              <a:rPr lang="it-IT" sz="1600" dirty="0">
                <a:solidFill>
                  <a:srgbClr val="002060"/>
                </a:solidFill>
              </a:rPr>
              <a:t>l’attore olandese </a:t>
            </a:r>
            <a:br>
              <a:rPr lang="it-IT" sz="1600" dirty="0">
                <a:solidFill>
                  <a:srgbClr val="002060"/>
                </a:solidFill>
              </a:rPr>
            </a:br>
            <a:r>
              <a:rPr lang="it-IT" sz="1600" dirty="0">
                <a:solidFill>
                  <a:srgbClr val="002060"/>
                </a:solidFill>
              </a:rPr>
              <a:t>Derek de </a:t>
            </a:r>
            <a:r>
              <a:rPr lang="it-IT" sz="1600" dirty="0" err="1">
                <a:solidFill>
                  <a:srgbClr val="002060"/>
                </a:solidFill>
              </a:rPr>
              <a:t>Lint</a:t>
            </a:r>
            <a:r>
              <a:rPr lang="it-IT" sz="1600" dirty="0">
                <a:solidFill>
                  <a:srgbClr val="002060"/>
                </a:solidFill>
              </a:rPr>
              <a:t>.</a:t>
            </a:r>
          </a:p>
        </p:txBody>
      </p:sp>
      <p:pic>
        <p:nvPicPr>
          <p:cNvPr id="4" name="Immagine 3">
            <a:extLst>
              <a:ext uri="{FF2B5EF4-FFF2-40B4-BE49-F238E27FC236}">
                <a16:creationId xmlns:a16="http://schemas.microsoft.com/office/drawing/2014/main" id="{07AF5EE4-5FF9-152A-3B7C-336FC57CBBB6}"/>
              </a:ext>
            </a:extLst>
          </p:cNvPr>
          <p:cNvPicPr>
            <a:picLocks noChangeAspect="1"/>
          </p:cNvPicPr>
          <p:nvPr/>
        </p:nvPicPr>
        <p:blipFill>
          <a:blip r:embed="rId2"/>
          <a:stretch>
            <a:fillRect/>
          </a:stretch>
        </p:blipFill>
        <p:spPr>
          <a:xfrm>
            <a:off x="0" y="1052736"/>
            <a:ext cx="4716016" cy="5805264"/>
          </a:xfrm>
          <a:prstGeom prst="rect">
            <a:avLst/>
          </a:prstGeom>
        </p:spPr>
      </p:pic>
    </p:spTree>
    <p:extLst>
      <p:ext uri="{BB962C8B-B14F-4D97-AF65-F5344CB8AC3E}">
        <p14:creationId xmlns:p14="http://schemas.microsoft.com/office/powerpoint/2010/main" val="320387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6EC9A6-3F2C-3F47-95BB-8457C04FA3EE}"/>
              </a:ext>
            </a:extLst>
          </p:cNvPr>
          <p:cNvSpPr>
            <a:spLocks noGrp="1"/>
          </p:cNvSpPr>
          <p:nvPr>
            <p:ph type="title"/>
          </p:nvPr>
        </p:nvSpPr>
        <p:spPr>
          <a:xfrm>
            <a:off x="467544" y="5517232"/>
            <a:ext cx="3888432" cy="1340768"/>
          </a:xfrm>
        </p:spPr>
        <p:txBody>
          <a:bodyPr/>
          <a:lstStyle/>
          <a:p>
            <a:r>
              <a:rPr lang="it-IT" sz="1600" dirty="0">
                <a:solidFill>
                  <a:srgbClr val="2700F8"/>
                </a:solidFill>
              </a:rPr>
              <a:t>La locandina del film</a:t>
            </a:r>
            <a:br>
              <a:rPr lang="it-IT" sz="1600" dirty="0">
                <a:solidFill>
                  <a:srgbClr val="6F2B15"/>
                </a:solidFill>
              </a:rPr>
            </a:br>
            <a:r>
              <a:rPr lang="it-IT" sz="1600" dirty="0">
                <a:solidFill>
                  <a:srgbClr val="6F2B15"/>
                </a:solidFill>
              </a:rPr>
              <a:t>e il regista americano Philip Kaufman.</a:t>
            </a:r>
          </a:p>
        </p:txBody>
      </p:sp>
      <p:pic>
        <p:nvPicPr>
          <p:cNvPr id="4" name="Immagine 3">
            <a:extLst>
              <a:ext uri="{FF2B5EF4-FFF2-40B4-BE49-F238E27FC236}">
                <a16:creationId xmlns:a16="http://schemas.microsoft.com/office/drawing/2014/main" id="{C18CEECA-875A-103C-5850-634E890DC26A}"/>
              </a:ext>
            </a:extLst>
          </p:cNvPr>
          <p:cNvPicPr>
            <a:picLocks noChangeAspect="1"/>
          </p:cNvPicPr>
          <p:nvPr/>
        </p:nvPicPr>
        <p:blipFill>
          <a:blip r:embed="rId2"/>
          <a:stretch>
            <a:fillRect/>
          </a:stretch>
        </p:blipFill>
        <p:spPr>
          <a:xfrm>
            <a:off x="4572000" y="0"/>
            <a:ext cx="4572000" cy="6858000"/>
          </a:xfrm>
          <a:prstGeom prst="rect">
            <a:avLst/>
          </a:prstGeom>
        </p:spPr>
      </p:pic>
      <p:pic>
        <p:nvPicPr>
          <p:cNvPr id="3" name="Immagine 2">
            <a:extLst>
              <a:ext uri="{FF2B5EF4-FFF2-40B4-BE49-F238E27FC236}">
                <a16:creationId xmlns:a16="http://schemas.microsoft.com/office/drawing/2014/main" id="{28AFBE90-62E1-A2F0-32F8-AE63235D8407}"/>
              </a:ext>
            </a:extLst>
          </p:cNvPr>
          <p:cNvPicPr>
            <a:picLocks noChangeAspect="1"/>
          </p:cNvPicPr>
          <p:nvPr/>
        </p:nvPicPr>
        <p:blipFill>
          <a:blip r:embed="rId3"/>
          <a:stretch>
            <a:fillRect/>
          </a:stretch>
        </p:blipFill>
        <p:spPr>
          <a:xfrm>
            <a:off x="0" y="0"/>
            <a:ext cx="4572000" cy="5661248"/>
          </a:xfrm>
          <a:prstGeom prst="rect">
            <a:avLst/>
          </a:prstGeom>
        </p:spPr>
      </p:pic>
    </p:spTree>
    <p:extLst>
      <p:ext uri="{BB962C8B-B14F-4D97-AF65-F5344CB8AC3E}">
        <p14:creationId xmlns:p14="http://schemas.microsoft.com/office/powerpoint/2010/main" val="11170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581B52F-AD7C-200B-5B57-33DDCA7BFFF9}"/>
              </a:ext>
            </a:extLst>
          </p:cNvPr>
          <p:cNvPicPr>
            <a:picLocks noChangeAspect="1"/>
          </p:cNvPicPr>
          <p:nvPr/>
        </p:nvPicPr>
        <p:blipFill>
          <a:blip r:embed="rId2"/>
          <a:stretch>
            <a:fillRect/>
          </a:stretch>
        </p:blipFill>
        <p:spPr>
          <a:xfrm>
            <a:off x="4139952" y="228600"/>
            <a:ext cx="4267200" cy="6400800"/>
          </a:xfrm>
          <a:prstGeom prst="rect">
            <a:avLst/>
          </a:prstGeom>
        </p:spPr>
      </p:pic>
      <p:sp>
        <p:nvSpPr>
          <p:cNvPr id="2" name="Titolo 1">
            <a:extLst>
              <a:ext uri="{FF2B5EF4-FFF2-40B4-BE49-F238E27FC236}">
                <a16:creationId xmlns:a16="http://schemas.microsoft.com/office/drawing/2014/main" id="{5351EB44-59CA-EF74-C1E2-613B4285239F}"/>
              </a:ext>
            </a:extLst>
          </p:cNvPr>
          <p:cNvSpPr>
            <a:spLocks noGrp="1"/>
          </p:cNvSpPr>
          <p:nvPr>
            <p:ph type="title"/>
          </p:nvPr>
        </p:nvSpPr>
        <p:spPr>
          <a:xfrm>
            <a:off x="457200" y="5373216"/>
            <a:ext cx="3394720" cy="1256184"/>
          </a:xfrm>
        </p:spPr>
        <p:txBody>
          <a:bodyPr/>
          <a:lstStyle/>
          <a:p>
            <a:pPr algn="r"/>
            <a:r>
              <a:rPr lang="it-IT" sz="1800" b="1" dirty="0">
                <a:solidFill>
                  <a:srgbClr val="2700F8"/>
                </a:solidFill>
              </a:rPr>
              <a:t>Anno 1988</a:t>
            </a:r>
          </a:p>
        </p:txBody>
      </p:sp>
    </p:spTree>
    <p:extLst>
      <p:ext uri="{BB962C8B-B14F-4D97-AF65-F5344CB8AC3E}">
        <p14:creationId xmlns:p14="http://schemas.microsoft.com/office/powerpoint/2010/main" val="21241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insostenibile leggerezza dell'essere (film 1988) TRAILER ITALIANO.mp4">
            <a:hlinkClick r:id="" action="ppaction://media"/>
            <a:extLst>
              <a:ext uri="{FF2B5EF4-FFF2-40B4-BE49-F238E27FC236}">
                <a16:creationId xmlns:a16="http://schemas.microsoft.com/office/drawing/2014/main" id="{A6AB5A97-170D-00CF-2875-231226C3B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7440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DE56530-5E68-BE60-0CA8-FFE4AD1A78AC}"/>
              </a:ext>
            </a:extLst>
          </p:cNvPr>
          <p:cNvPicPr>
            <a:picLocks noChangeAspect="1"/>
          </p:cNvPicPr>
          <p:nvPr/>
        </p:nvPicPr>
        <p:blipFill>
          <a:blip r:embed="rId2"/>
          <a:stretch>
            <a:fillRect/>
          </a:stretch>
        </p:blipFill>
        <p:spPr>
          <a:xfrm>
            <a:off x="467544" y="1124744"/>
            <a:ext cx="8013794" cy="4968552"/>
          </a:xfrm>
          <a:prstGeom prst="rect">
            <a:avLst/>
          </a:prstGeom>
        </p:spPr>
      </p:pic>
    </p:spTree>
    <p:extLst>
      <p:ext uri="{BB962C8B-B14F-4D97-AF65-F5344CB8AC3E}">
        <p14:creationId xmlns:p14="http://schemas.microsoft.com/office/powerpoint/2010/main" val="3114407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A0981C-BC5E-A00E-1B77-AA7606D035D1}"/>
              </a:ext>
            </a:extLst>
          </p:cNvPr>
          <p:cNvPicPr>
            <a:picLocks noChangeAspect="1"/>
          </p:cNvPicPr>
          <p:nvPr/>
        </p:nvPicPr>
        <p:blipFill>
          <a:blip r:embed="rId2"/>
          <a:stretch>
            <a:fillRect/>
          </a:stretch>
        </p:blipFill>
        <p:spPr>
          <a:xfrm>
            <a:off x="19810" y="197902"/>
            <a:ext cx="7772400" cy="6462195"/>
          </a:xfrm>
          <a:prstGeom prst="rect">
            <a:avLst/>
          </a:prstGeom>
        </p:spPr>
      </p:pic>
    </p:spTree>
    <p:extLst>
      <p:ext uri="{BB962C8B-B14F-4D97-AF65-F5344CB8AC3E}">
        <p14:creationId xmlns:p14="http://schemas.microsoft.com/office/powerpoint/2010/main" val="397809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33446C5D-D31F-553E-EB2A-A6D97C1D3F1A}"/>
              </a:ext>
            </a:extLst>
          </p:cNvPr>
          <p:cNvSpPr>
            <a:spLocks noGrp="1"/>
          </p:cNvSpPr>
          <p:nvPr>
            <p:ph type="title"/>
          </p:nvPr>
        </p:nvSpPr>
        <p:spPr>
          <a:xfrm>
            <a:off x="457200" y="5589240"/>
            <a:ext cx="8135938" cy="1268760"/>
          </a:xfrm>
        </p:spPr>
        <p:txBody>
          <a:bodyPr/>
          <a:lstStyle/>
          <a:p>
            <a:r>
              <a:rPr lang="it-IT" sz="1600" dirty="0">
                <a:solidFill>
                  <a:srgbClr val="002060"/>
                </a:solidFill>
              </a:rPr>
              <a:t>Pianta della Boemia.</a:t>
            </a:r>
          </a:p>
        </p:txBody>
      </p:sp>
      <p:pic>
        <p:nvPicPr>
          <p:cNvPr id="3" name="Immagine 2">
            <a:extLst>
              <a:ext uri="{FF2B5EF4-FFF2-40B4-BE49-F238E27FC236}">
                <a16:creationId xmlns:a16="http://schemas.microsoft.com/office/drawing/2014/main" id="{4BB92626-7323-3EDE-14DC-9D6295AADEED}"/>
              </a:ext>
            </a:extLst>
          </p:cNvPr>
          <p:cNvPicPr>
            <a:picLocks noChangeAspect="1"/>
          </p:cNvPicPr>
          <p:nvPr/>
        </p:nvPicPr>
        <p:blipFill>
          <a:blip r:embed="rId2"/>
          <a:stretch>
            <a:fillRect/>
          </a:stretch>
        </p:blipFill>
        <p:spPr>
          <a:xfrm>
            <a:off x="2020652" y="332656"/>
            <a:ext cx="5009034" cy="5384042"/>
          </a:xfrm>
          <a:prstGeom prst="rect">
            <a:avLst/>
          </a:prstGeom>
        </p:spPr>
      </p:pic>
    </p:spTree>
    <p:extLst>
      <p:ext uri="{BB962C8B-B14F-4D97-AF65-F5344CB8AC3E}">
        <p14:creationId xmlns:p14="http://schemas.microsoft.com/office/powerpoint/2010/main" val="4218618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FAC7CA-8E88-0DFB-A14E-1F773E068E81}"/>
              </a:ext>
            </a:extLst>
          </p:cNvPr>
          <p:cNvSpPr>
            <a:spLocks noGrp="1"/>
          </p:cNvSpPr>
          <p:nvPr>
            <p:ph type="title"/>
          </p:nvPr>
        </p:nvSpPr>
        <p:spPr>
          <a:xfrm>
            <a:off x="1678384" y="5229200"/>
            <a:ext cx="6350000" cy="1628800"/>
          </a:xfrm>
        </p:spPr>
        <p:txBody>
          <a:bodyPr/>
          <a:lstStyle/>
          <a:p>
            <a:r>
              <a:rPr lang="it-IT" sz="1600" dirty="0" err="1">
                <a:solidFill>
                  <a:srgbClr val="0070C0"/>
                </a:solidFill>
              </a:rPr>
              <a:t>Tereza</a:t>
            </a:r>
            <a:r>
              <a:rPr lang="it-IT" sz="1600" dirty="0">
                <a:solidFill>
                  <a:srgbClr val="0070C0"/>
                </a:solidFill>
              </a:rPr>
              <a:t> alle terme.</a:t>
            </a:r>
          </a:p>
        </p:txBody>
      </p:sp>
      <p:pic>
        <p:nvPicPr>
          <p:cNvPr id="4" name="Immagine 3">
            <a:extLst>
              <a:ext uri="{FF2B5EF4-FFF2-40B4-BE49-F238E27FC236}">
                <a16:creationId xmlns:a16="http://schemas.microsoft.com/office/drawing/2014/main" id="{5017C3D7-3995-E5AE-C88E-A5693C2B840B}"/>
              </a:ext>
            </a:extLst>
          </p:cNvPr>
          <p:cNvPicPr>
            <a:picLocks noChangeAspect="1"/>
          </p:cNvPicPr>
          <p:nvPr/>
        </p:nvPicPr>
        <p:blipFill>
          <a:blip r:embed="rId2"/>
          <a:stretch>
            <a:fillRect/>
          </a:stretch>
        </p:blipFill>
        <p:spPr>
          <a:xfrm>
            <a:off x="1337375" y="764704"/>
            <a:ext cx="7009628" cy="4752528"/>
          </a:xfrm>
          <a:prstGeom prst="rect">
            <a:avLst/>
          </a:prstGeom>
        </p:spPr>
      </p:pic>
    </p:spTree>
    <p:extLst>
      <p:ext uri="{BB962C8B-B14F-4D97-AF65-F5344CB8AC3E}">
        <p14:creationId xmlns:p14="http://schemas.microsoft.com/office/powerpoint/2010/main" val="355198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34D81E4-A08B-19AF-FC66-14C844F3A448}"/>
              </a:ext>
            </a:extLst>
          </p:cNvPr>
          <p:cNvPicPr>
            <a:picLocks noChangeAspect="1"/>
          </p:cNvPicPr>
          <p:nvPr/>
        </p:nvPicPr>
        <p:blipFill>
          <a:blip r:embed="rId2"/>
          <a:stretch>
            <a:fillRect/>
          </a:stretch>
        </p:blipFill>
        <p:spPr>
          <a:xfrm>
            <a:off x="762000" y="1628800"/>
            <a:ext cx="7620000" cy="4279900"/>
          </a:xfrm>
          <a:prstGeom prst="rect">
            <a:avLst/>
          </a:prstGeom>
        </p:spPr>
      </p:pic>
    </p:spTree>
    <p:extLst>
      <p:ext uri="{BB962C8B-B14F-4D97-AF65-F5344CB8AC3E}">
        <p14:creationId xmlns:p14="http://schemas.microsoft.com/office/powerpoint/2010/main" val="53647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7E280B3-BE3F-48A3-C156-3419116CBE10}"/>
              </a:ext>
            </a:extLst>
          </p:cNvPr>
          <p:cNvPicPr>
            <a:picLocks noChangeAspect="1"/>
          </p:cNvPicPr>
          <p:nvPr/>
        </p:nvPicPr>
        <p:blipFill>
          <a:blip r:embed="rId2"/>
          <a:stretch>
            <a:fillRect/>
          </a:stretch>
        </p:blipFill>
        <p:spPr>
          <a:xfrm>
            <a:off x="899592" y="1124744"/>
            <a:ext cx="7574175" cy="5112568"/>
          </a:xfrm>
          <a:prstGeom prst="rect">
            <a:avLst/>
          </a:prstGeom>
        </p:spPr>
      </p:pic>
    </p:spTree>
    <p:extLst>
      <p:ext uri="{BB962C8B-B14F-4D97-AF65-F5344CB8AC3E}">
        <p14:creationId xmlns:p14="http://schemas.microsoft.com/office/powerpoint/2010/main" val="277499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F780F08-990B-69B2-61F0-68A3B394238C}"/>
              </a:ext>
            </a:extLst>
          </p:cNvPr>
          <p:cNvPicPr>
            <a:picLocks noChangeAspect="1"/>
          </p:cNvPicPr>
          <p:nvPr/>
        </p:nvPicPr>
        <p:blipFill>
          <a:blip r:embed="rId2"/>
          <a:stretch>
            <a:fillRect/>
          </a:stretch>
        </p:blipFill>
        <p:spPr>
          <a:xfrm>
            <a:off x="1560072" y="620688"/>
            <a:ext cx="6023856" cy="4824536"/>
          </a:xfrm>
          <a:prstGeom prst="rect">
            <a:avLst/>
          </a:prstGeom>
        </p:spPr>
      </p:pic>
      <p:sp>
        <p:nvSpPr>
          <p:cNvPr id="5" name="Titolo 4">
            <a:extLst>
              <a:ext uri="{FF2B5EF4-FFF2-40B4-BE49-F238E27FC236}">
                <a16:creationId xmlns:a16="http://schemas.microsoft.com/office/drawing/2014/main" id="{1970971A-E630-5F07-0CA8-74F3CFB652F2}"/>
              </a:ext>
            </a:extLst>
          </p:cNvPr>
          <p:cNvSpPr>
            <a:spLocks noGrp="1"/>
          </p:cNvSpPr>
          <p:nvPr>
            <p:ph type="title"/>
          </p:nvPr>
        </p:nvSpPr>
        <p:spPr>
          <a:xfrm>
            <a:off x="1560072" y="5445224"/>
            <a:ext cx="6023856" cy="1152128"/>
          </a:xfrm>
        </p:spPr>
        <p:txBody>
          <a:bodyPr/>
          <a:lstStyle/>
          <a:p>
            <a:r>
              <a:rPr lang="it-IT" sz="1600" dirty="0">
                <a:solidFill>
                  <a:srgbClr val="D88412"/>
                </a:solidFill>
              </a:rPr>
              <a:t>A </a:t>
            </a:r>
            <a:r>
              <a:rPr lang="it-IT" sz="1600" dirty="0" err="1">
                <a:solidFill>
                  <a:srgbClr val="D88412"/>
                </a:solidFill>
              </a:rPr>
              <a:t>Tereza</a:t>
            </a:r>
            <a:r>
              <a:rPr lang="it-IT" sz="1600" dirty="0">
                <a:solidFill>
                  <a:srgbClr val="D88412"/>
                </a:solidFill>
              </a:rPr>
              <a:t> la vita di provincia sta stretta.</a:t>
            </a:r>
          </a:p>
        </p:txBody>
      </p:sp>
    </p:spTree>
    <p:extLst>
      <p:ext uri="{BB962C8B-B14F-4D97-AF65-F5344CB8AC3E}">
        <p14:creationId xmlns:p14="http://schemas.microsoft.com/office/powerpoint/2010/main" val="1110894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23EA958-B774-6FEE-E017-69A26D725562}"/>
              </a:ext>
            </a:extLst>
          </p:cNvPr>
          <p:cNvPicPr>
            <a:picLocks noChangeAspect="1"/>
          </p:cNvPicPr>
          <p:nvPr/>
        </p:nvPicPr>
        <p:blipFill>
          <a:blip r:embed="rId2"/>
          <a:stretch>
            <a:fillRect/>
          </a:stretch>
        </p:blipFill>
        <p:spPr>
          <a:xfrm>
            <a:off x="804443" y="908720"/>
            <a:ext cx="7772400" cy="4371975"/>
          </a:xfrm>
          <a:prstGeom prst="rect">
            <a:avLst/>
          </a:prstGeom>
        </p:spPr>
      </p:pic>
      <p:sp>
        <p:nvSpPr>
          <p:cNvPr id="4" name="Titolo 3">
            <a:extLst>
              <a:ext uri="{FF2B5EF4-FFF2-40B4-BE49-F238E27FC236}">
                <a16:creationId xmlns:a16="http://schemas.microsoft.com/office/drawing/2014/main" id="{99F757CB-AFB2-6069-9717-C76A9F18AB4F}"/>
              </a:ext>
            </a:extLst>
          </p:cNvPr>
          <p:cNvSpPr>
            <a:spLocks noGrp="1"/>
          </p:cNvSpPr>
          <p:nvPr>
            <p:ph type="title"/>
          </p:nvPr>
        </p:nvSpPr>
        <p:spPr>
          <a:xfrm>
            <a:off x="804442" y="5013176"/>
            <a:ext cx="7788695" cy="1368151"/>
          </a:xfrm>
        </p:spPr>
        <p:txBody>
          <a:bodyPr/>
          <a:lstStyle/>
          <a:p>
            <a:r>
              <a:rPr lang="it-IT" sz="1600" dirty="0" err="1">
                <a:solidFill>
                  <a:srgbClr val="944218"/>
                </a:solidFill>
              </a:rPr>
              <a:t>Tereza</a:t>
            </a:r>
            <a:r>
              <a:rPr lang="it-IT" sz="1600" dirty="0">
                <a:solidFill>
                  <a:srgbClr val="944218"/>
                </a:solidFill>
              </a:rPr>
              <a:t> in una sosta in giro per le strade di Praga alla ricerca di </a:t>
            </a:r>
            <a:r>
              <a:rPr lang="it-IT" sz="1600" dirty="0" err="1">
                <a:solidFill>
                  <a:srgbClr val="944218"/>
                </a:solidFill>
              </a:rPr>
              <a:t>Tomáš</a:t>
            </a:r>
            <a:r>
              <a:rPr lang="it-IT" sz="1600" dirty="0">
                <a:solidFill>
                  <a:srgbClr val="944218"/>
                </a:solidFill>
              </a:rPr>
              <a:t>.</a:t>
            </a:r>
          </a:p>
        </p:txBody>
      </p:sp>
    </p:spTree>
    <p:extLst>
      <p:ext uri="{BB962C8B-B14F-4D97-AF65-F5344CB8AC3E}">
        <p14:creationId xmlns:p14="http://schemas.microsoft.com/office/powerpoint/2010/main" val="1064743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B657A96-1F6D-8137-B8F3-C8C11A497DA8}"/>
              </a:ext>
            </a:extLst>
          </p:cNvPr>
          <p:cNvPicPr>
            <a:picLocks noChangeAspect="1"/>
          </p:cNvPicPr>
          <p:nvPr/>
        </p:nvPicPr>
        <p:blipFill>
          <a:blip r:embed="rId2"/>
          <a:stretch>
            <a:fillRect/>
          </a:stretch>
        </p:blipFill>
        <p:spPr>
          <a:xfrm>
            <a:off x="685800" y="1556792"/>
            <a:ext cx="7772400" cy="4369175"/>
          </a:xfrm>
          <a:prstGeom prst="rect">
            <a:avLst/>
          </a:prstGeom>
        </p:spPr>
      </p:pic>
    </p:spTree>
    <p:extLst>
      <p:ext uri="{BB962C8B-B14F-4D97-AF65-F5344CB8AC3E}">
        <p14:creationId xmlns:p14="http://schemas.microsoft.com/office/powerpoint/2010/main" val="96522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F8C0F63-F57A-6598-6707-5B9C8102258B}"/>
              </a:ext>
            </a:extLst>
          </p:cNvPr>
          <p:cNvPicPr>
            <a:picLocks noChangeAspect="1"/>
          </p:cNvPicPr>
          <p:nvPr/>
        </p:nvPicPr>
        <p:blipFill>
          <a:blip r:embed="rId2"/>
          <a:stretch>
            <a:fillRect/>
          </a:stretch>
        </p:blipFill>
        <p:spPr>
          <a:xfrm>
            <a:off x="340313" y="1343807"/>
            <a:ext cx="8463374" cy="4749489"/>
          </a:xfrm>
          <a:prstGeom prst="rect">
            <a:avLst/>
          </a:prstGeom>
        </p:spPr>
      </p:pic>
    </p:spTree>
    <p:extLst>
      <p:ext uri="{BB962C8B-B14F-4D97-AF65-F5344CB8AC3E}">
        <p14:creationId xmlns:p14="http://schemas.microsoft.com/office/powerpoint/2010/main" val="2268437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9A6826-03EA-3B15-AFCB-E5B676BD2FDA}"/>
              </a:ext>
            </a:extLst>
          </p:cNvPr>
          <p:cNvPicPr>
            <a:picLocks noChangeAspect="1"/>
          </p:cNvPicPr>
          <p:nvPr/>
        </p:nvPicPr>
        <p:blipFill>
          <a:blip r:embed="rId2"/>
          <a:stretch>
            <a:fillRect/>
          </a:stretch>
        </p:blipFill>
        <p:spPr>
          <a:xfrm>
            <a:off x="755576" y="1484784"/>
            <a:ext cx="7772400" cy="4369175"/>
          </a:xfrm>
          <a:prstGeom prst="rect">
            <a:avLst/>
          </a:prstGeom>
        </p:spPr>
      </p:pic>
    </p:spTree>
    <p:extLst>
      <p:ext uri="{BB962C8B-B14F-4D97-AF65-F5344CB8AC3E}">
        <p14:creationId xmlns:p14="http://schemas.microsoft.com/office/powerpoint/2010/main" val="2321113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79F4AE-213F-682B-804A-C2599502CF0B}"/>
              </a:ext>
            </a:extLst>
          </p:cNvPr>
          <p:cNvPicPr>
            <a:picLocks noChangeAspect="1"/>
          </p:cNvPicPr>
          <p:nvPr/>
        </p:nvPicPr>
        <p:blipFill>
          <a:blip r:embed="rId2"/>
          <a:stretch>
            <a:fillRect/>
          </a:stretch>
        </p:blipFill>
        <p:spPr>
          <a:xfrm>
            <a:off x="2245319" y="548680"/>
            <a:ext cx="4491036" cy="5976664"/>
          </a:xfrm>
          <a:prstGeom prst="rect">
            <a:avLst/>
          </a:prstGeom>
        </p:spPr>
      </p:pic>
    </p:spTree>
    <p:extLst>
      <p:ext uri="{BB962C8B-B14F-4D97-AF65-F5344CB8AC3E}">
        <p14:creationId xmlns:p14="http://schemas.microsoft.com/office/powerpoint/2010/main" val="63692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14997F-A40A-D39E-F414-18048818ABBE}"/>
              </a:ext>
            </a:extLst>
          </p:cNvPr>
          <p:cNvSpPr>
            <a:spLocks noGrp="1"/>
          </p:cNvSpPr>
          <p:nvPr>
            <p:ph type="title"/>
          </p:nvPr>
        </p:nvSpPr>
        <p:spPr>
          <a:xfrm>
            <a:off x="659205" y="4725144"/>
            <a:ext cx="7825590" cy="2132856"/>
          </a:xfrm>
        </p:spPr>
        <p:txBody>
          <a:bodyPr/>
          <a:lstStyle/>
          <a:p>
            <a:r>
              <a:rPr lang="it-IT" sz="1600" dirty="0" err="1">
                <a:solidFill>
                  <a:srgbClr val="0070C0"/>
                </a:solidFill>
              </a:rPr>
              <a:t>Tomáš</a:t>
            </a:r>
            <a:r>
              <a:rPr lang="it-IT" sz="1600" dirty="0">
                <a:solidFill>
                  <a:srgbClr val="B913C9"/>
                </a:solidFill>
              </a:rPr>
              <a:t> </a:t>
            </a:r>
            <a:r>
              <a:rPr lang="it-IT" sz="1600" dirty="0" err="1">
                <a:solidFill>
                  <a:srgbClr val="B913C9"/>
                </a:solidFill>
              </a:rPr>
              <a:t>Tereza</a:t>
            </a:r>
            <a:r>
              <a:rPr lang="it-IT" sz="1600" dirty="0">
                <a:solidFill>
                  <a:srgbClr val="B913C9"/>
                </a:solidFill>
              </a:rPr>
              <a:t> e </a:t>
            </a:r>
            <a:r>
              <a:rPr lang="it-IT" sz="1600" dirty="0">
                <a:solidFill>
                  <a:srgbClr val="7030A0"/>
                </a:solidFill>
              </a:rPr>
              <a:t>Sabina.</a:t>
            </a:r>
          </a:p>
        </p:txBody>
      </p:sp>
      <p:pic>
        <p:nvPicPr>
          <p:cNvPr id="5" name="Immagine 4">
            <a:extLst>
              <a:ext uri="{FF2B5EF4-FFF2-40B4-BE49-F238E27FC236}">
                <a16:creationId xmlns:a16="http://schemas.microsoft.com/office/drawing/2014/main" id="{281ED2F4-D0B9-1497-8706-D775F43D6686}"/>
              </a:ext>
            </a:extLst>
          </p:cNvPr>
          <p:cNvPicPr>
            <a:picLocks noChangeAspect="1"/>
          </p:cNvPicPr>
          <p:nvPr/>
        </p:nvPicPr>
        <p:blipFill>
          <a:blip r:embed="rId2"/>
          <a:stretch>
            <a:fillRect/>
          </a:stretch>
        </p:blipFill>
        <p:spPr>
          <a:xfrm>
            <a:off x="659205" y="980728"/>
            <a:ext cx="7825590" cy="4391576"/>
          </a:xfrm>
          <a:prstGeom prst="rect">
            <a:avLst/>
          </a:prstGeom>
        </p:spPr>
      </p:pic>
    </p:spTree>
    <p:extLst>
      <p:ext uri="{BB962C8B-B14F-4D97-AF65-F5344CB8AC3E}">
        <p14:creationId xmlns:p14="http://schemas.microsoft.com/office/powerpoint/2010/main" val="237570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9E9ECF-1909-936A-9F51-F060448AAD56}"/>
              </a:ext>
            </a:extLst>
          </p:cNvPr>
          <p:cNvSpPr>
            <a:spLocks noGrp="1"/>
          </p:cNvSpPr>
          <p:nvPr>
            <p:ph type="title"/>
          </p:nvPr>
        </p:nvSpPr>
        <p:spPr>
          <a:xfrm>
            <a:off x="457200" y="5373216"/>
            <a:ext cx="8135938" cy="1484784"/>
          </a:xfrm>
        </p:spPr>
        <p:txBody>
          <a:bodyPr/>
          <a:lstStyle/>
          <a:p>
            <a:r>
              <a:rPr lang="it-IT" sz="1600" dirty="0" err="1">
                <a:solidFill>
                  <a:srgbClr val="786914"/>
                </a:solidFill>
              </a:rPr>
              <a:t>Tomáš</a:t>
            </a:r>
            <a:r>
              <a:rPr lang="it-IT" sz="1600" dirty="0">
                <a:solidFill>
                  <a:srgbClr val="786914"/>
                </a:solidFill>
              </a:rPr>
              <a:t>, Daniel Day-Lewis, e il capo chirurgo Daniel </a:t>
            </a:r>
            <a:r>
              <a:rPr lang="it-IT" sz="1600" dirty="0" err="1">
                <a:solidFill>
                  <a:srgbClr val="786914"/>
                </a:solidFill>
              </a:rPr>
              <a:t>Olbrychski</a:t>
            </a:r>
            <a:r>
              <a:rPr lang="it-IT" sz="1600" dirty="0">
                <a:solidFill>
                  <a:srgbClr val="786914"/>
                </a:solidFill>
              </a:rPr>
              <a:t>.</a:t>
            </a:r>
          </a:p>
        </p:txBody>
      </p:sp>
      <p:pic>
        <p:nvPicPr>
          <p:cNvPr id="4" name="Immagine 3">
            <a:extLst>
              <a:ext uri="{FF2B5EF4-FFF2-40B4-BE49-F238E27FC236}">
                <a16:creationId xmlns:a16="http://schemas.microsoft.com/office/drawing/2014/main" id="{3E48E9E6-CDA4-2457-DE68-9A0CA503D00D}"/>
              </a:ext>
            </a:extLst>
          </p:cNvPr>
          <p:cNvPicPr>
            <a:picLocks noChangeAspect="1"/>
          </p:cNvPicPr>
          <p:nvPr/>
        </p:nvPicPr>
        <p:blipFill>
          <a:blip r:embed="rId2"/>
          <a:stretch>
            <a:fillRect/>
          </a:stretch>
        </p:blipFill>
        <p:spPr>
          <a:xfrm>
            <a:off x="1043608" y="714652"/>
            <a:ext cx="7317626" cy="4961351"/>
          </a:xfrm>
          <a:prstGeom prst="rect">
            <a:avLst/>
          </a:prstGeom>
        </p:spPr>
      </p:pic>
    </p:spTree>
    <p:extLst>
      <p:ext uri="{BB962C8B-B14F-4D97-AF65-F5344CB8AC3E}">
        <p14:creationId xmlns:p14="http://schemas.microsoft.com/office/powerpoint/2010/main" val="2005010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4BAC209-7D04-8CB0-67E8-898498D53557}"/>
              </a:ext>
            </a:extLst>
          </p:cNvPr>
          <p:cNvPicPr>
            <a:picLocks noChangeAspect="1"/>
          </p:cNvPicPr>
          <p:nvPr/>
        </p:nvPicPr>
        <p:blipFill>
          <a:blip r:embed="rId2"/>
          <a:stretch>
            <a:fillRect/>
          </a:stretch>
        </p:blipFill>
        <p:spPr>
          <a:xfrm>
            <a:off x="711967" y="980728"/>
            <a:ext cx="7772400" cy="4359271"/>
          </a:xfrm>
          <a:prstGeom prst="rect">
            <a:avLst/>
          </a:prstGeom>
        </p:spPr>
      </p:pic>
      <p:sp>
        <p:nvSpPr>
          <p:cNvPr id="5" name="Titolo 4">
            <a:extLst>
              <a:ext uri="{FF2B5EF4-FFF2-40B4-BE49-F238E27FC236}">
                <a16:creationId xmlns:a16="http://schemas.microsoft.com/office/drawing/2014/main" id="{1A2342A5-7884-8BA7-3656-88B6921BB29B}"/>
              </a:ext>
            </a:extLst>
          </p:cNvPr>
          <p:cNvSpPr>
            <a:spLocks noGrp="1"/>
          </p:cNvSpPr>
          <p:nvPr>
            <p:ph type="title"/>
          </p:nvPr>
        </p:nvSpPr>
        <p:spPr>
          <a:xfrm>
            <a:off x="685800" y="5339999"/>
            <a:ext cx="7772400" cy="897313"/>
          </a:xfrm>
        </p:spPr>
        <p:txBody>
          <a:bodyPr/>
          <a:lstStyle/>
          <a:p>
            <a:r>
              <a:rPr lang="it-IT" sz="1600" dirty="0" err="1">
                <a:solidFill>
                  <a:srgbClr val="6F2B15"/>
                </a:solidFill>
              </a:rPr>
              <a:t>Tomáš</a:t>
            </a:r>
            <a:r>
              <a:rPr lang="it-IT" sz="1600" dirty="0">
                <a:solidFill>
                  <a:srgbClr val="6F2B15"/>
                </a:solidFill>
              </a:rPr>
              <a:t> e Teresa con la cagnetta </a:t>
            </a:r>
            <a:r>
              <a:rPr lang="it-IT" sz="1600" dirty="0" err="1">
                <a:solidFill>
                  <a:srgbClr val="6F2B15"/>
                </a:solidFill>
              </a:rPr>
              <a:t>Karenin</a:t>
            </a:r>
            <a:r>
              <a:rPr lang="it-IT" sz="1600" dirty="0">
                <a:solidFill>
                  <a:srgbClr val="6F2B15"/>
                </a:solidFill>
              </a:rPr>
              <a:t>.</a:t>
            </a:r>
          </a:p>
        </p:txBody>
      </p:sp>
    </p:spTree>
    <p:extLst>
      <p:ext uri="{BB962C8B-B14F-4D97-AF65-F5344CB8AC3E}">
        <p14:creationId xmlns:p14="http://schemas.microsoft.com/office/powerpoint/2010/main" val="4247593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6E25BD7-BA85-F070-955F-5CBA02B05116}"/>
              </a:ext>
            </a:extLst>
          </p:cNvPr>
          <p:cNvPicPr>
            <a:picLocks noChangeAspect="1"/>
          </p:cNvPicPr>
          <p:nvPr/>
        </p:nvPicPr>
        <p:blipFill>
          <a:blip r:embed="rId2"/>
          <a:stretch>
            <a:fillRect/>
          </a:stretch>
        </p:blipFill>
        <p:spPr>
          <a:xfrm>
            <a:off x="2195736" y="215354"/>
            <a:ext cx="4752528" cy="6642646"/>
          </a:xfrm>
          <a:prstGeom prst="rect">
            <a:avLst/>
          </a:prstGeom>
        </p:spPr>
      </p:pic>
    </p:spTree>
    <p:extLst>
      <p:ext uri="{BB962C8B-B14F-4D97-AF65-F5344CB8AC3E}">
        <p14:creationId xmlns:p14="http://schemas.microsoft.com/office/powerpoint/2010/main" val="613312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A8689FDB-A4DF-7C6C-3477-E3611D2BBBE6}"/>
              </a:ext>
            </a:extLst>
          </p:cNvPr>
          <p:cNvSpPr>
            <a:spLocks noGrp="1"/>
          </p:cNvSpPr>
          <p:nvPr>
            <p:ph type="title"/>
          </p:nvPr>
        </p:nvSpPr>
        <p:spPr>
          <a:xfrm>
            <a:off x="1149592" y="4941168"/>
            <a:ext cx="6844816" cy="1916832"/>
          </a:xfrm>
        </p:spPr>
        <p:txBody>
          <a:bodyPr/>
          <a:lstStyle/>
          <a:p>
            <a:r>
              <a:rPr lang="it-IT" sz="1600" dirty="0">
                <a:solidFill>
                  <a:srgbClr val="7030A0"/>
                </a:solidFill>
              </a:rPr>
              <a:t>Il capolavoro del romanziere </a:t>
            </a:r>
            <a:br>
              <a:rPr lang="it-IT" sz="1600" dirty="0">
                <a:solidFill>
                  <a:srgbClr val="7030A0"/>
                </a:solidFill>
              </a:rPr>
            </a:br>
            <a:r>
              <a:rPr lang="it-IT" sz="1600" dirty="0">
                <a:solidFill>
                  <a:srgbClr val="7030A0"/>
                </a:solidFill>
              </a:rPr>
              <a:t>russo Lev Tolstoj, </a:t>
            </a:r>
            <a:br>
              <a:rPr lang="it-IT" sz="1600" dirty="0">
                <a:solidFill>
                  <a:srgbClr val="7030A0"/>
                </a:solidFill>
              </a:rPr>
            </a:br>
            <a:r>
              <a:rPr lang="it-IT" sz="1600" dirty="0">
                <a:solidFill>
                  <a:srgbClr val="7030A0"/>
                </a:solidFill>
              </a:rPr>
              <a:t>il libro più letto al mondo.</a:t>
            </a:r>
          </a:p>
        </p:txBody>
      </p:sp>
      <p:pic>
        <p:nvPicPr>
          <p:cNvPr id="5" name="Immagine 4">
            <a:extLst>
              <a:ext uri="{FF2B5EF4-FFF2-40B4-BE49-F238E27FC236}">
                <a16:creationId xmlns:a16="http://schemas.microsoft.com/office/drawing/2014/main" id="{43269032-21D7-FD9A-0A47-3DBE8DAC0868}"/>
              </a:ext>
            </a:extLst>
          </p:cNvPr>
          <p:cNvPicPr>
            <a:picLocks noChangeAspect="1"/>
          </p:cNvPicPr>
          <p:nvPr/>
        </p:nvPicPr>
        <p:blipFill>
          <a:blip r:embed="rId2"/>
          <a:stretch>
            <a:fillRect/>
          </a:stretch>
        </p:blipFill>
        <p:spPr>
          <a:xfrm>
            <a:off x="1149592" y="692696"/>
            <a:ext cx="6844816" cy="4554082"/>
          </a:xfrm>
          <a:prstGeom prst="rect">
            <a:avLst/>
          </a:prstGeom>
        </p:spPr>
      </p:pic>
    </p:spTree>
    <p:extLst>
      <p:ext uri="{BB962C8B-B14F-4D97-AF65-F5344CB8AC3E}">
        <p14:creationId xmlns:p14="http://schemas.microsoft.com/office/powerpoint/2010/main" val="68482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B74D41B-9DE4-A2FA-FAB8-59F33528D04D}"/>
              </a:ext>
            </a:extLst>
          </p:cNvPr>
          <p:cNvPicPr>
            <a:picLocks noChangeAspect="1"/>
          </p:cNvPicPr>
          <p:nvPr/>
        </p:nvPicPr>
        <p:blipFill>
          <a:blip r:embed="rId2"/>
          <a:stretch>
            <a:fillRect/>
          </a:stretch>
        </p:blipFill>
        <p:spPr>
          <a:xfrm>
            <a:off x="1763688" y="836712"/>
            <a:ext cx="5832648" cy="5400600"/>
          </a:xfrm>
          <a:prstGeom prst="rect">
            <a:avLst/>
          </a:prstGeom>
        </p:spPr>
      </p:pic>
    </p:spTree>
    <p:extLst>
      <p:ext uri="{BB962C8B-B14F-4D97-AF65-F5344CB8AC3E}">
        <p14:creationId xmlns:p14="http://schemas.microsoft.com/office/powerpoint/2010/main" val="293103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D6B2DC2-ADFC-F057-C697-796279DD8F2B}"/>
              </a:ext>
            </a:extLst>
          </p:cNvPr>
          <p:cNvPicPr>
            <a:picLocks noChangeAspect="1"/>
          </p:cNvPicPr>
          <p:nvPr/>
        </p:nvPicPr>
        <p:blipFill>
          <a:blip r:embed="rId2"/>
          <a:stretch>
            <a:fillRect/>
          </a:stretch>
        </p:blipFill>
        <p:spPr>
          <a:xfrm>
            <a:off x="539552" y="514350"/>
            <a:ext cx="7772400" cy="5829300"/>
          </a:xfrm>
          <a:prstGeom prst="rect">
            <a:avLst/>
          </a:prstGeom>
        </p:spPr>
      </p:pic>
    </p:spTree>
    <p:extLst>
      <p:ext uri="{BB962C8B-B14F-4D97-AF65-F5344CB8AC3E}">
        <p14:creationId xmlns:p14="http://schemas.microsoft.com/office/powerpoint/2010/main" val="1345276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463F76F-4A3C-7283-9FAB-209D05A3C201}"/>
              </a:ext>
            </a:extLst>
          </p:cNvPr>
          <p:cNvPicPr>
            <a:picLocks noChangeAspect="1"/>
          </p:cNvPicPr>
          <p:nvPr/>
        </p:nvPicPr>
        <p:blipFill>
          <a:blip r:embed="rId2"/>
          <a:stretch>
            <a:fillRect/>
          </a:stretch>
        </p:blipFill>
        <p:spPr>
          <a:xfrm>
            <a:off x="420532" y="692696"/>
            <a:ext cx="8302936" cy="4667410"/>
          </a:xfrm>
          <a:prstGeom prst="rect">
            <a:avLst/>
          </a:prstGeom>
        </p:spPr>
      </p:pic>
      <p:sp>
        <p:nvSpPr>
          <p:cNvPr id="5" name="Titolo 4">
            <a:extLst>
              <a:ext uri="{FF2B5EF4-FFF2-40B4-BE49-F238E27FC236}">
                <a16:creationId xmlns:a16="http://schemas.microsoft.com/office/drawing/2014/main" id="{228F9CF2-2BD5-31B8-0F36-8FEB348B2546}"/>
              </a:ext>
            </a:extLst>
          </p:cNvPr>
          <p:cNvSpPr>
            <a:spLocks noGrp="1"/>
          </p:cNvSpPr>
          <p:nvPr>
            <p:ph type="title"/>
          </p:nvPr>
        </p:nvSpPr>
        <p:spPr>
          <a:xfrm>
            <a:off x="457200" y="5157192"/>
            <a:ext cx="8135938" cy="1296144"/>
          </a:xfrm>
        </p:spPr>
        <p:txBody>
          <a:bodyPr/>
          <a:lstStyle/>
          <a:p>
            <a:r>
              <a:rPr lang="it-IT" sz="1600" dirty="0">
                <a:solidFill>
                  <a:srgbClr val="C00000"/>
                </a:solidFill>
              </a:rPr>
              <a:t>Rapporto d’amore asimmetrico tra i due.</a:t>
            </a:r>
          </a:p>
        </p:txBody>
      </p:sp>
    </p:spTree>
    <p:extLst>
      <p:ext uri="{BB962C8B-B14F-4D97-AF65-F5344CB8AC3E}">
        <p14:creationId xmlns:p14="http://schemas.microsoft.com/office/powerpoint/2010/main" val="1025069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58798F-11AA-73A6-4395-27051E29B051}"/>
              </a:ext>
            </a:extLst>
          </p:cNvPr>
          <p:cNvSpPr>
            <a:spLocks noGrp="1"/>
          </p:cNvSpPr>
          <p:nvPr>
            <p:ph type="title"/>
          </p:nvPr>
        </p:nvSpPr>
        <p:spPr>
          <a:xfrm>
            <a:off x="457200" y="5085184"/>
            <a:ext cx="8135938" cy="1772816"/>
          </a:xfrm>
        </p:spPr>
        <p:txBody>
          <a:bodyPr/>
          <a:lstStyle/>
          <a:p>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a:t>
            </a:r>
            <a:r>
              <a:rPr lang="it-IT" sz="1600"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Tomáš</a:t>
            </a: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e </a:t>
            </a:r>
            <a:r>
              <a:rPr lang="it-IT" sz="1600"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Tereza</a:t>
            </a: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per le vie di Praga sotto </a:t>
            </a:r>
            <a:r>
              <a:rPr lang="it-IT" sz="1600" dirty="0">
                <a:solidFill>
                  <a:srgbClr val="002060"/>
                </a:solidFill>
                <a:latin typeface="Geneva" panose="020B0503030404040204" pitchFamily="34" charset="0"/>
                <a:ea typeface="Calibri" panose="020F0502020204030204" pitchFamily="34" charset="0"/>
                <a:cs typeface="Times New Roman" panose="02020603050405020304" pitchFamily="18" charset="0"/>
              </a:rPr>
              <a:t>la pioggia.</a:t>
            </a:r>
            <a:endParaRPr lang="it-IT" sz="1600" dirty="0">
              <a:solidFill>
                <a:srgbClr val="002060"/>
              </a:solidFill>
            </a:endParaRPr>
          </a:p>
        </p:txBody>
      </p:sp>
      <p:pic>
        <p:nvPicPr>
          <p:cNvPr id="3" name="Immagine 2">
            <a:extLst>
              <a:ext uri="{FF2B5EF4-FFF2-40B4-BE49-F238E27FC236}">
                <a16:creationId xmlns:a16="http://schemas.microsoft.com/office/drawing/2014/main" id="{1CB0E2A1-2647-BB51-4853-C64C3219AA75}"/>
              </a:ext>
            </a:extLst>
          </p:cNvPr>
          <p:cNvPicPr>
            <a:picLocks noChangeAspect="1"/>
          </p:cNvPicPr>
          <p:nvPr/>
        </p:nvPicPr>
        <p:blipFill>
          <a:blip r:embed="rId2"/>
          <a:stretch>
            <a:fillRect/>
          </a:stretch>
        </p:blipFill>
        <p:spPr>
          <a:xfrm>
            <a:off x="242674" y="1147053"/>
            <a:ext cx="8658652" cy="4221093"/>
          </a:xfrm>
          <a:prstGeom prst="rect">
            <a:avLst/>
          </a:prstGeom>
        </p:spPr>
      </p:pic>
    </p:spTree>
    <p:extLst>
      <p:ext uri="{BB962C8B-B14F-4D97-AF65-F5344CB8AC3E}">
        <p14:creationId xmlns:p14="http://schemas.microsoft.com/office/powerpoint/2010/main" val="1157257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sostenibile. Tomas e Tereza.mp4">
            <a:hlinkClick r:id="" action="ppaction://media"/>
            <a:extLst>
              <a:ext uri="{FF2B5EF4-FFF2-40B4-BE49-F238E27FC236}">
                <a16:creationId xmlns:a16="http://schemas.microsoft.com/office/drawing/2014/main" id="{55FD90F3-EB41-E029-A883-899CEFDB56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89359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B63853C-2372-83DD-470B-C62FBBBAB34A}"/>
              </a:ext>
            </a:extLst>
          </p:cNvPr>
          <p:cNvPicPr>
            <a:picLocks noChangeAspect="1"/>
          </p:cNvPicPr>
          <p:nvPr/>
        </p:nvPicPr>
        <p:blipFill>
          <a:blip r:embed="rId2"/>
          <a:stretch>
            <a:fillRect/>
          </a:stretch>
        </p:blipFill>
        <p:spPr>
          <a:xfrm>
            <a:off x="395536" y="1340768"/>
            <a:ext cx="8503802" cy="4464496"/>
          </a:xfrm>
          <a:prstGeom prst="rect">
            <a:avLst/>
          </a:prstGeom>
        </p:spPr>
      </p:pic>
    </p:spTree>
    <p:extLst>
      <p:ext uri="{BB962C8B-B14F-4D97-AF65-F5344CB8AC3E}">
        <p14:creationId xmlns:p14="http://schemas.microsoft.com/office/powerpoint/2010/main" val="1161593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41AC2A8-3330-9B46-B696-2978974B3CE4}"/>
              </a:ext>
            </a:extLst>
          </p:cNvPr>
          <p:cNvSpPr>
            <a:spLocks noGrp="1"/>
          </p:cNvSpPr>
          <p:nvPr>
            <p:ph type="title"/>
          </p:nvPr>
        </p:nvSpPr>
        <p:spPr>
          <a:xfrm>
            <a:off x="1120080" y="4869160"/>
            <a:ext cx="7772400" cy="1988840"/>
          </a:xfrm>
        </p:spPr>
        <p:txBody>
          <a:bodyPr/>
          <a:lstStyle/>
          <a:p>
            <a:r>
              <a:rPr lang="it-IT" sz="1600" dirty="0">
                <a:solidFill>
                  <a:srgbClr val="860000"/>
                </a:solidFill>
              </a:rPr>
              <a:t>Allora, si accorse di colpo di non essere infelice. La presenza fisica di Sabina era molto meno importante di quanto immaginasse. Importante era l’impronta dorata, l’impronta magica che lei aveva lasciato nella sua vita </a:t>
            </a:r>
            <a:br>
              <a:rPr lang="it-IT" sz="1600" dirty="0">
                <a:solidFill>
                  <a:srgbClr val="860000"/>
                </a:solidFill>
              </a:rPr>
            </a:br>
            <a:r>
              <a:rPr lang="it-IT" sz="1600" dirty="0">
                <a:solidFill>
                  <a:srgbClr val="860000"/>
                </a:solidFill>
              </a:rPr>
              <a:t>e della quale nessuno poteva privarlo. </a:t>
            </a:r>
            <a:r>
              <a:rPr lang="it-IT" sz="1600" i="1"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Tomáš</a:t>
            </a:r>
            <a:r>
              <a:rPr lang="it-IT" sz="1600" i="1"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a:t>
            </a:r>
            <a:endParaRPr lang="it-IT" sz="1600" i="1" dirty="0">
              <a:solidFill>
                <a:srgbClr val="6F2B15"/>
              </a:solidFill>
            </a:endParaRPr>
          </a:p>
        </p:txBody>
      </p:sp>
      <p:pic>
        <p:nvPicPr>
          <p:cNvPr id="3" name="Immagine 2">
            <a:extLst>
              <a:ext uri="{FF2B5EF4-FFF2-40B4-BE49-F238E27FC236}">
                <a16:creationId xmlns:a16="http://schemas.microsoft.com/office/drawing/2014/main" id="{B2299D11-170F-7320-81A9-675A3130A457}"/>
              </a:ext>
            </a:extLst>
          </p:cNvPr>
          <p:cNvPicPr>
            <a:picLocks noChangeAspect="1"/>
          </p:cNvPicPr>
          <p:nvPr/>
        </p:nvPicPr>
        <p:blipFill>
          <a:blip r:embed="rId2"/>
          <a:stretch>
            <a:fillRect/>
          </a:stretch>
        </p:blipFill>
        <p:spPr>
          <a:xfrm>
            <a:off x="1120080" y="857225"/>
            <a:ext cx="7772400" cy="4371975"/>
          </a:xfrm>
          <a:prstGeom prst="rect">
            <a:avLst/>
          </a:prstGeom>
        </p:spPr>
      </p:pic>
    </p:spTree>
    <p:extLst>
      <p:ext uri="{BB962C8B-B14F-4D97-AF65-F5344CB8AC3E}">
        <p14:creationId xmlns:p14="http://schemas.microsoft.com/office/powerpoint/2010/main" val="3309692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3808FDB-6910-894F-43FF-A812A8DEAEFD}"/>
              </a:ext>
            </a:extLst>
          </p:cNvPr>
          <p:cNvPicPr>
            <a:picLocks noChangeAspect="1"/>
          </p:cNvPicPr>
          <p:nvPr/>
        </p:nvPicPr>
        <p:blipFill>
          <a:blip r:embed="rId2"/>
          <a:stretch>
            <a:fillRect/>
          </a:stretch>
        </p:blipFill>
        <p:spPr>
          <a:xfrm>
            <a:off x="554224" y="316564"/>
            <a:ext cx="7586842" cy="4965933"/>
          </a:xfrm>
          <a:prstGeom prst="rect">
            <a:avLst/>
          </a:prstGeom>
        </p:spPr>
      </p:pic>
      <p:sp>
        <p:nvSpPr>
          <p:cNvPr id="5" name="Titolo 4">
            <a:extLst>
              <a:ext uri="{FF2B5EF4-FFF2-40B4-BE49-F238E27FC236}">
                <a16:creationId xmlns:a16="http://schemas.microsoft.com/office/drawing/2014/main" id="{AC723CF9-B727-A2D3-408F-1A013E8CBB28}"/>
              </a:ext>
            </a:extLst>
          </p:cNvPr>
          <p:cNvSpPr>
            <a:spLocks noGrp="1"/>
          </p:cNvSpPr>
          <p:nvPr>
            <p:ph type="title"/>
          </p:nvPr>
        </p:nvSpPr>
        <p:spPr>
          <a:xfrm>
            <a:off x="554224" y="4869160"/>
            <a:ext cx="7572170" cy="1656184"/>
          </a:xfrm>
        </p:spPr>
        <p:txBody>
          <a:bodyPr/>
          <a:lstStyle/>
          <a:p>
            <a:br>
              <a:rPr lang="it-IT" sz="1600" dirty="0">
                <a:solidFill>
                  <a:srgbClr val="860000"/>
                </a:solidFill>
              </a:rPr>
            </a:b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a:t>
            </a:r>
            <a:r>
              <a:rPr lang="it-IT" sz="1600"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Tomáš</a:t>
            </a: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a:t>
            </a:r>
            <a:r>
              <a:rPr lang="it-IT" sz="1600" dirty="0">
                <a:solidFill>
                  <a:srgbClr val="860000"/>
                </a:solidFill>
              </a:rPr>
              <a:t>e Sabrina in una scena </a:t>
            </a:r>
            <a:r>
              <a:rPr lang="it-IT" sz="1600">
                <a:solidFill>
                  <a:srgbClr val="860000"/>
                </a:solidFill>
              </a:rPr>
              <a:t>di intimità.</a:t>
            </a:r>
            <a:endParaRPr lang="it-IT" sz="1600" dirty="0">
              <a:solidFill>
                <a:srgbClr val="860000"/>
              </a:solidFill>
            </a:endParaRPr>
          </a:p>
        </p:txBody>
      </p:sp>
    </p:spTree>
    <p:extLst>
      <p:ext uri="{BB962C8B-B14F-4D97-AF65-F5344CB8AC3E}">
        <p14:creationId xmlns:p14="http://schemas.microsoft.com/office/powerpoint/2010/main" val="3814448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ABABD2-8549-CFE2-1870-11D6E2EC4E52}"/>
              </a:ext>
            </a:extLst>
          </p:cNvPr>
          <p:cNvSpPr>
            <a:spLocks noGrp="1"/>
          </p:cNvSpPr>
          <p:nvPr>
            <p:ph type="title"/>
          </p:nvPr>
        </p:nvSpPr>
        <p:spPr>
          <a:xfrm>
            <a:off x="611560" y="4941168"/>
            <a:ext cx="7981578" cy="1916832"/>
          </a:xfrm>
        </p:spPr>
        <p:txBody>
          <a:bodyPr/>
          <a:lstStyle/>
          <a:p>
            <a:r>
              <a:rPr lang="it-IT" sz="1600" dirty="0">
                <a:solidFill>
                  <a:srgbClr val="002060"/>
                </a:solidFill>
              </a:rPr>
              <a:t>Primo piano di Sabina ad una festa.</a:t>
            </a:r>
          </a:p>
        </p:txBody>
      </p:sp>
      <p:pic>
        <p:nvPicPr>
          <p:cNvPr id="5" name="Immagine 4">
            <a:extLst>
              <a:ext uri="{FF2B5EF4-FFF2-40B4-BE49-F238E27FC236}">
                <a16:creationId xmlns:a16="http://schemas.microsoft.com/office/drawing/2014/main" id="{CE3C5590-622D-C8FC-F1C0-A570B8D1B23B}"/>
              </a:ext>
            </a:extLst>
          </p:cNvPr>
          <p:cNvPicPr>
            <a:picLocks noChangeAspect="1"/>
          </p:cNvPicPr>
          <p:nvPr/>
        </p:nvPicPr>
        <p:blipFill>
          <a:blip r:embed="rId2"/>
          <a:stretch>
            <a:fillRect/>
          </a:stretch>
        </p:blipFill>
        <p:spPr>
          <a:xfrm>
            <a:off x="685800" y="620688"/>
            <a:ext cx="7772400" cy="4761963"/>
          </a:xfrm>
          <a:prstGeom prst="rect">
            <a:avLst/>
          </a:prstGeom>
        </p:spPr>
      </p:pic>
    </p:spTree>
    <p:extLst>
      <p:ext uri="{BB962C8B-B14F-4D97-AF65-F5344CB8AC3E}">
        <p14:creationId xmlns:p14="http://schemas.microsoft.com/office/powerpoint/2010/main" val="1511227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55CAA69-3F51-2A84-2522-DB59C77E910A}"/>
              </a:ext>
            </a:extLst>
          </p:cNvPr>
          <p:cNvSpPr>
            <a:spLocks noGrp="1"/>
          </p:cNvSpPr>
          <p:nvPr>
            <p:ph type="title"/>
          </p:nvPr>
        </p:nvSpPr>
        <p:spPr>
          <a:xfrm>
            <a:off x="774321" y="5301208"/>
            <a:ext cx="7614103" cy="864096"/>
          </a:xfrm>
        </p:spPr>
        <p:txBody>
          <a:bodyPr/>
          <a:lstStyle/>
          <a:p>
            <a:r>
              <a:rPr lang="it-IT" sz="1600" dirty="0">
                <a:solidFill>
                  <a:srgbClr val="002060"/>
                </a:solidFill>
              </a:rPr>
              <a:t>Primo piano di </a:t>
            </a:r>
            <a:r>
              <a:rPr lang="it-IT" sz="1600" dirty="0" err="1">
                <a:solidFill>
                  <a:srgbClr val="002060"/>
                </a:solidFill>
              </a:rPr>
              <a:t>Sabilna</a:t>
            </a:r>
            <a:r>
              <a:rPr lang="it-IT" sz="1600" dirty="0">
                <a:solidFill>
                  <a:srgbClr val="002060"/>
                </a:solidFill>
              </a:rPr>
              <a:t>, Lena </a:t>
            </a:r>
            <a:r>
              <a:rPr lang="it-IT" sz="1600" dirty="0" err="1">
                <a:solidFill>
                  <a:srgbClr val="002060"/>
                </a:solidFill>
              </a:rPr>
              <a:t>Olin</a:t>
            </a:r>
            <a:r>
              <a:rPr lang="it-IT" sz="1600" dirty="0">
                <a:solidFill>
                  <a:srgbClr val="002060"/>
                </a:solidFill>
              </a:rPr>
              <a:t>, e </a:t>
            </a:r>
            <a:r>
              <a:rPr lang="it-IT" sz="1600" dirty="0" err="1">
                <a:solidFill>
                  <a:srgbClr val="002060"/>
                </a:solidFill>
              </a:rPr>
              <a:t>Tereza</a:t>
            </a:r>
            <a:r>
              <a:rPr lang="it-IT" sz="1600" dirty="0">
                <a:solidFill>
                  <a:srgbClr val="002060"/>
                </a:solidFill>
              </a:rPr>
              <a:t>, Juliette Binoche.</a:t>
            </a:r>
          </a:p>
        </p:txBody>
      </p:sp>
      <p:pic>
        <p:nvPicPr>
          <p:cNvPr id="3" name="Immagine 2">
            <a:extLst>
              <a:ext uri="{FF2B5EF4-FFF2-40B4-BE49-F238E27FC236}">
                <a16:creationId xmlns:a16="http://schemas.microsoft.com/office/drawing/2014/main" id="{6F3CF71F-99F7-0BAC-E5D6-57FAD37607BF}"/>
              </a:ext>
            </a:extLst>
          </p:cNvPr>
          <p:cNvPicPr>
            <a:picLocks noChangeAspect="1"/>
          </p:cNvPicPr>
          <p:nvPr/>
        </p:nvPicPr>
        <p:blipFill>
          <a:blip r:embed="rId2"/>
          <a:stretch>
            <a:fillRect/>
          </a:stretch>
        </p:blipFill>
        <p:spPr>
          <a:xfrm>
            <a:off x="774321" y="691141"/>
            <a:ext cx="7772400" cy="4380241"/>
          </a:xfrm>
          <a:prstGeom prst="rect">
            <a:avLst/>
          </a:prstGeom>
        </p:spPr>
      </p:pic>
    </p:spTree>
    <p:extLst>
      <p:ext uri="{BB962C8B-B14F-4D97-AF65-F5344CB8AC3E}">
        <p14:creationId xmlns:p14="http://schemas.microsoft.com/office/powerpoint/2010/main" val="1534927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9FFCC00-34E2-36B6-C70B-A7343C5B7152}"/>
              </a:ext>
            </a:extLst>
          </p:cNvPr>
          <p:cNvSpPr>
            <a:spLocks noGrp="1"/>
          </p:cNvSpPr>
          <p:nvPr>
            <p:ph type="title"/>
          </p:nvPr>
        </p:nvSpPr>
        <p:spPr>
          <a:xfrm>
            <a:off x="1259632" y="5157192"/>
            <a:ext cx="7121742" cy="1008111"/>
          </a:xfrm>
        </p:spPr>
        <p:txBody>
          <a:bodyPr/>
          <a:lstStyle/>
          <a:p>
            <a:r>
              <a:rPr lang="it-IT" sz="1600" dirty="0">
                <a:solidFill>
                  <a:srgbClr val="002060"/>
                </a:solidFill>
              </a:rPr>
              <a:t>Sabina e Teresa nell’atelier di lei.</a:t>
            </a:r>
            <a:endParaRPr lang="it-IT" sz="1600" i="1" dirty="0">
              <a:solidFill>
                <a:srgbClr val="B913C9"/>
              </a:solidFill>
            </a:endParaRPr>
          </a:p>
        </p:txBody>
      </p:sp>
      <p:pic>
        <p:nvPicPr>
          <p:cNvPr id="3" name="Immagine 2">
            <a:extLst>
              <a:ext uri="{FF2B5EF4-FFF2-40B4-BE49-F238E27FC236}">
                <a16:creationId xmlns:a16="http://schemas.microsoft.com/office/drawing/2014/main" id="{6DC80317-11C8-DFF5-D439-849471DC055F}"/>
              </a:ext>
            </a:extLst>
          </p:cNvPr>
          <p:cNvPicPr>
            <a:picLocks noChangeAspect="1"/>
          </p:cNvPicPr>
          <p:nvPr/>
        </p:nvPicPr>
        <p:blipFill>
          <a:blip r:embed="rId2"/>
          <a:stretch>
            <a:fillRect/>
          </a:stretch>
        </p:blipFill>
        <p:spPr>
          <a:xfrm>
            <a:off x="1541031" y="1340768"/>
            <a:ext cx="6558944" cy="3691065"/>
          </a:xfrm>
          <a:prstGeom prst="rect">
            <a:avLst/>
          </a:prstGeom>
        </p:spPr>
      </p:pic>
    </p:spTree>
    <p:extLst>
      <p:ext uri="{BB962C8B-B14F-4D97-AF65-F5344CB8AC3E}">
        <p14:creationId xmlns:p14="http://schemas.microsoft.com/office/powerpoint/2010/main" val="3515028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585BA-C92E-B244-8335-FAC12C34ECCC}"/>
              </a:ext>
            </a:extLst>
          </p:cNvPr>
          <p:cNvSpPr>
            <a:spLocks noGrp="1"/>
          </p:cNvSpPr>
          <p:nvPr>
            <p:ph type="title"/>
          </p:nvPr>
        </p:nvSpPr>
        <p:spPr>
          <a:xfrm>
            <a:off x="827584" y="4869160"/>
            <a:ext cx="7772400" cy="1988840"/>
          </a:xfrm>
        </p:spPr>
        <p:txBody>
          <a:bodyPr/>
          <a:lstStyle/>
          <a:p>
            <a:r>
              <a:rPr lang="it-IT" sz="1600" dirty="0"/>
              <a:t>…le due «amiche» in bianco e nero!</a:t>
            </a:r>
            <a:endParaRPr lang="it-IT" sz="1600" dirty="0">
              <a:solidFill>
                <a:srgbClr val="847F17"/>
              </a:solidFill>
            </a:endParaRPr>
          </a:p>
        </p:txBody>
      </p:sp>
      <p:pic>
        <p:nvPicPr>
          <p:cNvPr id="4" name="Immagine 3">
            <a:extLst>
              <a:ext uri="{FF2B5EF4-FFF2-40B4-BE49-F238E27FC236}">
                <a16:creationId xmlns:a16="http://schemas.microsoft.com/office/drawing/2014/main" id="{B477E3A7-ADA6-EAC3-101F-0626A2C28FCF}"/>
              </a:ext>
            </a:extLst>
          </p:cNvPr>
          <p:cNvPicPr>
            <a:picLocks noChangeAspect="1"/>
          </p:cNvPicPr>
          <p:nvPr/>
        </p:nvPicPr>
        <p:blipFill>
          <a:blip r:embed="rId3"/>
          <a:stretch>
            <a:fillRect/>
          </a:stretch>
        </p:blipFill>
        <p:spPr>
          <a:xfrm>
            <a:off x="827584" y="788017"/>
            <a:ext cx="7772400" cy="4369175"/>
          </a:xfrm>
          <a:prstGeom prst="rect">
            <a:avLst/>
          </a:prstGeom>
        </p:spPr>
      </p:pic>
    </p:spTree>
    <p:extLst>
      <p:ext uri="{BB962C8B-B14F-4D97-AF65-F5344CB8AC3E}">
        <p14:creationId xmlns:p14="http://schemas.microsoft.com/office/powerpoint/2010/main" val="1985017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599553-C833-1C62-7994-1A9BF8B573F7}"/>
              </a:ext>
            </a:extLst>
          </p:cNvPr>
          <p:cNvSpPr>
            <a:spLocks noGrp="1"/>
          </p:cNvSpPr>
          <p:nvPr>
            <p:ph type="title"/>
          </p:nvPr>
        </p:nvSpPr>
        <p:spPr>
          <a:xfrm>
            <a:off x="867812" y="4653136"/>
            <a:ext cx="7725326" cy="2204864"/>
          </a:xfrm>
        </p:spPr>
        <p:txBody>
          <a:bodyPr/>
          <a:lstStyle/>
          <a:p>
            <a:r>
              <a:rPr lang="it-IT" sz="1600" dirty="0">
                <a:solidFill>
                  <a:srgbClr val="6F2B15"/>
                </a:solidFill>
              </a:rPr>
              <a:t>Sabina, macchina fotografica in mano, agli ultimi ritocchi a </a:t>
            </a:r>
            <a:r>
              <a:rPr lang="it-IT" sz="1600" dirty="0" err="1">
                <a:solidFill>
                  <a:srgbClr val="6F2B15"/>
                </a:solidFill>
              </a:rPr>
              <a:t>Tereza</a:t>
            </a:r>
            <a:r>
              <a:rPr lang="it-IT" sz="1600" dirty="0">
                <a:solidFill>
                  <a:srgbClr val="6F2B15"/>
                </a:solidFill>
              </a:rPr>
              <a:t> nuda sul divano</a:t>
            </a:r>
            <a:r>
              <a:rPr lang="it-IT" sz="1600" dirty="0">
                <a:solidFill>
                  <a:srgbClr val="002060"/>
                </a:solidFill>
              </a:rPr>
              <a:t>.</a:t>
            </a:r>
          </a:p>
        </p:txBody>
      </p:sp>
      <p:pic>
        <p:nvPicPr>
          <p:cNvPr id="3" name="Immagine 2">
            <a:extLst>
              <a:ext uri="{FF2B5EF4-FFF2-40B4-BE49-F238E27FC236}">
                <a16:creationId xmlns:a16="http://schemas.microsoft.com/office/drawing/2014/main" id="{6219DB63-2E13-365F-6C53-8A7CF6DC5D2C}"/>
              </a:ext>
            </a:extLst>
          </p:cNvPr>
          <p:cNvPicPr>
            <a:picLocks noChangeAspect="1"/>
          </p:cNvPicPr>
          <p:nvPr/>
        </p:nvPicPr>
        <p:blipFill>
          <a:blip r:embed="rId2"/>
          <a:stretch>
            <a:fillRect/>
          </a:stretch>
        </p:blipFill>
        <p:spPr>
          <a:xfrm>
            <a:off x="1187624" y="1052736"/>
            <a:ext cx="7088564" cy="4243655"/>
          </a:xfrm>
          <a:prstGeom prst="rect">
            <a:avLst/>
          </a:prstGeom>
        </p:spPr>
      </p:pic>
    </p:spTree>
    <p:extLst>
      <p:ext uri="{BB962C8B-B14F-4D97-AF65-F5344CB8AC3E}">
        <p14:creationId xmlns:p14="http://schemas.microsoft.com/office/powerpoint/2010/main" val="78130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DEB764E-599D-7FDB-E822-396A0A9D2D41}"/>
              </a:ext>
            </a:extLst>
          </p:cNvPr>
          <p:cNvPicPr>
            <a:picLocks noChangeAspect="1"/>
          </p:cNvPicPr>
          <p:nvPr/>
        </p:nvPicPr>
        <p:blipFill>
          <a:blip r:embed="rId2"/>
          <a:stretch>
            <a:fillRect/>
          </a:stretch>
        </p:blipFill>
        <p:spPr>
          <a:xfrm>
            <a:off x="349430" y="764704"/>
            <a:ext cx="8445140" cy="4752528"/>
          </a:xfrm>
          <a:prstGeom prst="rect">
            <a:avLst/>
          </a:prstGeom>
        </p:spPr>
      </p:pic>
      <p:sp>
        <p:nvSpPr>
          <p:cNvPr id="4" name="Titolo 3">
            <a:extLst>
              <a:ext uri="{FF2B5EF4-FFF2-40B4-BE49-F238E27FC236}">
                <a16:creationId xmlns:a16="http://schemas.microsoft.com/office/drawing/2014/main" id="{5C866634-EAA0-A280-B318-3F13D5330B06}"/>
              </a:ext>
            </a:extLst>
          </p:cNvPr>
          <p:cNvSpPr>
            <a:spLocks noGrp="1"/>
          </p:cNvSpPr>
          <p:nvPr>
            <p:ph type="title"/>
          </p:nvPr>
        </p:nvSpPr>
        <p:spPr>
          <a:xfrm>
            <a:off x="349430" y="5517232"/>
            <a:ext cx="8445140" cy="1008112"/>
          </a:xfrm>
        </p:spPr>
        <p:txBody>
          <a:bodyPr/>
          <a:lstStyle/>
          <a:p>
            <a:r>
              <a:rPr lang="it-IT" sz="1600" dirty="0">
                <a:solidFill>
                  <a:srgbClr val="6F2B15"/>
                </a:solidFill>
              </a:rPr>
              <a:t>Sabina fotografata nuda da </a:t>
            </a:r>
            <a:r>
              <a:rPr lang="it-IT" sz="1600" dirty="0" err="1">
                <a:solidFill>
                  <a:srgbClr val="6F2B15"/>
                </a:solidFill>
              </a:rPr>
              <a:t>Tereza</a:t>
            </a:r>
            <a:r>
              <a:rPr lang="it-IT" sz="1600" dirty="0">
                <a:solidFill>
                  <a:srgbClr val="6F2B15"/>
                </a:solidFill>
              </a:rPr>
              <a:t> nel soggiorno della sua casa a Praga.</a:t>
            </a:r>
          </a:p>
        </p:txBody>
      </p:sp>
    </p:spTree>
    <p:extLst>
      <p:ext uri="{BB962C8B-B14F-4D97-AF65-F5344CB8AC3E}">
        <p14:creationId xmlns:p14="http://schemas.microsoft.com/office/powerpoint/2010/main" val="602347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5815FF-0299-2639-5327-1A23520A0337}"/>
              </a:ext>
            </a:extLst>
          </p:cNvPr>
          <p:cNvSpPr>
            <a:spLocks noGrp="1"/>
          </p:cNvSpPr>
          <p:nvPr>
            <p:ph type="title"/>
          </p:nvPr>
        </p:nvSpPr>
        <p:spPr>
          <a:xfrm>
            <a:off x="1403648" y="5445224"/>
            <a:ext cx="6048672" cy="1412776"/>
          </a:xfrm>
        </p:spPr>
        <p:txBody>
          <a:bodyPr/>
          <a:lstStyle/>
          <a:p>
            <a:r>
              <a:rPr lang="it-IT" sz="1600" dirty="0">
                <a:solidFill>
                  <a:srgbClr val="002060"/>
                </a:solidFill>
              </a:rPr>
              <a:t>I carri armati del Patto di Varsavia per le strade di Praga</a:t>
            </a:r>
            <a:r>
              <a:rPr lang="it-IT" sz="1600" dirty="0"/>
              <a:t>.</a:t>
            </a:r>
          </a:p>
        </p:txBody>
      </p:sp>
      <p:pic>
        <p:nvPicPr>
          <p:cNvPr id="3" name="Immagine 2">
            <a:extLst>
              <a:ext uri="{FF2B5EF4-FFF2-40B4-BE49-F238E27FC236}">
                <a16:creationId xmlns:a16="http://schemas.microsoft.com/office/drawing/2014/main" id="{1C7B89C7-573A-7F9E-2D76-51A348A5DC6C}"/>
              </a:ext>
            </a:extLst>
          </p:cNvPr>
          <p:cNvPicPr>
            <a:picLocks noChangeAspect="1"/>
          </p:cNvPicPr>
          <p:nvPr/>
        </p:nvPicPr>
        <p:blipFill>
          <a:blip r:embed="rId2"/>
          <a:stretch>
            <a:fillRect/>
          </a:stretch>
        </p:blipFill>
        <p:spPr>
          <a:xfrm>
            <a:off x="1835696" y="692696"/>
            <a:ext cx="5140573" cy="4902200"/>
          </a:xfrm>
          <a:prstGeom prst="rect">
            <a:avLst/>
          </a:prstGeom>
        </p:spPr>
      </p:pic>
    </p:spTree>
    <p:extLst>
      <p:ext uri="{BB962C8B-B14F-4D97-AF65-F5344CB8AC3E}">
        <p14:creationId xmlns:p14="http://schemas.microsoft.com/office/powerpoint/2010/main" val="3111779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EC7AFB-ECC8-41F7-AD5A-8E79ADB3D545}"/>
              </a:ext>
            </a:extLst>
          </p:cNvPr>
          <p:cNvPicPr>
            <a:picLocks noChangeAspect="1"/>
          </p:cNvPicPr>
          <p:nvPr/>
        </p:nvPicPr>
        <p:blipFill>
          <a:blip r:embed="rId2"/>
          <a:stretch>
            <a:fillRect/>
          </a:stretch>
        </p:blipFill>
        <p:spPr>
          <a:xfrm>
            <a:off x="1403648" y="188640"/>
            <a:ext cx="6858000" cy="5715000"/>
          </a:xfrm>
          <a:prstGeom prst="rect">
            <a:avLst/>
          </a:prstGeom>
        </p:spPr>
      </p:pic>
      <p:sp>
        <p:nvSpPr>
          <p:cNvPr id="5" name="Titolo 4">
            <a:extLst>
              <a:ext uri="{FF2B5EF4-FFF2-40B4-BE49-F238E27FC236}">
                <a16:creationId xmlns:a16="http://schemas.microsoft.com/office/drawing/2014/main" id="{261B7244-CE82-3EB0-2365-18EC310C2220}"/>
              </a:ext>
            </a:extLst>
          </p:cNvPr>
          <p:cNvSpPr>
            <a:spLocks noGrp="1"/>
          </p:cNvSpPr>
          <p:nvPr>
            <p:ph type="title"/>
          </p:nvPr>
        </p:nvSpPr>
        <p:spPr>
          <a:xfrm>
            <a:off x="457200" y="5903640"/>
            <a:ext cx="8135938" cy="954360"/>
          </a:xfrm>
        </p:spPr>
        <p:txBody>
          <a:bodyPr/>
          <a:lstStyle/>
          <a:p>
            <a:r>
              <a:rPr lang="it-IT" sz="1600" dirty="0">
                <a:solidFill>
                  <a:srgbClr val="C00000"/>
                </a:solidFill>
              </a:rPr>
              <a:t>Il rosso i Paesi del Patto di Varsavia, 1955.</a:t>
            </a:r>
          </a:p>
        </p:txBody>
      </p:sp>
    </p:spTree>
    <p:extLst>
      <p:ext uri="{BB962C8B-B14F-4D97-AF65-F5344CB8AC3E}">
        <p14:creationId xmlns:p14="http://schemas.microsoft.com/office/powerpoint/2010/main" val="2828377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965BAC-117A-7D6F-7638-E96EF56BDC68}"/>
              </a:ext>
            </a:extLst>
          </p:cNvPr>
          <p:cNvPicPr>
            <a:picLocks noChangeAspect="1"/>
          </p:cNvPicPr>
          <p:nvPr/>
        </p:nvPicPr>
        <p:blipFill>
          <a:blip r:embed="rId2"/>
          <a:stretch>
            <a:fillRect/>
          </a:stretch>
        </p:blipFill>
        <p:spPr>
          <a:xfrm>
            <a:off x="1619672" y="286067"/>
            <a:ext cx="6102233" cy="6285865"/>
          </a:xfrm>
          <a:prstGeom prst="rect">
            <a:avLst/>
          </a:prstGeom>
        </p:spPr>
      </p:pic>
    </p:spTree>
    <p:extLst>
      <p:ext uri="{BB962C8B-B14F-4D97-AF65-F5344CB8AC3E}">
        <p14:creationId xmlns:p14="http://schemas.microsoft.com/office/powerpoint/2010/main" val="4240314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84146-2FFE-B4DB-1A15-613290EED7ED}"/>
              </a:ext>
            </a:extLst>
          </p:cNvPr>
          <p:cNvSpPr>
            <a:spLocks noGrp="1"/>
          </p:cNvSpPr>
          <p:nvPr>
            <p:ph type="title"/>
          </p:nvPr>
        </p:nvSpPr>
        <p:spPr>
          <a:xfrm>
            <a:off x="539552" y="5445224"/>
            <a:ext cx="7772400" cy="1412776"/>
          </a:xfrm>
        </p:spPr>
        <p:txBody>
          <a:bodyPr/>
          <a:lstStyle/>
          <a:p>
            <a:r>
              <a:rPr lang="it-IT" sz="1600" dirty="0">
                <a:solidFill>
                  <a:srgbClr val="002060"/>
                </a:solidFill>
              </a:rPr>
              <a:t>Gli uomini del Patto di Varsavia.</a:t>
            </a:r>
          </a:p>
        </p:txBody>
      </p:sp>
      <p:pic>
        <p:nvPicPr>
          <p:cNvPr id="5" name="Immagine 4">
            <a:extLst>
              <a:ext uri="{FF2B5EF4-FFF2-40B4-BE49-F238E27FC236}">
                <a16:creationId xmlns:a16="http://schemas.microsoft.com/office/drawing/2014/main" id="{55E512ED-A521-4E99-18CA-6F8C78F04746}"/>
              </a:ext>
            </a:extLst>
          </p:cNvPr>
          <p:cNvPicPr>
            <a:picLocks noChangeAspect="1"/>
          </p:cNvPicPr>
          <p:nvPr/>
        </p:nvPicPr>
        <p:blipFill>
          <a:blip r:embed="rId2"/>
          <a:stretch>
            <a:fillRect/>
          </a:stretch>
        </p:blipFill>
        <p:spPr>
          <a:xfrm>
            <a:off x="539552" y="476672"/>
            <a:ext cx="7772400" cy="5155163"/>
          </a:xfrm>
          <a:prstGeom prst="rect">
            <a:avLst/>
          </a:prstGeom>
        </p:spPr>
      </p:pic>
    </p:spTree>
    <p:extLst>
      <p:ext uri="{BB962C8B-B14F-4D97-AF65-F5344CB8AC3E}">
        <p14:creationId xmlns:p14="http://schemas.microsoft.com/office/powerpoint/2010/main" val="201660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EBEA9EB-0466-0D7A-1DDA-1B108D8B23F7}"/>
              </a:ext>
            </a:extLst>
          </p:cNvPr>
          <p:cNvSpPr>
            <a:spLocks noGrp="1"/>
          </p:cNvSpPr>
          <p:nvPr>
            <p:ph type="title"/>
          </p:nvPr>
        </p:nvSpPr>
        <p:spPr>
          <a:xfrm>
            <a:off x="755576" y="5517232"/>
            <a:ext cx="7454070" cy="792088"/>
          </a:xfrm>
        </p:spPr>
        <p:txBody>
          <a:bodyPr/>
          <a:lstStyle/>
          <a:p>
            <a:r>
              <a:rPr lang="it-IT" sz="1600" dirty="0">
                <a:solidFill>
                  <a:srgbClr val="6F2B15"/>
                </a:solidFill>
              </a:rPr>
              <a:t>Praga, 1968. I giovani fraternizzano con i carristi del Patto di Varsavia.</a:t>
            </a:r>
          </a:p>
        </p:txBody>
      </p:sp>
      <p:pic>
        <p:nvPicPr>
          <p:cNvPr id="5" name="Immagine 4">
            <a:extLst>
              <a:ext uri="{FF2B5EF4-FFF2-40B4-BE49-F238E27FC236}">
                <a16:creationId xmlns:a16="http://schemas.microsoft.com/office/drawing/2014/main" id="{4C01F7A9-BC63-A976-BF05-A64CA9DE0825}"/>
              </a:ext>
            </a:extLst>
          </p:cNvPr>
          <p:cNvPicPr>
            <a:picLocks noChangeAspect="1"/>
          </p:cNvPicPr>
          <p:nvPr/>
        </p:nvPicPr>
        <p:blipFill>
          <a:blip r:embed="rId2"/>
          <a:stretch>
            <a:fillRect/>
          </a:stretch>
        </p:blipFill>
        <p:spPr>
          <a:xfrm>
            <a:off x="685800" y="246574"/>
            <a:ext cx="7772400" cy="5270658"/>
          </a:xfrm>
          <a:prstGeom prst="rect">
            <a:avLst/>
          </a:prstGeom>
        </p:spPr>
      </p:pic>
    </p:spTree>
    <p:extLst>
      <p:ext uri="{BB962C8B-B14F-4D97-AF65-F5344CB8AC3E}">
        <p14:creationId xmlns:p14="http://schemas.microsoft.com/office/powerpoint/2010/main" val="4016366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4518A3-97D6-823B-481C-8E73245567EC}"/>
              </a:ext>
            </a:extLst>
          </p:cNvPr>
          <p:cNvSpPr>
            <a:spLocks noGrp="1"/>
          </p:cNvSpPr>
          <p:nvPr>
            <p:ph type="title"/>
          </p:nvPr>
        </p:nvSpPr>
        <p:spPr>
          <a:xfrm>
            <a:off x="457200" y="5661248"/>
            <a:ext cx="8135938" cy="1196752"/>
          </a:xfrm>
        </p:spPr>
        <p:txBody>
          <a:bodyPr/>
          <a:lstStyle/>
          <a:p>
            <a:r>
              <a:rPr lang="it-IT" sz="1600" dirty="0">
                <a:solidFill>
                  <a:srgbClr val="6F2B15"/>
                </a:solidFill>
              </a:rPr>
              <a:t>Giovani praghesi sopra i carrai armati del Patto di Varsavia.</a:t>
            </a:r>
          </a:p>
        </p:txBody>
      </p:sp>
      <p:pic>
        <p:nvPicPr>
          <p:cNvPr id="4" name="Immagine 3">
            <a:extLst>
              <a:ext uri="{FF2B5EF4-FFF2-40B4-BE49-F238E27FC236}">
                <a16:creationId xmlns:a16="http://schemas.microsoft.com/office/drawing/2014/main" id="{0DE3E6ED-76E6-D31B-7FA8-6907F6B0162B}"/>
              </a:ext>
            </a:extLst>
          </p:cNvPr>
          <p:cNvPicPr>
            <a:picLocks noChangeAspect="1"/>
          </p:cNvPicPr>
          <p:nvPr/>
        </p:nvPicPr>
        <p:blipFill>
          <a:blip r:embed="rId2"/>
          <a:stretch>
            <a:fillRect/>
          </a:stretch>
        </p:blipFill>
        <p:spPr>
          <a:xfrm>
            <a:off x="638969" y="116632"/>
            <a:ext cx="7772400" cy="5758457"/>
          </a:xfrm>
          <a:prstGeom prst="rect">
            <a:avLst/>
          </a:prstGeom>
        </p:spPr>
      </p:pic>
    </p:spTree>
    <p:extLst>
      <p:ext uri="{BB962C8B-B14F-4D97-AF65-F5344CB8AC3E}">
        <p14:creationId xmlns:p14="http://schemas.microsoft.com/office/powerpoint/2010/main" val="1419670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31F3-6DF2-D9B0-B58F-474B9F73DEA8}"/>
              </a:ext>
            </a:extLst>
          </p:cNvPr>
          <p:cNvSpPr>
            <a:spLocks noGrp="1"/>
          </p:cNvSpPr>
          <p:nvPr>
            <p:ph type="title"/>
          </p:nvPr>
        </p:nvSpPr>
        <p:spPr>
          <a:xfrm>
            <a:off x="1691680" y="5445224"/>
            <a:ext cx="5760640" cy="1412776"/>
          </a:xfrm>
        </p:spPr>
        <p:txBody>
          <a:bodyPr/>
          <a:lstStyle/>
          <a:p>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Alexander </a:t>
            </a:r>
            <a:r>
              <a:rPr lang="it-IT" sz="1600" dirty="0" err="1">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Dubcêk</a:t>
            </a:r>
            <a:r>
              <a:rPr lang="it-IT" sz="1600" dirty="0">
                <a:solidFill>
                  <a:srgbClr val="6F2B15"/>
                </a:solidFill>
                <a:latin typeface="Geneva" panose="020B0503030404040204" pitchFamily="34" charset="0"/>
                <a:ea typeface="Calibri" panose="020F0502020204030204" pitchFamily="34" charset="0"/>
                <a:cs typeface="Times New Roman" panose="02020603050405020304" pitchFamily="18" charset="0"/>
              </a:rPr>
              <a:t>, il Segretario del PCC</a:t>
            </a:r>
            <a:br>
              <a:rPr lang="it-IT" sz="1600" dirty="0">
                <a:solidFill>
                  <a:srgbClr val="6F2B15"/>
                </a:solidFill>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6F2B15"/>
                </a:solidFill>
                <a:latin typeface="Geneva" panose="020B0503030404040204" pitchFamily="34" charset="0"/>
                <a:ea typeface="Calibri" panose="020F0502020204030204" pitchFamily="34" charset="0"/>
                <a:cs typeface="Times New Roman" panose="02020603050405020304" pitchFamily="18" charset="0"/>
              </a:rPr>
              <a:t>artefice della Primavera di Praga.</a:t>
            </a:r>
            <a:endParaRPr lang="it-IT" sz="1600" dirty="0">
              <a:solidFill>
                <a:srgbClr val="6F2B15"/>
              </a:solidFill>
            </a:endParaRPr>
          </a:p>
        </p:txBody>
      </p:sp>
      <p:pic>
        <p:nvPicPr>
          <p:cNvPr id="4" name="Immagine 3">
            <a:extLst>
              <a:ext uri="{FF2B5EF4-FFF2-40B4-BE49-F238E27FC236}">
                <a16:creationId xmlns:a16="http://schemas.microsoft.com/office/drawing/2014/main" id="{761751DA-C198-765B-28C5-863E2D715B71}"/>
              </a:ext>
            </a:extLst>
          </p:cNvPr>
          <p:cNvPicPr>
            <a:picLocks noChangeAspect="1"/>
          </p:cNvPicPr>
          <p:nvPr/>
        </p:nvPicPr>
        <p:blipFill>
          <a:blip r:embed="rId2"/>
          <a:stretch>
            <a:fillRect/>
          </a:stretch>
        </p:blipFill>
        <p:spPr>
          <a:xfrm>
            <a:off x="1907704" y="233264"/>
            <a:ext cx="5400600" cy="5400600"/>
          </a:xfrm>
          <a:prstGeom prst="rect">
            <a:avLst/>
          </a:prstGeom>
        </p:spPr>
      </p:pic>
    </p:spTree>
    <p:extLst>
      <p:ext uri="{BB962C8B-B14F-4D97-AF65-F5344CB8AC3E}">
        <p14:creationId xmlns:p14="http://schemas.microsoft.com/office/powerpoint/2010/main" val="1000838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C22A75-61CF-F48B-1A33-C0D205426107}"/>
              </a:ext>
            </a:extLst>
          </p:cNvPr>
          <p:cNvPicPr>
            <a:picLocks noChangeAspect="1"/>
          </p:cNvPicPr>
          <p:nvPr/>
        </p:nvPicPr>
        <p:blipFill>
          <a:blip r:embed="rId2"/>
          <a:stretch>
            <a:fillRect/>
          </a:stretch>
        </p:blipFill>
        <p:spPr>
          <a:xfrm>
            <a:off x="566894" y="1052736"/>
            <a:ext cx="8010212" cy="4495182"/>
          </a:xfrm>
          <a:prstGeom prst="rect">
            <a:avLst/>
          </a:prstGeom>
        </p:spPr>
      </p:pic>
      <p:sp>
        <p:nvSpPr>
          <p:cNvPr id="5" name="Titolo 4">
            <a:extLst>
              <a:ext uri="{FF2B5EF4-FFF2-40B4-BE49-F238E27FC236}">
                <a16:creationId xmlns:a16="http://schemas.microsoft.com/office/drawing/2014/main" id="{1BA0E987-EC42-E3D6-80AB-4D1EA21B8A00}"/>
              </a:ext>
            </a:extLst>
          </p:cNvPr>
          <p:cNvSpPr>
            <a:spLocks noGrp="1"/>
          </p:cNvSpPr>
          <p:nvPr>
            <p:ph type="title"/>
          </p:nvPr>
        </p:nvSpPr>
        <p:spPr>
          <a:xfrm>
            <a:off x="582926" y="5373216"/>
            <a:ext cx="8010212" cy="1152128"/>
          </a:xfrm>
        </p:spPr>
        <p:txBody>
          <a:bodyPr/>
          <a:lstStyle/>
          <a:p>
            <a:r>
              <a:rPr lang="it-IT" sz="1600" dirty="0">
                <a:solidFill>
                  <a:srgbClr val="C00000"/>
                </a:solidFill>
              </a:rPr>
              <a:t>…ovvero «della sovranità limitata» in politica estera con il compito </a:t>
            </a:r>
            <a:br>
              <a:rPr lang="it-IT" sz="1600" dirty="0">
                <a:solidFill>
                  <a:srgbClr val="C00000"/>
                </a:solidFill>
              </a:rPr>
            </a:br>
            <a:r>
              <a:rPr lang="it-IT" sz="1600" dirty="0">
                <a:solidFill>
                  <a:srgbClr val="C00000"/>
                </a:solidFill>
              </a:rPr>
              <a:t>«correggere fraternamente il deviazionismo dalla buona strada socialista».</a:t>
            </a:r>
          </a:p>
        </p:txBody>
      </p:sp>
    </p:spTree>
    <p:extLst>
      <p:ext uri="{BB962C8B-B14F-4D97-AF65-F5344CB8AC3E}">
        <p14:creationId xmlns:p14="http://schemas.microsoft.com/office/powerpoint/2010/main" val="4241490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ori e vicende politiche.mp4">
            <a:hlinkClick r:id="" action="ppaction://media"/>
            <a:extLst>
              <a:ext uri="{FF2B5EF4-FFF2-40B4-BE49-F238E27FC236}">
                <a16:creationId xmlns:a16="http://schemas.microsoft.com/office/drawing/2014/main" id="{5C1D3D1D-E9A7-7FDB-D4E9-79F2354C62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2311400"/>
            <a:ext cx="4064000" cy="2235200"/>
          </a:xfrm>
          <a:prstGeom prst="rect">
            <a:avLst/>
          </a:prstGeom>
        </p:spPr>
      </p:pic>
    </p:spTree>
    <p:extLst>
      <p:ext uri="{BB962C8B-B14F-4D97-AF65-F5344CB8AC3E}">
        <p14:creationId xmlns:p14="http://schemas.microsoft.com/office/powerpoint/2010/main" val="12606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AFD908-B51E-32C7-257B-C8477E0C8ABB}"/>
              </a:ext>
            </a:extLst>
          </p:cNvPr>
          <p:cNvSpPr>
            <a:spLocks noGrp="1"/>
          </p:cNvSpPr>
          <p:nvPr>
            <p:ph type="title"/>
          </p:nvPr>
        </p:nvSpPr>
        <p:spPr>
          <a:xfrm>
            <a:off x="1114408" y="5301208"/>
            <a:ext cx="6915184" cy="1556792"/>
          </a:xfrm>
        </p:spPr>
        <p:txBody>
          <a:bodyPr/>
          <a:lstStyle/>
          <a:p>
            <a:r>
              <a:rPr lang="it-IT" sz="1600" dirty="0">
                <a:solidFill>
                  <a:srgbClr val="002060"/>
                </a:solidFill>
              </a:rPr>
              <a:t>Teresa fotografa nei giorni dell’invasione di Praga.</a:t>
            </a:r>
          </a:p>
        </p:txBody>
      </p:sp>
      <p:pic>
        <p:nvPicPr>
          <p:cNvPr id="4" name="Immagine 3">
            <a:extLst>
              <a:ext uri="{FF2B5EF4-FFF2-40B4-BE49-F238E27FC236}">
                <a16:creationId xmlns:a16="http://schemas.microsoft.com/office/drawing/2014/main" id="{EBF42EA9-BABD-A9E8-C36B-2F53D3224BED}"/>
              </a:ext>
            </a:extLst>
          </p:cNvPr>
          <p:cNvPicPr>
            <a:picLocks noChangeAspect="1"/>
          </p:cNvPicPr>
          <p:nvPr/>
        </p:nvPicPr>
        <p:blipFill>
          <a:blip r:embed="rId2"/>
          <a:stretch>
            <a:fillRect/>
          </a:stretch>
        </p:blipFill>
        <p:spPr>
          <a:xfrm>
            <a:off x="1114408" y="980728"/>
            <a:ext cx="6915184" cy="4499400"/>
          </a:xfrm>
          <a:prstGeom prst="rect">
            <a:avLst/>
          </a:prstGeom>
        </p:spPr>
      </p:pic>
    </p:spTree>
    <p:extLst>
      <p:ext uri="{BB962C8B-B14F-4D97-AF65-F5344CB8AC3E}">
        <p14:creationId xmlns:p14="http://schemas.microsoft.com/office/powerpoint/2010/main" val="1486507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149F094-8FDC-D6F8-B4A1-2A710C8841E4}"/>
              </a:ext>
            </a:extLst>
          </p:cNvPr>
          <p:cNvPicPr>
            <a:picLocks noChangeAspect="1"/>
          </p:cNvPicPr>
          <p:nvPr/>
        </p:nvPicPr>
        <p:blipFill>
          <a:blip r:embed="rId2"/>
          <a:stretch>
            <a:fillRect/>
          </a:stretch>
        </p:blipFill>
        <p:spPr>
          <a:xfrm>
            <a:off x="762000" y="980728"/>
            <a:ext cx="7620000" cy="3987800"/>
          </a:xfrm>
          <a:prstGeom prst="rect">
            <a:avLst/>
          </a:prstGeom>
        </p:spPr>
      </p:pic>
      <p:sp>
        <p:nvSpPr>
          <p:cNvPr id="3" name="Titolo 2">
            <a:extLst>
              <a:ext uri="{FF2B5EF4-FFF2-40B4-BE49-F238E27FC236}">
                <a16:creationId xmlns:a16="http://schemas.microsoft.com/office/drawing/2014/main" id="{29D52AF5-3FDF-BA4A-10FE-3E42DAA2314A}"/>
              </a:ext>
            </a:extLst>
          </p:cNvPr>
          <p:cNvSpPr>
            <a:spLocks noGrp="1"/>
          </p:cNvSpPr>
          <p:nvPr>
            <p:ph type="title"/>
          </p:nvPr>
        </p:nvSpPr>
        <p:spPr>
          <a:xfrm>
            <a:off x="899592" y="4653136"/>
            <a:ext cx="7482408" cy="2016224"/>
          </a:xfrm>
        </p:spPr>
        <p:txBody>
          <a:bodyPr/>
          <a:lstStyle/>
          <a:p>
            <a:r>
              <a:rPr lang="it-IT" sz="1600" dirty="0">
                <a:solidFill>
                  <a:srgbClr val="860000"/>
                </a:solidFill>
              </a:rPr>
              <a:t>I due protagonisti </a:t>
            </a:r>
            <a:r>
              <a:rPr lang="it-IT" sz="1600" dirty="0" err="1">
                <a:solidFill>
                  <a:srgbClr val="860000"/>
                </a:solidFill>
              </a:rPr>
              <a:t>Tereza</a:t>
            </a:r>
            <a:r>
              <a:rPr lang="it-IT" sz="1600" dirty="0">
                <a:solidFill>
                  <a:srgbClr val="860000"/>
                </a:solidFill>
              </a:rPr>
              <a:t> e </a:t>
            </a:r>
            <a:r>
              <a:rPr lang="it-IT" sz="1600" dirty="0" err="1">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Tomáš</a:t>
            </a:r>
            <a:r>
              <a:rPr lang="it-IT" sz="16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 ad una cena.</a:t>
            </a:r>
            <a:endParaRPr lang="it-IT" sz="1600" dirty="0">
              <a:solidFill>
                <a:srgbClr val="860000"/>
              </a:solidFill>
            </a:endParaRPr>
          </a:p>
        </p:txBody>
      </p:sp>
    </p:spTree>
    <p:extLst>
      <p:ext uri="{BB962C8B-B14F-4D97-AF65-F5344CB8AC3E}">
        <p14:creationId xmlns:p14="http://schemas.microsoft.com/office/powerpoint/2010/main" val="3148510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F54E85-477B-8508-E8C3-C6C5411DAB20}"/>
              </a:ext>
            </a:extLst>
          </p:cNvPr>
          <p:cNvSpPr>
            <a:spLocks noGrp="1"/>
          </p:cNvSpPr>
          <p:nvPr>
            <p:ph type="title"/>
          </p:nvPr>
        </p:nvSpPr>
        <p:spPr>
          <a:xfrm>
            <a:off x="457200" y="4941168"/>
            <a:ext cx="8135938" cy="1944216"/>
          </a:xfrm>
        </p:spPr>
        <p:txBody>
          <a:bodyPr/>
          <a:lstStyle/>
          <a:p>
            <a:r>
              <a:rPr lang="it-IT" sz="1600" dirty="0">
                <a:solidFill>
                  <a:srgbClr val="002060"/>
                </a:solidFill>
              </a:rPr>
              <a:t>Zurigo in una foto del 1968.</a:t>
            </a:r>
          </a:p>
        </p:txBody>
      </p:sp>
      <p:pic>
        <p:nvPicPr>
          <p:cNvPr id="5" name="Immagine 4">
            <a:extLst>
              <a:ext uri="{FF2B5EF4-FFF2-40B4-BE49-F238E27FC236}">
                <a16:creationId xmlns:a16="http://schemas.microsoft.com/office/drawing/2014/main" id="{C610DF88-D67D-4066-76FC-8854077FEDA2}"/>
              </a:ext>
            </a:extLst>
          </p:cNvPr>
          <p:cNvPicPr>
            <a:picLocks noChangeAspect="1"/>
          </p:cNvPicPr>
          <p:nvPr/>
        </p:nvPicPr>
        <p:blipFill>
          <a:blip r:embed="rId2"/>
          <a:stretch>
            <a:fillRect/>
          </a:stretch>
        </p:blipFill>
        <p:spPr>
          <a:xfrm>
            <a:off x="864763" y="188640"/>
            <a:ext cx="7320812" cy="5242646"/>
          </a:xfrm>
          <a:prstGeom prst="rect">
            <a:avLst/>
          </a:prstGeom>
        </p:spPr>
      </p:pic>
    </p:spTree>
    <p:extLst>
      <p:ext uri="{BB962C8B-B14F-4D97-AF65-F5344CB8AC3E}">
        <p14:creationId xmlns:p14="http://schemas.microsoft.com/office/powerpoint/2010/main" val="2040492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A0C13B2-508F-3C3D-1D71-CEA853192F57}"/>
              </a:ext>
            </a:extLst>
          </p:cNvPr>
          <p:cNvPicPr>
            <a:picLocks noChangeAspect="1"/>
          </p:cNvPicPr>
          <p:nvPr/>
        </p:nvPicPr>
        <p:blipFill>
          <a:blip r:embed="rId2"/>
          <a:stretch>
            <a:fillRect/>
          </a:stretch>
        </p:blipFill>
        <p:spPr>
          <a:xfrm>
            <a:off x="179512" y="0"/>
            <a:ext cx="4248472" cy="5777880"/>
          </a:xfrm>
          <a:prstGeom prst="rect">
            <a:avLst/>
          </a:prstGeom>
        </p:spPr>
      </p:pic>
      <p:pic>
        <p:nvPicPr>
          <p:cNvPr id="5" name="Immagine 4">
            <a:extLst>
              <a:ext uri="{FF2B5EF4-FFF2-40B4-BE49-F238E27FC236}">
                <a16:creationId xmlns:a16="http://schemas.microsoft.com/office/drawing/2014/main" id="{54D00DC9-871C-F744-6C09-046C5950F1DA}"/>
              </a:ext>
            </a:extLst>
          </p:cNvPr>
          <p:cNvPicPr>
            <a:picLocks noChangeAspect="1"/>
          </p:cNvPicPr>
          <p:nvPr/>
        </p:nvPicPr>
        <p:blipFill>
          <a:blip r:embed="rId3"/>
          <a:stretch>
            <a:fillRect/>
          </a:stretch>
        </p:blipFill>
        <p:spPr>
          <a:xfrm>
            <a:off x="4543062" y="0"/>
            <a:ext cx="4556923" cy="5805264"/>
          </a:xfrm>
          <a:prstGeom prst="rect">
            <a:avLst/>
          </a:prstGeom>
        </p:spPr>
      </p:pic>
      <p:sp>
        <p:nvSpPr>
          <p:cNvPr id="6" name="Titolo 5">
            <a:extLst>
              <a:ext uri="{FF2B5EF4-FFF2-40B4-BE49-F238E27FC236}">
                <a16:creationId xmlns:a16="http://schemas.microsoft.com/office/drawing/2014/main" id="{E91DD336-7235-9E00-11C4-764552325A9C}"/>
              </a:ext>
            </a:extLst>
          </p:cNvPr>
          <p:cNvSpPr>
            <a:spLocks noGrp="1"/>
          </p:cNvSpPr>
          <p:nvPr>
            <p:ph type="title"/>
          </p:nvPr>
        </p:nvSpPr>
        <p:spPr>
          <a:xfrm>
            <a:off x="457200" y="5544616"/>
            <a:ext cx="8135938" cy="1340768"/>
          </a:xfrm>
        </p:spPr>
        <p:txBody>
          <a:bodyPr/>
          <a:lstStyle/>
          <a:p>
            <a:r>
              <a:rPr lang="it-IT" sz="1600" dirty="0">
                <a:solidFill>
                  <a:srgbClr val="B913C9"/>
                </a:solidFill>
              </a:rPr>
              <a:t>Sabine, la pittrice praghese </a:t>
            </a:r>
            <a:r>
              <a:rPr lang="it-IT" sz="1600" dirty="0"/>
              <a:t>e </a:t>
            </a:r>
            <a:r>
              <a:rPr lang="it-IT" sz="1600" dirty="0">
                <a:solidFill>
                  <a:srgbClr val="0070C0"/>
                </a:solidFill>
              </a:rPr>
              <a:t>Franz, il prof universitario di Zurigo.</a:t>
            </a:r>
          </a:p>
        </p:txBody>
      </p:sp>
    </p:spTree>
    <p:extLst>
      <p:ext uri="{BB962C8B-B14F-4D97-AF65-F5344CB8AC3E}">
        <p14:creationId xmlns:p14="http://schemas.microsoft.com/office/powerpoint/2010/main" val="351131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D942A98-37F1-7C4F-BBBD-1919C57FA7D6}"/>
              </a:ext>
            </a:extLst>
          </p:cNvPr>
          <p:cNvSpPr>
            <a:spLocks noGrp="1"/>
          </p:cNvSpPr>
          <p:nvPr>
            <p:ph type="title"/>
          </p:nvPr>
        </p:nvSpPr>
        <p:spPr>
          <a:xfrm>
            <a:off x="1043608" y="5085184"/>
            <a:ext cx="7700392" cy="1772816"/>
          </a:xfrm>
        </p:spPr>
        <p:txBody>
          <a:bodyPr/>
          <a:lstStyle/>
          <a:p>
            <a:r>
              <a:rPr lang="it-IT" sz="1600" dirty="0">
                <a:solidFill>
                  <a:srgbClr val="C00000"/>
                </a:solidFill>
              </a:rPr>
              <a:t>L’autore, Milan </a:t>
            </a:r>
            <a:r>
              <a:rPr lang="it-IT" sz="1600" dirty="0" err="1">
                <a:solidFill>
                  <a:srgbClr val="C00000"/>
                </a:solidFill>
              </a:rPr>
              <a:t>Kunder</a:t>
            </a:r>
            <a:r>
              <a:rPr lang="it-IT" sz="1600" dirty="0">
                <a:solidFill>
                  <a:srgbClr val="C00000"/>
                </a:solidFill>
              </a:rPr>
              <a:t>, in una foto a Parigi nel 1984.</a:t>
            </a:r>
          </a:p>
        </p:txBody>
      </p:sp>
      <p:pic>
        <p:nvPicPr>
          <p:cNvPr id="4" name="Immagine 3">
            <a:extLst>
              <a:ext uri="{FF2B5EF4-FFF2-40B4-BE49-F238E27FC236}">
                <a16:creationId xmlns:a16="http://schemas.microsoft.com/office/drawing/2014/main" id="{D2EA2B2A-EC1E-6BBE-5F72-61DF44A9905D}"/>
              </a:ext>
            </a:extLst>
          </p:cNvPr>
          <p:cNvPicPr>
            <a:picLocks noChangeAspect="1"/>
          </p:cNvPicPr>
          <p:nvPr/>
        </p:nvPicPr>
        <p:blipFill>
          <a:blip r:embed="rId2"/>
          <a:stretch>
            <a:fillRect/>
          </a:stretch>
        </p:blipFill>
        <p:spPr>
          <a:xfrm>
            <a:off x="971600" y="260648"/>
            <a:ext cx="7772400" cy="5226973"/>
          </a:xfrm>
          <a:prstGeom prst="rect">
            <a:avLst/>
          </a:prstGeom>
        </p:spPr>
      </p:pic>
    </p:spTree>
    <p:extLst>
      <p:ext uri="{BB962C8B-B14F-4D97-AF65-F5344CB8AC3E}">
        <p14:creationId xmlns:p14="http://schemas.microsoft.com/office/powerpoint/2010/main" val="2520808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lonna sonora. mp4.mp4">
            <a:hlinkClick r:id="" action="ppaction://media"/>
            <a:extLst>
              <a:ext uri="{FF2B5EF4-FFF2-40B4-BE49-F238E27FC236}">
                <a16:creationId xmlns:a16="http://schemas.microsoft.com/office/drawing/2014/main" id="{8ADC20C9-DA26-4765-D7B3-82E81EEE0F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911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35A1910-D26F-1B80-8456-526AC5884655}"/>
              </a:ext>
            </a:extLst>
          </p:cNvPr>
          <p:cNvPicPr>
            <a:picLocks noChangeAspect="1"/>
          </p:cNvPicPr>
          <p:nvPr/>
        </p:nvPicPr>
        <p:blipFill>
          <a:blip r:embed="rId2"/>
          <a:stretch>
            <a:fillRect/>
          </a:stretch>
        </p:blipFill>
        <p:spPr>
          <a:xfrm>
            <a:off x="661370" y="1340768"/>
            <a:ext cx="7821260" cy="4464496"/>
          </a:xfrm>
          <a:prstGeom prst="rect">
            <a:avLst/>
          </a:prstGeom>
        </p:spPr>
      </p:pic>
    </p:spTree>
    <p:extLst>
      <p:ext uri="{BB962C8B-B14F-4D97-AF65-F5344CB8AC3E}">
        <p14:creationId xmlns:p14="http://schemas.microsoft.com/office/powerpoint/2010/main" val="1472900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89932A-D19C-0549-9E5F-BD7B0DBC7A47}"/>
              </a:ext>
            </a:extLst>
          </p:cNvPr>
          <p:cNvSpPr>
            <a:spLocks noGrp="1"/>
          </p:cNvSpPr>
          <p:nvPr>
            <p:ph type="title"/>
          </p:nvPr>
        </p:nvSpPr>
        <p:spPr>
          <a:xfrm>
            <a:off x="457200" y="5013176"/>
            <a:ext cx="8135938" cy="1656184"/>
          </a:xfrm>
        </p:spPr>
        <p:txBody>
          <a:bodyPr/>
          <a:lstStyle/>
          <a:p>
            <a:r>
              <a:rPr lang="it-IT" sz="1600" dirty="0" err="1">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Tomáš</a:t>
            </a:r>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 con l’amante Sabine</a:t>
            </a:r>
            <a:r>
              <a:rPr lang="it-IT" sz="1600" dirty="0">
                <a:solidFill>
                  <a:srgbClr val="6F2B15"/>
                </a:solidFill>
              </a:rPr>
              <a:t>.</a:t>
            </a:r>
          </a:p>
        </p:txBody>
      </p:sp>
      <p:pic>
        <p:nvPicPr>
          <p:cNvPr id="3" name="Immagine 2">
            <a:extLst>
              <a:ext uri="{FF2B5EF4-FFF2-40B4-BE49-F238E27FC236}">
                <a16:creationId xmlns:a16="http://schemas.microsoft.com/office/drawing/2014/main" id="{F0430F19-F7B9-E0C6-F865-B04BA2831795}"/>
              </a:ext>
            </a:extLst>
          </p:cNvPr>
          <p:cNvPicPr>
            <a:picLocks noChangeAspect="1"/>
          </p:cNvPicPr>
          <p:nvPr/>
        </p:nvPicPr>
        <p:blipFill>
          <a:blip r:embed="rId2"/>
          <a:stretch>
            <a:fillRect/>
          </a:stretch>
        </p:blipFill>
        <p:spPr>
          <a:xfrm>
            <a:off x="550862" y="476672"/>
            <a:ext cx="7586842" cy="4965933"/>
          </a:xfrm>
          <a:prstGeom prst="rect">
            <a:avLst/>
          </a:prstGeom>
        </p:spPr>
      </p:pic>
    </p:spTree>
    <p:extLst>
      <p:ext uri="{BB962C8B-B14F-4D97-AF65-F5344CB8AC3E}">
        <p14:creationId xmlns:p14="http://schemas.microsoft.com/office/powerpoint/2010/main" val="288752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FF8FFEF-7626-DE55-3773-35DCE0BD370F}"/>
              </a:ext>
            </a:extLst>
          </p:cNvPr>
          <p:cNvPicPr>
            <a:picLocks noChangeAspect="1"/>
          </p:cNvPicPr>
          <p:nvPr/>
        </p:nvPicPr>
        <p:blipFill>
          <a:blip r:embed="rId2"/>
          <a:stretch>
            <a:fillRect/>
          </a:stretch>
        </p:blipFill>
        <p:spPr>
          <a:xfrm>
            <a:off x="3131840" y="2132856"/>
            <a:ext cx="5452458" cy="4533329"/>
          </a:xfrm>
          <a:prstGeom prst="rect">
            <a:avLst/>
          </a:prstGeom>
        </p:spPr>
      </p:pic>
      <p:sp>
        <p:nvSpPr>
          <p:cNvPr id="5" name="Titolo 4">
            <a:extLst>
              <a:ext uri="{FF2B5EF4-FFF2-40B4-BE49-F238E27FC236}">
                <a16:creationId xmlns:a16="http://schemas.microsoft.com/office/drawing/2014/main" id="{38804062-4C23-6124-D829-B5D4C237BF6C}"/>
              </a:ext>
            </a:extLst>
          </p:cNvPr>
          <p:cNvSpPr>
            <a:spLocks noGrp="1"/>
          </p:cNvSpPr>
          <p:nvPr>
            <p:ph type="title"/>
          </p:nvPr>
        </p:nvSpPr>
        <p:spPr>
          <a:xfrm>
            <a:off x="457200" y="4725144"/>
            <a:ext cx="2674640" cy="1941040"/>
          </a:xfrm>
        </p:spPr>
        <p:txBody>
          <a:bodyPr/>
          <a:lstStyle/>
          <a:p>
            <a:pPr algn="r"/>
            <a:r>
              <a:rPr lang="it-IT" sz="1600" dirty="0">
                <a:solidFill>
                  <a:srgbClr val="6F2B15"/>
                </a:solidFill>
              </a:rPr>
              <a:t>A </a:t>
            </a:r>
            <a:r>
              <a:rPr lang="it-IT" sz="1600" dirty="0" err="1">
                <a:solidFill>
                  <a:srgbClr val="6F2B15"/>
                </a:solidFill>
              </a:rPr>
              <a:t>Tomáš</a:t>
            </a:r>
            <a:r>
              <a:rPr lang="it-IT" sz="1600" dirty="0">
                <a:solidFill>
                  <a:srgbClr val="6F2B15"/>
                </a:solidFill>
              </a:rPr>
              <a:t> </a:t>
            </a:r>
            <a:br>
              <a:rPr lang="it-IT" sz="1600" dirty="0">
                <a:solidFill>
                  <a:srgbClr val="6F2B15"/>
                </a:solidFill>
              </a:rPr>
            </a:br>
            <a:r>
              <a:rPr lang="it-IT" sz="1600" dirty="0">
                <a:solidFill>
                  <a:srgbClr val="6F2B15"/>
                </a:solidFill>
              </a:rPr>
              <a:t>viene tolto</a:t>
            </a:r>
            <a:br>
              <a:rPr lang="it-IT" sz="1600" dirty="0">
                <a:solidFill>
                  <a:srgbClr val="6F2B15"/>
                </a:solidFill>
              </a:rPr>
            </a:br>
            <a:r>
              <a:rPr lang="it-IT" sz="1600" dirty="0">
                <a:solidFill>
                  <a:srgbClr val="6F2B15"/>
                </a:solidFill>
              </a:rPr>
              <a:t>il suo lavoro </a:t>
            </a:r>
            <a:br>
              <a:rPr lang="it-IT" sz="1600" dirty="0">
                <a:solidFill>
                  <a:srgbClr val="6F2B15"/>
                </a:solidFill>
              </a:rPr>
            </a:br>
            <a:r>
              <a:rPr lang="it-IT" sz="1600" dirty="0">
                <a:solidFill>
                  <a:srgbClr val="6F2B15"/>
                </a:solidFill>
              </a:rPr>
              <a:t>di </a:t>
            </a:r>
            <a:r>
              <a:rPr lang="it-IT" sz="1600" dirty="0" err="1">
                <a:solidFill>
                  <a:srgbClr val="6F2B15"/>
                </a:solidFill>
              </a:rPr>
              <a:t>neochirurgo</a:t>
            </a:r>
            <a:br>
              <a:rPr lang="it-IT" sz="1600" dirty="0">
                <a:solidFill>
                  <a:srgbClr val="6F2B15"/>
                </a:solidFill>
              </a:rPr>
            </a:br>
            <a:r>
              <a:rPr lang="it-IT" sz="1600" dirty="0">
                <a:solidFill>
                  <a:srgbClr val="6F2B15"/>
                </a:solidFill>
              </a:rPr>
              <a:t>all’Ospedale</a:t>
            </a:r>
            <a:r>
              <a:rPr lang="it-IT" sz="1600" dirty="0"/>
              <a:t>. </a:t>
            </a:r>
          </a:p>
        </p:txBody>
      </p:sp>
    </p:spTree>
    <p:extLst>
      <p:ext uri="{BB962C8B-B14F-4D97-AF65-F5344CB8AC3E}">
        <p14:creationId xmlns:p14="http://schemas.microsoft.com/office/powerpoint/2010/main" val="16938863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DA5E4B6A-F689-F759-967A-BE41C86083D2}"/>
              </a:ext>
            </a:extLst>
          </p:cNvPr>
          <p:cNvSpPr>
            <a:spLocks noGrp="1"/>
          </p:cNvSpPr>
          <p:nvPr>
            <p:ph type="title"/>
          </p:nvPr>
        </p:nvSpPr>
        <p:spPr>
          <a:xfrm>
            <a:off x="457200" y="4797152"/>
            <a:ext cx="8135938" cy="1656184"/>
          </a:xfrm>
        </p:spPr>
        <p:txBody>
          <a:bodyPr/>
          <a:lstStyle/>
          <a:p>
            <a:r>
              <a:rPr lang="it-IT" sz="1600" dirty="0">
                <a:solidFill>
                  <a:srgbClr val="002060"/>
                </a:solidFill>
              </a:rPr>
              <a:t>Praga 20-21 agosto, 1968.</a:t>
            </a:r>
            <a:br>
              <a:rPr lang="it-IT" sz="1600" dirty="0">
                <a:solidFill>
                  <a:srgbClr val="002060"/>
                </a:solidFill>
              </a:rPr>
            </a:br>
            <a:r>
              <a:rPr lang="it-IT" sz="1600" dirty="0">
                <a:solidFill>
                  <a:srgbClr val="002060"/>
                </a:solidFill>
              </a:rPr>
              <a:t>I praghesi assistono sconcertati alla sfilata dei carri armati del Patto di Varsavia. </a:t>
            </a:r>
          </a:p>
        </p:txBody>
      </p:sp>
      <p:pic>
        <p:nvPicPr>
          <p:cNvPr id="2" name="Immagine 1">
            <a:extLst>
              <a:ext uri="{FF2B5EF4-FFF2-40B4-BE49-F238E27FC236}">
                <a16:creationId xmlns:a16="http://schemas.microsoft.com/office/drawing/2014/main" id="{B160475D-B1FD-2404-6CF7-C00B1CAF66C4}"/>
              </a:ext>
            </a:extLst>
          </p:cNvPr>
          <p:cNvPicPr>
            <a:picLocks noChangeAspect="1"/>
          </p:cNvPicPr>
          <p:nvPr/>
        </p:nvPicPr>
        <p:blipFill>
          <a:blip r:embed="rId2"/>
          <a:stretch>
            <a:fillRect/>
          </a:stretch>
        </p:blipFill>
        <p:spPr>
          <a:xfrm>
            <a:off x="568459" y="985989"/>
            <a:ext cx="7913420" cy="4099195"/>
          </a:xfrm>
          <a:prstGeom prst="rect">
            <a:avLst/>
          </a:prstGeom>
        </p:spPr>
      </p:pic>
    </p:spTree>
    <p:extLst>
      <p:ext uri="{BB962C8B-B14F-4D97-AF65-F5344CB8AC3E}">
        <p14:creationId xmlns:p14="http://schemas.microsoft.com/office/powerpoint/2010/main" val="1021810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02A112-A1DC-10A3-CF4C-604F715EB28D}"/>
              </a:ext>
            </a:extLst>
          </p:cNvPr>
          <p:cNvPicPr>
            <a:picLocks noChangeAspect="1"/>
          </p:cNvPicPr>
          <p:nvPr/>
        </p:nvPicPr>
        <p:blipFill>
          <a:blip r:embed="rId2"/>
          <a:stretch>
            <a:fillRect/>
          </a:stretch>
        </p:blipFill>
        <p:spPr>
          <a:xfrm>
            <a:off x="1403648" y="692696"/>
            <a:ext cx="6336704" cy="6042865"/>
          </a:xfrm>
          <a:prstGeom prst="rect">
            <a:avLst/>
          </a:prstGeom>
        </p:spPr>
      </p:pic>
    </p:spTree>
    <p:extLst>
      <p:ext uri="{BB962C8B-B14F-4D97-AF65-F5344CB8AC3E}">
        <p14:creationId xmlns:p14="http://schemas.microsoft.com/office/powerpoint/2010/main" val="3399602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869369-19DD-2009-D814-F1520FD39782}"/>
              </a:ext>
            </a:extLst>
          </p:cNvPr>
          <p:cNvSpPr>
            <a:spLocks noGrp="1"/>
          </p:cNvSpPr>
          <p:nvPr>
            <p:ph type="title"/>
          </p:nvPr>
        </p:nvSpPr>
        <p:spPr>
          <a:xfrm>
            <a:off x="1907704" y="5229200"/>
            <a:ext cx="2529359" cy="1628800"/>
          </a:xfrm>
        </p:spPr>
        <p:txBody>
          <a:bodyPr/>
          <a:lstStyle/>
          <a:p>
            <a:pPr algn="r"/>
            <a:r>
              <a:rPr lang="it-IT" sz="1600" dirty="0">
                <a:solidFill>
                  <a:srgbClr val="860000"/>
                </a:solidFill>
              </a:rPr>
              <a:t>Sabina, la pittrice, </a:t>
            </a:r>
            <a:br>
              <a:rPr lang="it-IT" sz="1600" dirty="0">
                <a:solidFill>
                  <a:srgbClr val="860000"/>
                </a:solidFill>
              </a:rPr>
            </a:br>
            <a:r>
              <a:rPr lang="it-IT" sz="1600" dirty="0">
                <a:solidFill>
                  <a:srgbClr val="860000"/>
                </a:solidFill>
              </a:rPr>
              <a:t>si trasferisce in America</a:t>
            </a:r>
            <a:r>
              <a:rPr lang="it-IT" sz="1600" dirty="0">
                <a:solidFill>
                  <a:srgbClr val="002060"/>
                </a:solidFill>
              </a:rPr>
              <a:t>.</a:t>
            </a:r>
          </a:p>
        </p:txBody>
      </p:sp>
      <p:pic>
        <p:nvPicPr>
          <p:cNvPr id="3" name="Immagine 2">
            <a:extLst>
              <a:ext uri="{FF2B5EF4-FFF2-40B4-BE49-F238E27FC236}">
                <a16:creationId xmlns:a16="http://schemas.microsoft.com/office/drawing/2014/main" id="{09E03664-E298-973B-CB46-62463F87D2BC}"/>
              </a:ext>
            </a:extLst>
          </p:cNvPr>
          <p:cNvPicPr>
            <a:picLocks noChangeAspect="1"/>
          </p:cNvPicPr>
          <p:nvPr/>
        </p:nvPicPr>
        <p:blipFill>
          <a:blip r:embed="rId2"/>
          <a:stretch>
            <a:fillRect/>
          </a:stretch>
        </p:blipFill>
        <p:spPr>
          <a:xfrm>
            <a:off x="4572000" y="2477759"/>
            <a:ext cx="7772400" cy="4380241"/>
          </a:xfrm>
          <a:prstGeom prst="rect">
            <a:avLst/>
          </a:prstGeom>
        </p:spPr>
      </p:pic>
    </p:spTree>
    <p:extLst>
      <p:ext uri="{BB962C8B-B14F-4D97-AF65-F5344CB8AC3E}">
        <p14:creationId xmlns:p14="http://schemas.microsoft.com/office/powerpoint/2010/main" val="4119320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3D96CC7-CB6C-0C3B-3E5C-31CB0A7565A4}"/>
              </a:ext>
            </a:extLst>
          </p:cNvPr>
          <p:cNvPicPr>
            <a:picLocks noChangeAspect="1"/>
          </p:cNvPicPr>
          <p:nvPr/>
        </p:nvPicPr>
        <p:blipFill>
          <a:blip r:embed="rId2"/>
          <a:stretch>
            <a:fillRect/>
          </a:stretch>
        </p:blipFill>
        <p:spPr>
          <a:xfrm>
            <a:off x="20960" y="1052736"/>
            <a:ext cx="4556923" cy="5805264"/>
          </a:xfrm>
          <a:prstGeom prst="rect">
            <a:avLst/>
          </a:prstGeom>
        </p:spPr>
      </p:pic>
      <p:sp>
        <p:nvSpPr>
          <p:cNvPr id="3" name="Titolo 2">
            <a:extLst>
              <a:ext uri="{FF2B5EF4-FFF2-40B4-BE49-F238E27FC236}">
                <a16:creationId xmlns:a16="http://schemas.microsoft.com/office/drawing/2014/main" id="{C6D85948-62DF-5757-B901-79FBA7718FB6}"/>
              </a:ext>
            </a:extLst>
          </p:cNvPr>
          <p:cNvSpPr>
            <a:spLocks noGrp="1"/>
          </p:cNvSpPr>
          <p:nvPr>
            <p:ph type="title"/>
          </p:nvPr>
        </p:nvSpPr>
        <p:spPr>
          <a:xfrm>
            <a:off x="4788024" y="4869160"/>
            <a:ext cx="2808312" cy="1988840"/>
          </a:xfrm>
        </p:spPr>
        <p:txBody>
          <a:bodyPr/>
          <a:lstStyle/>
          <a:p>
            <a:pPr algn="l"/>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Franz, il professore universitario di Zurigo, muore durante </a:t>
            </a:r>
            <a:b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una missione umanitaria </a:t>
            </a:r>
            <a:b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in Cambogia.</a:t>
            </a:r>
            <a:r>
              <a:rPr lang="it-IT" sz="1600" dirty="0">
                <a:solidFill>
                  <a:srgbClr val="6F2B15"/>
                </a:solidFill>
                <a:effectLst/>
              </a:rPr>
              <a:t> </a:t>
            </a:r>
            <a:endParaRPr lang="it-IT" sz="1600" dirty="0">
              <a:solidFill>
                <a:srgbClr val="6F2B15"/>
              </a:solidFill>
            </a:endParaRPr>
          </a:p>
        </p:txBody>
      </p:sp>
    </p:spTree>
    <p:extLst>
      <p:ext uri="{BB962C8B-B14F-4D97-AF65-F5344CB8AC3E}">
        <p14:creationId xmlns:p14="http://schemas.microsoft.com/office/powerpoint/2010/main" val="235378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C706286-93BE-60AC-992F-C8459B0E0625}"/>
              </a:ext>
            </a:extLst>
          </p:cNvPr>
          <p:cNvSpPr>
            <a:spLocks noGrp="1"/>
          </p:cNvSpPr>
          <p:nvPr>
            <p:ph type="title"/>
          </p:nvPr>
        </p:nvSpPr>
        <p:spPr>
          <a:xfrm>
            <a:off x="457200" y="5497094"/>
            <a:ext cx="4042792" cy="1360906"/>
          </a:xfrm>
        </p:spPr>
        <p:txBody>
          <a:bodyPr/>
          <a:lstStyle/>
          <a:p>
            <a:pPr algn="r"/>
            <a:r>
              <a:rPr lang="it-IT" sz="1600" dirty="0">
                <a:solidFill>
                  <a:srgbClr val="6F2B15"/>
                </a:solidFill>
              </a:rPr>
              <a:t>Il dott. </a:t>
            </a:r>
            <a:r>
              <a:rPr lang="it-IT" sz="1600" dirty="0" err="1">
                <a:solidFill>
                  <a:srgbClr val="6F2B15"/>
                </a:solidFill>
              </a:rPr>
              <a:t>Tomáš</a:t>
            </a:r>
            <a:r>
              <a:rPr lang="it-IT" sz="1600" dirty="0">
                <a:solidFill>
                  <a:srgbClr val="6F2B15"/>
                </a:solidFill>
              </a:rPr>
              <a:t> neurochirurgo,</a:t>
            </a:r>
            <a:br>
              <a:rPr lang="it-IT" sz="1600" dirty="0">
                <a:solidFill>
                  <a:srgbClr val="6F2B15"/>
                </a:solidFill>
              </a:rPr>
            </a:br>
            <a:r>
              <a:rPr lang="it-IT" sz="1600" dirty="0">
                <a:solidFill>
                  <a:srgbClr val="6F2B15"/>
                </a:solidFill>
              </a:rPr>
              <a:t>alla ricerca di un lavoro.</a:t>
            </a:r>
          </a:p>
        </p:txBody>
      </p:sp>
      <p:pic>
        <p:nvPicPr>
          <p:cNvPr id="4" name="Immagine 3">
            <a:extLst>
              <a:ext uri="{FF2B5EF4-FFF2-40B4-BE49-F238E27FC236}">
                <a16:creationId xmlns:a16="http://schemas.microsoft.com/office/drawing/2014/main" id="{6C563468-F371-28B3-4257-073BE22F027A}"/>
              </a:ext>
            </a:extLst>
          </p:cNvPr>
          <p:cNvPicPr>
            <a:picLocks noChangeAspect="1"/>
          </p:cNvPicPr>
          <p:nvPr/>
        </p:nvPicPr>
        <p:blipFill>
          <a:blip r:embed="rId2"/>
          <a:stretch>
            <a:fillRect/>
          </a:stretch>
        </p:blipFill>
        <p:spPr>
          <a:xfrm>
            <a:off x="4800600" y="2478506"/>
            <a:ext cx="7772400" cy="4379494"/>
          </a:xfrm>
          <a:prstGeom prst="rect">
            <a:avLst/>
          </a:prstGeom>
        </p:spPr>
      </p:pic>
    </p:spTree>
    <p:extLst>
      <p:ext uri="{BB962C8B-B14F-4D97-AF65-F5344CB8AC3E}">
        <p14:creationId xmlns:p14="http://schemas.microsoft.com/office/powerpoint/2010/main" val="4196412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8FE120-15FA-0713-85DA-DFB173822E58}"/>
              </a:ext>
            </a:extLst>
          </p:cNvPr>
          <p:cNvPicPr>
            <a:picLocks noChangeAspect="1"/>
          </p:cNvPicPr>
          <p:nvPr/>
        </p:nvPicPr>
        <p:blipFill>
          <a:blip r:embed="rId2"/>
          <a:stretch>
            <a:fillRect/>
          </a:stretch>
        </p:blipFill>
        <p:spPr>
          <a:xfrm>
            <a:off x="638969" y="1052736"/>
            <a:ext cx="7772400" cy="4274820"/>
          </a:xfrm>
          <a:prstGeom prst="rect">
            <a:avLst/>
          </a:prstGeom>
        </p:spPr>
      </p:pic>
      <p:sp>
        <p:nvSpPr>
          <p:cNvPr id="2" name="Titolo 1">
            <a:extLst>
              <a:ext uri="{FF2B5EF4-FFF2-40B4-BE49-F238E27FC236}">
                <a16:creationId xmlns:a16="http://schemas.microsoft.com/office/drawing/2014/main" id="{2DB1FEA7-3737-F7B4-28D8-EB4A36CB6554}"/>
              </a:ext>
            </a:extLst>
          </p:cNvPr>
          <p:cNvSpPr>
            <a:spLocks noGrp="1"/>
          </p:cNvSpPr>
          <p:nvPr>
            <p:ph type="title"/>
          </p:nvPr>
        </p:nvSpPr>
        <p:spPr>
          <a:xfrm>
            <a:off x="638968" y="5327556"/>
            <a:ext cx="7772401" cy="1197788"/>
          </a:xfrm>
        </p:spPr>
        <p:txBody>
          <a:bodyPr/>
          <a:lstStyle/>
          <a:p>
            <a:r>
              <a:rPr lang="it-IT" sz="1600" dirty="0" err="1">
                <a:solidFill>
                  <a:srgbClr val="6F2B15"/>
                </a:solidFill>
              </a:rPr>
              <a:t>Tomáš</a:t>
            </a:r>
            <a:r>
              <a:rPr lang="it-IT" sz="1600" dirty="0">
                <a:solidFill>
                  <a:srgbClr val="6F2B15"/>
                </a:solidFill>
              </a:rPr>
              <a:t> e </a:t>
            </a:r>
            <a:r>
              <a:rPr lang="it-IT" sz="1600" dirty="0" err="1">
                <a:solidFill>
                  <a:srgbClr val="6F2B15"/>
                </a:solidFill>
              </a:rPr>
              <a:t>Tereza</a:t>
            </a:r>
            <a:r>
              <a:rPr lang="it-IT" sz="1600" dirty="0">
                <a:solidFill>
                  <a:srgbClr val="6F2B15"/>
                </a:solidFill>
              </a:rPr>
              <a:t> decidono insieme di lasciare Praga</a:t>
            </a:r>
            <a:endParaRPr lang="it-IT" sz="1600" dirty="0"/>
          </a:p>
        </p:txBody>
      </p:sp>
    </p:spTree>
    <p:extLst>
      <p:ext uri="{BB962C8B-B14F-4D97-AF65-F5344CB8AC3E}">
        <p14:creationId xmlns:p14="http://schemas.microsoft.com/office/powerpoint/2010/main" val="131219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85CEA3-81F1-EEA3-CFA7-B4662FAD7DBC}"/>
              </a:ext>
            </a:extLst>
          </p:cNvPr>
          <p:cNvSpPr>
            <a:spLocks noGrp="1"/>
          </p:cNvSpPr>
          <p:nvPr>
            <p:ph type="title"/>
          </p:nvPr>
        </p:nvSpPr>
        <p:spPr>
          <a:xfrm>
            <a:off x="820738" y="5517232"/>
            <a:ext cx="7772400" cy="1340768"/>
          </a:xfrm>
        </p:spPr>
        <p:txBody>
          <a:bodyPr/>
          <a:lstStyle/>
          <a:p>
            <a:r>
              <a:rPr lang="it-IT" sz="1600" dirty="0">
                <a:solidFill>
                  <a:srgbClr val="6F2B15"/>
                </a:solidFill>
              </a:rPr>
              <a:t>Parmenide di Elea (Elea, 515 a.C./510 a.C.[1], 544 a.C./541 a.C. – 450 a.C.)</a:t>
            </a:r>
          </a:p>
        </p:txBody>
      </p:sp>
      <p:pic>
        <p:nvPicPr>
          <p:cNvPr id="4" name="Immagine 3">
            <a:extLst>
              <a:ext uri="{FF2B5EF4-FFF2-40B4-BE49-F238E27FC236}">
                <a16:creationId xmlns:a16="http://schemas.microsoft.com/office/drawing/2014/main" id="{CDBAA7D4-3DBF-23BE-1DF7-16E50EA45B4C}"/>
              </a:ext>
            </a:extLst>
          </p:cNvPr>
          <p:cNvPicPr>
            <a:picLocks noChangeAspect="1"/>
          </p:cNvPicPr>
          <p:nvPr/>
        </p:nvPicPr>
        <p:blipFill>
          <a:blip r:embed="rId2"/>
          <a:stretch>
            <a:fillRect/>
          </a:stretch>
        </p:blipFill>
        <p:spPr>
          <a:xfrm>
            <a:off x="825674" y="47972"/>
            <a:ext cx="7772400" cy="5829300"/>
          </a:xfrm>
          <a:prstGeom prst="rect">
            <a:avLst/>
          </a:prstGeom>
        </p:spPr>
      </p:pic>
    </p:spTree>
    <p:extLst>
      <p:ext uri="{BB962C8B-B14F-4D97-AF65-F5344CB8AC3E}">
        <p14:creationId xmlns:p14="http://schemas.microsoft.com/office/powerpoint/2010/main" val="600483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A455EC6-8AD4-1046-9629-0BBB096AE245}"/>
              </a:ext>
            </a:extLst>
          </p:cNvPr>
          <p:cNvPicPr>
            <a:picLocks noChangeAspect="1"/>
          </p:cNvPicPr>
          <p:nvPr/>
        </p:nvPicPr>
        <p:blipFill>
          <a:blip r:embed="rId2"/>
          <a:stretch>
            <a:fillRect/>
          </a:stretch>
        </p:blipFill>
        <p:spPr>
          <a:xfrm>
            <a:off x="1331640" y="1376772"/>
            <a:ext cx="6126054" cy="4104456"/>
          </a:xfrm>
          <a:prstGeom prst="rect">
            <a:avLst/>
          </a:prstGeom>
        </p:spPr>
      </p:pic>
      <p:sp>
        <p:nvSpPr>
          <p:cNvPr id="7" name="Titolo 6">
            <a:extLst>
              <a:ext uri="{FF2B5EF4-FFF2-40B4-BE49-F238E27FC236}">
                <a16:creationId xmlns:a16="http://schemas.microsoft.com/office/drawing/2014/main" id="{D01C6A37-B8EE-FB25-5DDF-0F4C20F577CD}"/>
              </a:ext>
            </a:extLst>
          </p:cNvPr>
          <p:cNvSpPr>
            <a:spLocks noGrp="1"/>
          </p:cNvSpPr>
          <p:nvPr>
            <p:ph type="title"/>
          </p:nvPr>
        </p:nvSpPr>
        <p:spPr>
          <a:xfrm>
            <a:off x="1331640" y="5373216"/>
            <a:ext cx="6126054" cy="1152128"/>
          </a:xfrm>
        </p:spPr>
        <p:txBody>
          <a:bodyPr/>
          <a:lstStyle/>
          <a:p>
            <a:r>
              <a:rPr lang="it-IT" sz="1600" dirty="0" err="1">
                <a:solidFill>
                  <a:srgbClr val="860000"/>
                </a:solidFill>
              </a:rPr>
              <a:t>Tereza</a:t>
            </a:r>
            <a:r>
              <a:rPr lang="it-IT" sz="1600" dirty="0">
                <a:solidFill>
                  <a:srgbClr val="860000"/>
                </a:solidFill>
              </a:rPr>
              <a:t> e </a:t>
            </a:r>
            <a:r>
              <a:rPr lang="it-IT" sz="1600" dirty="0" err="1">
                <a:solidFill>
                  <a:srgbClr val="860000"/>
                </a:solidFill>
              </a:rPr>
              <a:t>Tomáš</a:t>
            </a:r>
            <a:r>
              <a:rPr lang="it-IT" sz="1600" dirty="0">
                <a:solidFill>
                  <a:srgbClr val="860000"/>
                </a:solidFill>
              </a:rPr>
              <a:t> in campagna, a passeggio tra i campi.</a:t>
            </a:r>
          </a:p>
        </p:txBody>
      </p:sp>
    </p:spTree>
    <p:extLst>
      <p:ext uri="{BB962C8B-B14F-4D97-AF65-F5344CB8AC3E}">
        <p14:creationId xmlns:p14="http://schemas.microsoft.com/office/powerpoint/2010/main" val="3618329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EA698-9C2B-9738-A95E-C8E37F66D38B}"/>
              </a:ext>
            </a:extLst>
          </p:cNvPr>
          <p:cNvSpPr>
            <a:spLocks noGrp="1"/>
          </p:cNvSpPr>
          <p:nvPr>
            <p:ph type="title"/>
          </p:nvPr>
        </p:nvSpPr>
        <p:spPr>
          <a:xfrm>
            <a:off x="457200" y="5229200"/>
            <a:ext cx="8135938" cy="1628800"/>
          </a:xfrm>
        </p:spPr>
        <p:txBody>
          <a:bodyPr/>
          <a:lstStyle/>
          <a:p>
            <a:r>
              <a:rPr lang="it-IT" sz="1600"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Tereza</a:t>
            </a: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e </a:t>
            </a:r>
            <a:r>
              <a:rPr lang="it-IT" sz="1600"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Tomáš</a:t>
            </a: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 in auto con la cagnetta </a:t>
            </a:r>
            <a:r>
              <a:rPr lang="it-IT" sz="1600"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Karenin</a:t>
            </a: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a:t>
            </a:r>
            <a:endParaRPr lang="it-IT" sz="1600" dirty="0">
              <a:solidFill>
                <a:srgbClr val="002060"/>
              </a:solidFill>
            </a:endParaRPr>
          </a:p>
        </p:txBody>
      </p:sp>
      <p:pic>
        <p:nvPicPr>
          <p:cNvPr id="7" name="Immagine 6">
            <a:extLst>
              <a:ext uri="{FF2B5EF4-FFF2-40B4-BE49-F238E27FC236}">
                <a16:creationId xmlns:a16="http://schemas.microsoft.com/office/drawing/2014/main" id="{2859A69F-E88F-906C-77F9-C47A450F09D0}"/>
              </a:ext>
            </a:extLst>
          </p:cNvPr>
          <p:cNvPicPr>
            <a:picLocks noChangeAspect="1"/>
          </p:cNvPicPr>
          <p:nvPr/>
        </p:nvPicPr>
        <p:blipFill>
          <a:blip r:embed="rId2"/>
          <a:stretch>
            <a:fillRect/>
          </a:stretch>
        </p:blipFill>
        <p:spPr>
          <a:xfrm>
            <a:off x="685800" y="1124744"/>
            <a:ext cx="7772400" cy="4369175"/>
          </a:xfrm>
          <a:prstGeom prst="rect">
            <a:avLst/>
          </a:prstGeom>
        </p:spPr>
      </p:pic>
    </p:spTree>
    <p:extLst>
      <p:ext uri="{BB962C8B-B14F-4D97-AF65-F5344CB8AC3E}">
        <p14:creationId xmlns:p14="http://schemas.microsoft.com/office/powerpoint/2010/main" val="2233939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sostenibile. Scena finale.mp4">
            <a:hlinkClick r:id="" action="ppaction://media"/>
            <a:extLst>
              <a:ext uri="{FF2B5EF4-FFF2-40B4-BE49-F238E27FC236}">
                <a16:creationId xmlns:a16="http://schemas.microsoft.com/office/drawing/2014/main" id="{4BD93738-6F4D-C622-FB78-A46B236787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93800"/>
            <a:ext cx="8128000" cy="4470400"/>
          </a:xfrm>
          <a:prstGeom prst="rect">
            <a:avLst/>
          </a:prstGeom>
        </p:spPr>
      </p:pic>
    </p:spTree>
    <p:extLst>
      <p:ext uri="{BB962C8B-B14F-4D97-AF65-F5344CB8AC3E}">
        <p14:creationId xmlns:p14="http://schemas.microsoft.com/office/powerpoint/2010/main" val="73515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9CDD59D-853A-9DEC-70E3-0AE020EA4FAC}"/>
              </a:ext>
            </a:extLst>
          </p:cNvPr>
          <p:cNvPicPr>
            <a:picLocks noChangeAspect="1"/>
          </p:cNvPicPr>
          <p:nvPr/>
        </p:nvPicPr>
        <p:blipFill>
          <a:blip r:embed="rId2"/>
          <a:stretch>
            <a:fillRect/>
          </a:stretch>
        </p:blipFill>
        <p:spPr>
          <a:xfrm>
            <a:off x="2699792" y="620688"/>
            <a:ext cx="4135179" cy="5964201"/>
          </a:xfrm>
          <a:prstGeom prst="rect">
            <a:avLst/>
          </a:prstGeom>
        </p:spPr>
      </p:pic>
    </p:spTree>
    <p:extLst>
      <p:ext uri="{BB962C8B-B14F-4D97-AF65-F5344CB8AC3E}">
        <p14:creationId xmlns:p14="http://schemas.microsoft.com/office/powerpoint/2010/main" val="1095086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B5922C6-B4F1-566F-4301-E0672D5830B1}"/>
              </a:ext>
            </a:extLst>
          </p:cNvPr>
          <p:cNvPicPr>
            <a:picLocks noChangeAspect="1"/>
          </p:cNvPicPr>
          <p:nvPr/>
        </p:nvPicPr>
        <p:blipFill>
          <a:blip r:embed="rId2"/>
          <a:stretch>
            <a:fillRect/>
          </a:stretch>
        </p:blipFill>
        <p:spPr>
          <a:xfrm>
            <a:off x="1619672" y="455503"/>
            <a:ext cx="6102233" cy="6285865"/>
          </a:xfrm>
          <a:prstGeom prst="rect">
            <a:avLst/>
          </a:prstGeom>
        </p:spPr>
      </p:pic>
    </p:spTree>
    <p:extLst>
      <p:ext uri="{BB962C8B-B14F-4D97-AF65-F5344CB8AC3E}">
        <p14:creationId xmlns:p14="http://schemas.microsoft.com/office/powerpoint/2010/main" val="2878077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36381A9-5C00-1019-BA46-F27F94F09C82}"/>
              </a:ext>
            </a:extLst>
          </p:cNvPr>
          <p:cNvPicPr>
            <a:picLocks noChangeAspect="1"/>
          </p:cNvPicPr>
          <p:nvPr/>
        </p:nvPicPr>
        <p:blipFill>
          <a:blip r:embed="rId2"/>
          <a:stretch>
            <a:fillRect/>
          </a:stretch>
        </p:blipFill>
        <p:spPr>
          <a:xfrm>
            <a:off x="864838" y="188640"/>
            <a:ext cx="7728300" cy="5112568"/>
          </a:xfrm>
          <a:prstGeom prst="rect">
            <a:avLst/>
          </a:prstGeom>
        </p:spPr>
      </p:pic>
      <p:sp>
        <p:nvSpPr>
          <p:cNvPr id="4" name="Titolo 3">
            <a:extLst>
              <a:ext uri="{FF2B5EF4-FFF2-40B4-BE49-F238E27FC236}">
                <a16:creationId xmlns:a16="http://schemas.microsoft.com/office/drawing/2014/main" id="{C3ABBD26-7E0F-D5FB-ACBA-8169F6DF4ADB}"/>
              </a:ext>
            </a:extLst>
          </p:cNvPr>
          <p:cNvSpPr>
            <a:spLocks noGrp="1"/>
          </p:cNvSpPr>
          <p:nvPr>
            <p:ph type="title"/>
          </p:nvPr>
        </p:nvSpPr>
        <p:spPr>
          <a:xfrm>
            <a:off x="864838" y="4941168"/>
            <a:ext cx="7728300" cy="1916832"/>
          </a:xfrm>
        </p:spPr>
        <p:txBody>
          <a:bodyPr/>
          <a:lstStyle/>
          <a:p>
            <a:r>
              <a:rPr lang="it-IT" sz="8000" dirty="0">
                <a:solidFill>
                  <a:srgbClr val="0070C0"/>
                </a:solidFill>
                <a:latin typeface="Britannic Bold" panose="020B0903060703020204" pitchFamily="34" charset="77"/>
              </a:rPr>
              <a:t>AUGURI!</a:t>
            </a:r>
          </a:p>
        </p:txBody>
      </p:sp>
    </p:spTree>
    <p:extLst>
      <p:ext uri="{BB962C8B-B14F-4D97-AF65-F5344CB8AC3E}">
        <p14:creationId xmlns:p14="http://schemas.microsoft.com/office/powerpoint/2010/main" val="2900055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C00000"/>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340768"/>
            <a:ext cx="8135938" cy="4691732"/>
          </a:xfrm>
        </p:spPr>
        <p:txBody>
          <a:bodyPr/>
          <a:lstStyle/>
          <a:p>
            <a:pPr algn="ctr"/>
            <a:endParaRPr lang="it-IT" dirty="0">
              <a:solidFill>
                <a:schemeClr val="accent5">
                  <a:lumMod val="75000"/>
                </a:schemeClr>
              </a:solidFill>
            </a:endParaRPr>
          </a:p>
          <a:p>
            <a:pPr algn="ctr"/>
            <a:r>
              <a:rPr lang="it-IT" dirty="0">
                <a:solidFill>
                  <a:schemeClr val="accent5">
                    <a:lumMod val="75000"/>
                  </a:schemeClr>
                </a:solidFill>
              </a:rPr>
              <a:t>Alla prossima</a:t>
            </a:r>
          </a:p>
          <a:p>
            <a:pPr algn="ctr"/>
            <a:r>
              <a:rPr lang="it-IT" dirty="0">
                <a:solidFill>
                  <a:schemeClr val="accent5">
                    <a:lumMod val="75000"/>
                  </a:schemeClr>
                </a:solidFill>
              </a:rPr>
              <a:t>Giovedì, 16 gennaio 2025</a:t>
            </a:r>
          </a:p>
          <a:p>
            <a:pPr algn="ctr"/>
            <a:endParaRPr lang="it-IT" dirty="0">
              <a:solidFill>
                <a:schemeClr val="accent6">
                  <a:lumMod val="40000"/>
                  <a:lumOff val="60000"/>
                </a:schemeClr>
              </a:solidFill>
            </a:endParaRPr>
          </a:p>
          <a:p>
            <a:pPr algn="ctr"/>
            <a:endParaRPr lang="it-IT" dirty="0">
              <a:solidFill>
                <a:schemeClr val="accent6">
                  <a:lumMod val="40000"/>
                  <a:lumOff val="60000"/>
                </a:schemeClr>
              </a:solidFill>
            </a:endParaRPr>
          </a:p>
          <a:p>
            <a:pPr algn="ctr"/>
            <a:r>
              <a:rPr lang="it-IT" sz="6000" dirty="0">
                <a:solidFill>
                  <a:schemeClr val="accent6">
                    <a:lumMod val="40000"/>
                    <a:lumOff val="60000"/>
                  </a:schemeClr>
                </a:solidFill>
              </a:rPr>
              <a:t>“IL COLORE VIOLA” </a:t>
            </a:r>
          </a:p>
          <a:p>
            <a:pPr algn="ctr"/>
            <a:r>
              <a:rPr lang="it-IT" i="1" dirty="0">
                <a:solidFill>
                  <a:schemeClr val="accent6">
                    <a:lumMod val="40000"/>
                    <a:lumOff val="60000"/>
                  </a:schemeClr>
                </a:solidFill>
              </a:rPr>
              <a:t>di Alice Walker, 1982.</a:t>
            </a:r>
          </a:p>
          <a:p>
            <a:pPr algn="ctr">
              <a:lnSpc>
                <a:spcPct val="90000"/>
              </a:lnSpc>
            </a:pPr>
            <a:r>
              <a:rPr lang="it-IT" sz="4400" i="1" dirty="0">
                <a:solidFill>
                  <a:srgbClr val="0099FF"/>
                </a:solidFill>
                <a:latin typeface="Arial" pitchFamily="34"/>
                <a:cs typeface="Arial" pitchFamily="34"/>
              </a:rPr>
              <a:t>.</a:t>
            </a:r>
            <a:endParaRPr lang="it-IT" sz="4400" i="1" dirty="0">
              <a:solidFill>
                <a:srgbClr val="280099"/>
              </a:solidFill>
              <a:latin typeface="Arial" pitchFamily="34"/>
              <a:cs typeface="Arial" pitchFamily="34"/>
            </a:endParaRPr>
          </a:p>
          <a:p>
            <a:pPr lvl="0" algn="ctr">
              <a:lnSpc>
                <a:spcPct val="90000"/>
              </a:lnSpc>
            </a:pPr>
            <a:endParaRPr lang="it-IT" sz="4000" dirty="0">
              <a:solidFill>
                <a:srgbClr val="0099FF"/>
              </a:solidFill>
              <a:latin typeface="Arial" pitchFamily="34"/>
              <a:cs typeface="Arial" pitchFamily="34"/>
            </a:endParaRPr>
          </a:p>
        </p:txBody>
      </p:sp>
    </p:spTree>
    <p:extLst>
      <p:ext uri="{BB962C8B-B14F-4D97-AF65-F5344CB8AC3E}">
        <p14:creationId xmlns:p14="http://schemas.microsoft.com/office/powerpoint/2010/main" val="40115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B72095D-6193-8D13-74E3-B5965ADC681B}"/>
              </a:ext>
            </a:extLst>
          </p:cNvPr>
          <p:cNvPicPr>
            <a:picLocks noChangeAspect="1"/>
          </p:cNvPicPr>
          <p:nvPr/>
        </p:nvPicPr>
        <p:blipFill>
          <a:blip r:embed="rId2"/>
          <a:stretch>
            <a:fillRect/>
          </a:stretch>
        </p:blipFill>
        <p:spPr>
          <a:xfrm>
            <a:off x="631593" y="908720"/>
            <a:ext cx="7880814" cy="4658437"/>
          </a:xfrm>
          <a:prstGeom prst="rect">
            <a:avLst/>
          </a:prstGeom>
        </p:spPr>
      </p:pic>
      <p:sp>
        <p:nvSpPr>
          <p:cNvPr id="7" name="Titolo 6">
            <a:extLst>
              <a:ext uri="{FF2B5EF4-FFF2-40B4-BE49-F238E27FC236}">
                <a16:creationId xmlns:a16="http://schemas.microsoft.com/office/drawing/2014/main" id="{876CBCD0-56E3-A58D-A788-8FC7015B620F}"/>
              </a:ext>
            </a:extLst>
          </p:cNvPr>
          <p:cNvSpPr>
            <a:spLocks noGrp="1"/>
          </p:cNvSpPr>
          <p:nvPr>
            <p:ph type="title"/>
          </p:nvPr>
        </p:nvSpPr>
        <p:spPr>
          <a:xfrm>
            <a:off x="631593" y="5373216"/>
            <a:ext cx="7880814" cy="1224136"/>
          </a:xfrm>
        </p:spPr>
        <p:txBody>
          <a:bodyPr/>
          <a:lstStyle/>
          <a:p>
            <a:r>
              <a:rPr lang="it-IT" sz="1600" dirty="0">
                <a:solidFill>
                  <a:srgbClr val="6F2B15"/>
                </a:solidFill>
              </a:rPr>
              <a:t>Il filosofo tedesco Friedrich Nietzsche.</a:t>
            </a:r>
            <a:br>
              <a:rPr lang="it-IT" sz="1600" dirty="0">
                <a:solidFill>
                  <a:srgbClr val="6F2B15"/>
                </a:solidFill>
              </a:rPr>
            </a:br>
            <a:r>
              <a:rPr lang="it-IT" sz="1600" dirty="0">
                <a:solidFill>
                  <a:srgbClr val="6F2B15"/>
                </a:solidFill>
              </a:rPr>
              <a:t>(</a:t>
            </a:r>
            <a:r>
              <a:rPr lang="it-IT" sz="1600" dirty="0" err="1">
                <a:solidFill>
                  <a:srgbClr val="6F2B15"/>
                </a:solidFill>
              </a:rPr>
              <a:t>Röchen</a:t>
            </a:r>
            <a:r>
              <a:rPr lang="it-IT" sz="1600" dirty="0">
                <a:solidFill>
                  <a:srgbClr val="6F2B15"/>
                </a:solidFill>
              </a:rPr>
              <a:t>, 15 ottobre 1844 – Weimar, 25 agosto 1900).</a:t>
            </a:r>
          </a:p>
        </p:txBody>
      </p:sp>
    </p:spTree>
    <p:extLst>
      <p:ext uri="{BB962C8B-B14F-4D97-AF65-F5344CB8AC3E}">
        <p14:creationId xmlns:p14="http://schemas.microsoft.com/office/powerpoint/2010/main" val="602390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6CF821-E39F-4A76-F4B5-227D9E665CAC}"/>
              </a:ext>
            </a:extLst>
          </p:cNvPr>
          <p:cNvSpPr>
            <a:spLocks noGrp="1"/>
          </p:cNvSpPr>
          <p:nvPr>
            <p:ph type="title"/>
          </p:nvPr>
        </p:nvSpPr>
        <p:spPr>
          <a:xfrm>
            <a:off x="2369893" y="5229200"/>
            <a:ext cx="4722387" cy="1628800"/>
          </a:xfrm>
        </p:spPr>
        <p:txBody>
          <a:bodyPr/>
          <a:lstStyle/>
          <a:p>
            <a:r>
              <a:rPr lang="it-IT" sz="1600" dirty="0">
                <a:solidFill>
                  <a:srgbClr val="C00000"/>
                </a:solidFill>
              </a:rPr>
              <a:t>Praga, in Boemia, capitale della Cecoslovacchia</a:t>
            </a:r>
            <a:r>
              <a:rPr lang="it-IT" sz="1600" dirty="0"/>
              <a:t>.</a:t>
            </a:r>
          </a:p>
        </p:txBody>
      </p:sp>
      <p:pic>
        <p:nvPicPr>
          <p:cNvPr id="4" name="Immagine 3">
            <a:extLst>
              <a:ext uri="{FF2B5EF4-FFF2-40B4-BE49-F238E27FC236}">
                <a16:creationId xmlns:a16="http://schemas.microsoft.com/office/drawing/2014/main" id="{9AA82892-C12B-E4D1-825F-39BA55F92ABB}"/>
              </a:ext>
            </a:extLst>
          </p:cNvPr>
          <p:cNvPicPr>
            <a:picLocks noChangeAspect="1"/>
          </p:cNvPicPr>
          <p:nvPr/>
        </p:nvPicPr>
        <p:blipFill>
          <a:blip r:embed="rId2"/>
          <a:stretch>
            <a:fillRect/>
          </a:stretch>
        </p:blipFill>
        <p:spPr>
          <a:xfrm>
            <a:off x="2369893" y="1009483"/>
            <a:ext cx="4722387" cy="4487599"/>
          </a:xfrm>
          <a:prstGeom prst="rect">
            <a:avLst/>
          </a:prstGeom>
        </p:spPr>
      </p:pic>
    </p:spTree>
    <p:extLst>
      <p:ext uri="{BB962C8B-B14F-4D97-AF65-F5344CB8AC3E}">
        <p14:creationId xmlns:p14="http://schemas.microsoft.com/office/powerpoint/2010/main" val="3026753318"/>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6757</TotalTime>
  <Words>698</Words>
  <Application>Microsoft Macintosh PowerPoint</Application>
  <PresentationFormat>Presentazione su schermo (4:3)</PresentationFormat>
  <Paragraphs>68</Paragraphs>
  <Slides>76</Slides>
  <Notes>2</Notes>
  <HiddenSlides>0</HiddenSlides>
  <MMClips>5</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76</vt:i4>
      </vt:variant>
    </vt:vector>
  </HeadingPairs>
  <TitlesOfParts>
    <vt:vector size="81" baseType="lpstr">
      <vt:lpstr>Arial</vt:lpstr>
      <vt:lpstr>Britannic Bold</vt:lpstr>
      <vt:lpstr>Geneva</vt:lpstr>
      <vt:lpstr>Times New Roman</vt:lpstr>
      <vt:lpstr>Tema di Office</vt:lpstr>
      <vt:lpstr>UTE – Università Cardinal Colombo - MILANO Giovedì,  9 gennaio 2025</vt:lpstr>
      <vt:lpstr>Presentazione standard di PowerPoint</vt:lpstr>
      <vt:lpstr>Presentazione standard di PowerPoint</vt:lpstr>
      <vt:lpstr>Presentazione standard di PowerPoint</vt:lpstr>
      <vt:lpstr>Presentazione standard di PowerPoint</vt:lpstr>
      <vt:lpstr>L’autore, Milan Kunder, in una foto a Parigi nel 1984.</vt:lpstr>
      <vt:lpstr>Parmenide di Elea (Elea, 515 a.C./510 a.C.[1], 544 a.C./541 a.C. – 450 a.C.)</vt:lpstr>
      <vt:lpstr>Il filosofo tedesco Friedrich Nietzsche. (Röchen, 15 ottobre 1844 – Weimar, 25 agosto 1900).</vt:lpstr>
      <vt:lpstr>Praga, in Boemia, capitale della Cecoslovacchia.</vt:lpstr>
      <vt:lpstr>Alexander Dubček parla alla folla nella città di Praga del 1968.</vt:lpstr>
      <vt:lpstr>La Primavera di Praga, 1968.</vt:lpstr>
      <vt:lpstr>I carrai armati del Patto di Varsavia lungo le vie di Praga.</vt:lpstr>
      <vt:lpstr>Tomáš,  il neuro-chirurgo  di successo,  nel film l’attore Daniel Day-Lewis.</vt:lpstr>
      <vt:lpstr>Tereza, la barista-fotografa, l’attrice francese Juliette Binoche.</vt:lpstr>
      <vt:lpstr>Sabina, la pittrice, l’attrice Lina Olin.</vt:lpstr>
      <vt:lpstr>Franz, il professore  universitario svizzero,  l’attore olandese  Derek de Lint.</vt:lpstr>
      <vt:lpstr>La locandina del film e il regista americano Philip Kaufman.</vt:lpstr>
      <vt:lpstr>Anno 1988</vt:lpstr>
      <vt:lpstr>Presentazione standard di PowerPoint</vt:lpstr>
      <vt:lpstr>Presentazione standard di PowerPoint</vt:lpstr>
      <vt:lpstr>Pianta della Boemia.</vt:lpstr>
      <vt:lpstr>Tereza alle terme.</vt:lpstr>
      <vt:lpstr>Presentazione standard di PowerPoint</vt:lpstr>
      <vt:lpstr>Presentazione standard di PowerPoint</vt:lpstr>
      <vt:lpstr>A Tereza la vita di provincia sta stretta.</vt:lpstr>
      <vt:lpstr>Tereza in una sosta in giro per le strade di Praga alla ricerca di Tomáš.</vt:lpstr>
      <vt:lpstr>Presentazione standard di PowerPoint</vt:lpstr>
      <vt:lpstr>Presentazione standard di PowerPoint</vt:lpstr>
      <vt:lpstr>Presentazione standard di PowerPoint</vt:lpstr>
      <vt:lpstr>Tomáš Tereza e Sabina.</vt:lpstr>
      <vt:lpstr>Tomáš, Daniel Day-Lewis, e il capo chirurgo Daniel Olbrychski.</vt:lpstr>
      <vt:lpstr>Tomáš e Teresa con la cagnetta Karenin.</vt:lpstr>
      <vt:lpstr>Presentazione standard di PowerPoint</vt:lpstr>
      <vt:lpstr>Il capolavoro del romanziere  russo Lev Tolstoj,  il libro più letto al mondo.</vt:lpstr>
      <vt:lpstr>Presentazione standard di PowerPoint</vt:lpstr>
      <vt:lpstr>Presentazione standard di PowerPoint</vt:lpstr>
      <vt:lpstr>Rapporto d’amore asimmetrico tra i due.</vt:lpstr>
      <vt:lpstr> Tomáš e Tereza per le vie di Praga sotto la pioggia.</vt:lpstr>
      <vt:lpstr>Presentazione standard di PowerPoint</vt:lpstr>
      <vt:lpstr>Allora, si accorse di colpo di non essere infelice. La presenza fisica di Sabina era molto meno importante di quanto immaginasse. Importante era l’impronta dorata, l’impronta magica che lei aveva lasciato nella sua vita  e della quale nessuno poteva privarlo. Tomáš </vt:lpstr>
      <vt:lpstr>  Tomáš e Sabrina in una scena di intimità.</vt:lpstr>
      <vt:lpstr>Primo piano di Sabina ad una festa.</vt:lpstr>
      <vt:lpstr>Primo piano di Sabilna, Lena Olin, e Tereza, Juliette Binoche.</vt:lpstr>
      <vt:lpstr>Sabina e Teresa nell’atelier di lei.</vt:lpstr>
      <vt:lpstr>…le due «amiche» in bianco e nero!</vt:lpstr>
      <vt:lpstr>Sabina, macchina fotografica in mano, agli ultimi ritocchi a Tereza nuda sul divano.</vt:lpstr>
      <vt:lpstr>Sabina fotografata nuda da Tereza nel soggiorno della sua casa a Praga.</vt:lpstr>
      <vt:lpstr>I carri armati del Patto di Varsavia per le strade di Praga.</vt:lpstr>
      <vt:lpstr>Il rosso i Paesi del Patto di Varsavia, 1955.</vt:lpstr>
      <vt:lpstr>Gli uomini del Patto di Varsavia.</vt:lpstr>
      <vt:lpstr>Praga, 1968. I giovani fraternizzano con i carristi del Patto di Varsavia.</vt:lpstr>
      <vt:lpstr>Giovani praghesi sopra i carrai armati del Patto di Varsavia.</vt:lpstr>
      <vt:lpstr>Alexander Dubcêk, il Segretario del PCC artefice della Primavera di Praga.</vt:lpstr>
      <vt:lpstr>…ovvero «della sovranità limitata» in politica estera con il compito  «correggere fraternamente il deviazionismo dalla buona strada socialista».</vt:lpstr>
      <vt:lpstr>Presentazione standard di PowerPoint</vt:lpstr>
      <vt:lpstr>Teresa fotografa nei giorni dell’invasione di Praga.</vt:lpstr>
      <vt:lpstr>I due protagonisti Tereza e Tomáš ad una cena.</vt:lpstr>
      <vt:lpstr>Zurigo in una foto del 1968.</vt:lpstr>
      <vt:lpstr>Sabine, la pittrice praghese e Franz, il prof universitario di Zurigo.</vt:lpstr>
      <vt:lpstr>Presentazione standard di PowerPoint</vt:lpstr>
      <vt:lpstr>Presentazione standard di PowerPoint</vt:lpstr>
      <vt:lpstr>Tomáš con l’amante Sabine.</vt:lpstr>
      <vt:lpstr>A Tomáš  viene tolto il suo lavoro  di neochirurgo all’Ospedale. </vt:lpstr>
      <vt:lpstr>Praga 20-21 agosto, 1968. I praghesi assistono sconcertati alla sfilata dei carri armati del Patto di Varsavia. </vt:lpstr>
      <vt:lpstr>Presentazione standard di PowerPoint</vt:lpstr>
      <vt:lpstr>Sabina, la pittrice,  si trasferisce in America.</vt:lpstr>
      <vt:lpstr>Franz, il professore universitario di Zurigo, muore durante  una missione umanitaria  in Cambogia. </vt:lpstr>
      <vt:lpstr>Il dott. Tomáš neurochirurgo, alla ricerca di un lavoro.</vt:lpstr>
      <vt:lpstr>Tomáš e Tereza decidono insieme di lasciare Praga</vt:lpstr>
      <vt:lpstr>Tereza e Tomáš in campagna, a passeggio tra i campi.</vt:lpstr>
      <vt:lpstr>Tereza e Tomáš in auto con la cagnetta Karenin.</vt:lpstr>
      <vt:lpstr>Presentazione standard di PowerPoint</vt:lpstr>
      <vt:lpstr>Presentazione standard di PowerPoint</vt:lpstr>
      <vt:lpstr>Presentazione standard di PowerPoint</vt:lpstr>
      <vt:lpstr>AUGURI!</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718</cp:revision>
  <cp:lastPrinted>1601-01-01T00:00:00Z</cp:lastPrinted>
  <dcterms:created xsi:type="dcterms:W3CDTF">2019-12-08T15:27:53Z</dcterms:created>
  <dcterms:modified xsi:type="dcterms:W3CDTF">2025-01-08T13:11:28Z</dcterms:modified>
</cp:coreProperties>
</file>