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1"/>
  </p:notesMasterIdLst>
  <p:sldIdLst>
    <p:sldId id="256" r:id="rId2"/>
    <p:sldId id="1000" r:id="rId3"/>
    <p:sldId id="905" r:id="rId4"/>
    <p:sldId id="683" r:id="rId5"/>
    <p:sldId id="955" r:id="rId6"/>
    <p:sldId id="943" r:id="rId7"/>
    <p:sldId id="968" r:id="rId8"/>
    <p:sldId id="969" r:id="rId9"/>
    <p:sldId id="970" r:id="rId10"/>
    <p:sldId id="820" r:id="rId11"/>
    <p:sldId id="958" r:id="rId12"/>
    <p:sldId id="957" r:id="rId13"/>
    <p:sldId id="971" r:id="rId14"/>
    <p:sldId id="924" r:id="rId15"/>
    <p:sldId id="926" r:id="rId16"/>
    <p:sldId id="927" r:id="rId17"/>
    <p:sldId id="911" r:id="rId18"/>
    <p:sldId id="907" r:id="rId19"/>
    <p:sldId id="959" r:id="rId20"/>
    <p:sldId id="904" r:id="rId21"/>
    <p:sldId id="996" r:id="rId22"/>
    <p:sldId id="928" r:id="rId23"/>
    <p:sldId id="822" r:id="rId24"/>
    <p:sldId id="972" r:id="rId25"/>
    <p:sldId id="988" r:id="rId26"/>
    <p:sldId id="823" r:id="rId27"/>
    <p:sldId id="961" r:id="rId28"/>
    <p:sldId id="997" r:id="rId29"/>
    <p:sldId id="998" r:id="rId30"/>
    <p:sldId id="989" r:id="rId31"/>
    <p:sldId id="999" r:id="rId32"/>
    <p:sldId id="960" r:id="rId33"/>
    <p:sldId id="973" r:id="rId34"/>
    <p:sldId id="979" r:id="rId35"/>
    <p:sldId id="983" r:id="rId36"/>
    <p:sldId id="992" r:id="rId37"/>
    <p:sldId id="993" r:id="rId38"/>
    <p:sldId id="994" r:id="rId39"/>
    <p:sldId id="933" r:id="rId40"/>
    <p:sldId id="978" r:id="rId41"/>
    <p:sldId id="931" r:id="rId42"/>
    <p:sldId id="932" r:id="rId43"/>
    <p:sldId id="963" r:id="rId44"/>
    <p:sldId id="934" r:id="rId45"/>
    <p:sldId id="964" r:id="rId46"/>
    <p:sldId id="966" r:id="rId47"/>
    <p:sldId id="974" r:id="rId48"/>
    <p:sldId id="990" r:id="rId49"/>
    <p:sldId id="977" r:id="rId50"/>
    <p:sldId id="935" r:id="rId51"/>
    <p:sldId id="967" r:id="rId52"/>
    <p:sldId id="980" r:id="rId53"/>
    <p:sldId id="975" r:id="rId54"/>
    <p:sldId id="986" r:id="rId55"/>
    <p:sldId id="984" r:id="rId56"/>
    <p:sldId id="991" r:id="rId57"/>
    <p:sldId id="949" r:id="rId58"/>
    <p:sldId id="976" r:id="rId59"/>
    <p:sldId id="985" r:id="rId60"/>
    <p:sldId id="899" r:id="rId61"/>
    <p:sldId id="945" r:id="rId62"/>
    <p:sldId id="987" r:id="rId63"/>
    <p:sldId id="950" r:id="rId64"/>
    <p:sldId id="981" r:id="rId65"/>
    <p:sldId id="982" r:id="rId66"/>
    <p:sldId id="939" r:id="rId67"/>
    <p:sldId id="819" r:id="rId68"/>
    <p:sldId id="995" r:id="rId69"/>
    <p:sldId id="436" r:id="rId7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2700F8"/>
    <a:srgbClr val="6F2B15"/>
    <a:srgbClr val="860000"/>
    <a:srgbClr val="B913C9"/>
    <a:srgbClr val="D88412"/>
    <a:srgbClr val="944218"/>
    <a:srgbClr val="786914"/>
    <a:srgbClr val="977616"/>
    <a:srgbClr val="847F17"/>
    <a:srgbClr val="CEAB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20"/>
    <p:restoredTop sz="50000"/>
  </p:normalViewPr>
  <p:slideViewPr>
    <p:cSldViewPr>
      <p:cViewPr varScale="1">
        <p:scale>
          <a:sx n="97" d="100"/>
          <a:sy n="97" d="100"/>
        </p:scale>
        <p:origin x="424"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accent6">
                    <a:lumMod val="40000"/>
                    <a:lumOff val="60000"/>
                  </a:schemeClr>
                </a:solidFill>
                <a:latin typeface="+mn-lt"/>
              </a:rPr>
              <a:t>UTE – Università Cardinal Colombo - MILANO</a:t>
            </a:r>
            <a:br>
              <a:rPr lang="it-IT" altLang="it-IT" sz="2600" dirty="0">
                <a:solidFill>
                  <a:schemeClr val="accent6">
                    <a:lumMod val="40000"/>
                    <a:lumOff val="60000"/>
                  </a:schemeClr>
                </a:solidFill>
                <a:latin typeface="+mn-lt"/>
              </a:rPr>
            </a:br>
            <a:r>
              <a:rPr lang="it-IT" altLang="it-IT" sz="2200" dirty="0">
                <a:solidFill>
                  <a:schemeClr val="accent6">
                    <a:lumMod val="40000"/>
                    <a:lumOff val="60000"/>
                  </a:schemeClr>
                </a:solidFill>
                <a:latin typeface="+mn-lt"/>
              </a:rPr>
              <a:t>Giovedì</a:t>
            </a:r>
            <a:r>
              <a:rPr lang="it-IT" altLang="it-IT" sz="2200">
                <a:solidFill>
                  <a:schemeClr val="accent6">
                    <a:lumMod val="40000"/>
                    <a:lumOff val="60000"/>
                  </a:schemeClr>
                </a:solidFill>
                <a:latin typeface="+mn-lt"/>
              </a:rPr>
              <a:t>, 30 gennaio 2025</a:t>
            </a:r>
            <a:endParaRPr lang="it-IT" altLang="it-IT" sz="2200" dirty="0">
              <a:solidFill>
                <a:schemeClr val="accent6">
                  <a:lumMod val="40000"/>
                  <a:lumOff val="60000"/>
                </a:schemeClr>
              </a:solidFill>
              <a:latin typeface="+mn-lt"/>
            </a:endParaRPr>
          </a:p>
        </p:txBody>
      </p:sp>
      <p:sp>
        <p:nvSpPr>
          <p:cNvPr id="6" name="Content Placeholder 5">
            <a:extLst>
              <a:ext uri="{FF2B5EF4-FFF2-40B4-BE49-F238E27FC236}">
                <a16:creationId xmlns:a16="http://schemas.microsoft.com/office/drawing/2014/main" id="{F4AFEFB1-8AAD-5A4F-9047-0AB3B2F28D00}"/>
              </a:ext>
            </a:extLst>
          </p:cNvPr>
          <p:cNvSpPr>
            <a:spLocks noGrp="1"/>
          </p:cNvSpPr>
          <p:nvPr>
            <p:ph idx="1"/>
          </p:nvPr>
        </p:nvSpPr>
        <p:spPr>
          <a:xfrm>
            <a:off x="0" y="1562100"/>
            <a:ext cx="5004048" cy="5295900"/>
          </a:xfrm>
        </p:spPr>
        <p:txBody>
          <a:bodyPr/>
          <a:lstStyle/>
          <a:p>
            <a:pPr algn="ctr"/>
            <a:endParaRPr lang="it-IT" sz="1800" dirty="0">
              <a:solidFill>
                <a:srgbClr val="7030A0"/>
              </a:solidFill>
            </a:endParaRPr>
          </a:p>
          <a:p>
            <a:pPr algn="ctr">
              <a:lnSpc>
                <a:spcPct val="80000"/>
              </a:lnSpc>
            </a:pPr>
            <a:r>
              <a:rPr lang="it-IT" sz="4400" b="1" dirty="0">
                <a:solidFill>
                  <a:srgbClr val="B913C9"/>
                </a:solidFill>
                <a:latin typeface="Arial" pitchFamily="34"/>
                <a:cs typeface="Arial" pitchFamily="34"/>
              </a:rPr>
              <a:t>«MOONSTRUCK-</a:t>
            </a:r>
          </a:p>
          <a:p>
            <a:pPr algn="ctr">
              <a:lnSpc>
                <a:spcPct val="80000"/>
              </a:lnSpc>
            </a:pPr>
            <a:r>
              <a:rPr lang="it-IT" sz="4400" b="1" dirty="0">
                <a:solidFill>
                  <a:srgbClr val="B913C9"/>
                </a:solidFill>
                <a:latin typeface="Arial" pitchFamily="34"/>
                <a:cs typeface="Arial" pitchFamily="34"/>
              </a:rPr>
              <a:t>STREGATA DALLA LUNA»</a:t>
            </a:r>
          </a:p>
          <a:p>
            <a:pPr lvl="0" algn="ctr">
              <a:lnSpc>
                <a:spcPct val="80000"/>
              </a:lnSpc>
            </a:pPr>
            <a:endParaRPr lang="it-IT" sz="3600" dirty="0">
              <a:solidFill>
                <a:srgbClr val="2700F8"/>
              </a:solidFill>
            </a:endParaRPr>
          </a:p>
          <a:p>
            <a:pPr lvl="0" algn="ctr"/>
            <a:r>
              <a:rPr lang="it-IT" sz="3600" i="1" dirty="0">
                <a:solidFill>
                  <a:srgbClr val="7030A0"/>
                </a:solidFill>
                <a:latin typeface="Arial" pitchFamily="34"/>
                <a:cs typeface="Arial" pitchFamily="34"/>
              </a:rPr>
              <a:t>Amori ed errori </a:t>
            </a:r>
          </a:p>
          <a:p>
            <a:pPr lvl="0" algn="ctr"/>
            <a:r>
              <a:rPr lang="it-IT" sz="3600" i="1" dirty="0">
                <a:solidFill>
                  <a:srgbClr val="7030A0"/>
                </a:solidFill>
                <a:latin typeface="Arial" pitchFamily="34"/>
                <a:cs typeface="Arial" pitchFamily="34"/>
              </a:rPr>
              <a:t>di una famiglia italoamericana </a:t>
            </a:r>
          </a:p>
          <a:p>
            <a:pPr lvl="0" algn="ctr"/>
            <a:r>
              <a:rPr lang="it-IT" sz="3600" i="1" dirty="0">
                <a:solidFill>
                  <a:srgbClr val="7030A0"/>
                </a:solidFill>
                <a:latin typeface="Arial" pitchFamily="34"/>
                <a:cs typeface="Arial" pitchFamily="34"/>
              </a:rPr>
              <a:t>a New York.</a:t>
            </a:r>
          </a:p>
        </p:txBody>
      </p:sp>
      <p:pic>
        <p:nvPicPr>
          <p:cNvPr id="7" name="Immagine 6">
            <a:extLst>
              <a:ext uri="{FF2B5EF4-FFF2-40B4-BE49-F238E27FC236}">
                <a16:creationId xmlns:a16="http://schemas.microsoft.com/office/drawing/2014/main" id="{F43E59FF-0052-F7A6-6CC6-D0963173AA7C}"/>
              </a:ext>
            </a:extLst>
          </p:cNvPr>
          <p:cNvPicPr>
            <a:picLocks noChangeAspect="1"/>
          </p:cNvPicPr>
          <p:nvPr/>
        </p:nvPicPr>
        <p:blipFill>
          <a:blip r:embed="rId3"/>
          <a:stretch>
            <a:fillRect/>
          </a:stretch>
        </p:blipFill>
        <p:spPr>
          <a:xfrm>
            <a:off x="5292080" y="1988840"/>
            <a:ext cx="3851920" cy="486916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051D92-BEC7-813D-72F8-DF1BB8AC12CB}"/>
              </a:ext>
            </a:extLst>
          </p:cNvPr>
          <p:cNvSpPr>
            <a:spLocks noGrp="1"/>
          </p:cNvSpPr>
          <p:nvPr>
            <p:ph type="title"/>
          </p:nvPr>
        </p:nvSpPr>
        <p:spPr>
          <a:xfrm>
            <a:off x="1115616" y="4725144"/>
            <a:ext cx="7056784" cy="2132856"/>
          </a:xfrm>
        </p:spPr>
        <p:txBody>
          <a:bodyPr/>
          <a:lstStyle/>
          <a:p>
            <a:r>
              <a:rPr lang="it-IT" sz="1600" dirty="0">
                <a:solidFill>
                  <a:srgbClr val="002060"/>
                </a:solidFill>
              </a:rPr>
              <a:t>New York by night!</a:t>
            </a:r>
            <a:endParaRPr lang="it-IT" sz="1600" dirty="0">
              <a:solidFill>
                <a:schemeClr val="tx2">
                  <a:lumMod val="95000"/>
                  <a:lumOff val="5000"/>
                </a:schemeClr>
              </a:solidFill>
            </a:endParaRPr>
          </a:p>
        </p:txBody>
      </p:sp>
      <p:pic>
        <p:nvPicPr>
          <p:cNvPr id="7" name="Immagine 6">
            <a:extLst>
              <a:ext uri="{FF2B5EF4-FFF2-40B4-BE49-F238E27FC236}">
                <a16:creationId xmlns:a16="http://schemas.microsoft.com/office/drawing/2014/main" id="{E9CDF914-A81C-C0D8-F8BD-E41C4FD44F4C}"/>
              </a:ext>
            </a:extLst>
          </p:cNvPr>
          <p:cNvPicPr>
            <a:picLocks noChangeAspect="1"/>
          </p:cNvPicPr>
          <p:nvPr/>
        </p:nvPicPr>
        <p:blipFill>
          <a:blip r:embed="rId2"/>
          <a:stretch>
            <a:fillRect/>
          </a:stretch>
        </p:blipFill>
        <p:spPr>
          <a:xfrm>
            <a:off x="1126299" y="1340768"/>
            <a:ext cx="7049202" cy="3955882"/>
          </a:xfrm>
          <a:prstGeom prst="rect">
            <a:avLst/>
          </a:prstGeom>
        </p:spPr>
      </p:pic>
    </p:spTree>
    <p:extLst>
      <p:ext uri="{BB962C8B-B14F-4D97-AF65-F5344CB8AC3E}">
        <p14:creationId xmlns:p14="http://schemas.microsoft.com/office/powerpoint/2010/main" val="3203875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4BABAB04-8337-0141-1229-80101E1F5CFB}"/>
              </a:ext>
            </a:extLst>
          </p:cNvPr>
          <p:cNvSpPr>
            <a:spLocks noGrp="1"/>
          </p:cNvSpPr>
          <p:nvPr>
            <p:ph type="title"/>
          </p:nvPr>
        </p:nvSpPr>
        <p:spPr>
          <a:xfrm>
            <a:off x="395536" y="5013176"/>
            <a:ext cx="8068050" cy="1844824"/>
          </a:xfrm>
        </p:spPr>
        <p:txBody>
          <a:bodyPr/>
          <a:lstStyle/>
          <a:p>
            <a:r>
              <a:rPr lang="it-IT" sz="1600" dirty="0">
                <a:solidFill>
                  <a:srgbClr val="860000"/>
                </a:solidFill>
              </a:rPr>
              <a:t>La protagonista femminile, Loretta Castorini, l’attrice americana Cher.</a:t>
            </a:r>
          </a:p>
        </p:txBody>
      </p:sp>
      <p:pic>
        <p:nvPicPr>
          <p:cNvPr id="13" name="Immagine 12">
            <a:extLst>
              <a:ext uri="{FF2B5EF4-FFF2-40B4-BE49-F238E27FC236}">
                <a16:creationId xmlns:a16="http://schemas.microsoft.com/office/drawing/2014/main" id="{275F2DC9-7C4C-5B8B-2531-F52739710765}"/>
              </a:ext>
            </a:extLst>
          </p:cNvPr>
          <p:cNvPicPr>
            <a:picLocks noChangeAspect="1"/>
          </p:cNvPicPr>
          <p:nvPr/>
        </p:nvPicPr>
        <p:blipFill>
          <a:blip r:embed="rId2"/>
          <a:stretch>
            <a:fillRect/>
          </a:stretch>
        </p:blipFill>
        <p:spPr>
          <a:xfrm>
            <a:off x="395536" y="980728"/>
            <a:ext cx="8068050" cy="4421291"/>
          </a:xfrm>
          <a:prstGeom prst="rect">
            <a:avLst/>
          </a:prstGeom>
        </p:spPr>
      </p:pic>
    </p:spTree>
    <p:extLst>
      <p:ext uri="{BB962C8B-B14F-4D97-AF65-F5344CB8AC3E}">
        <p14:creationId xmlns:p14="http://schemas.microsoft.com/office/powerpoint/2010/main" val="4215501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B6894E-39A8-4443-22D3-D7C19BE56916}"/>
              </a:ext>
            </a:extLst>
          </p:cNvPr>
          <p:cNvSpPr>
            <a:spLocks noGrp="1"/>
          </p:cNvSpPr>
          <p:nvPr>
            <p:ph type="title"/>
          </p:nvPr>
        </p:nvSpPr>
        <p:spPr>
          <a:xfrm>
            <a:off x="457200" y="5363682"/>
            <a:ext cx="8135938" cy="1377686"/>
          </a:xfrm>
        </p:spPr>
        <p:txBody>
          <a:bodyPr/>
          <a:lstStyle/>
          <a:p>
            <a:r>
              <a:rPr lang="it-IT" sz="1600" dirty="0">
                <a:solidFill>
                  <a:srgbClr val="860000"/>
                </a:solidFill>
              </a:rPr>
              <a:t>Il padre Cosmo Castorini                            </a:t>
            </a:r>
            <a:r>
              <a:rPr lang="it-IT" sz="1600" dirty="0">
                <a:solidFill>
                  <a:srgbClr val="D88412"/>
                </a:solidFill>
              </a:rPr>
              <a:t>La madre Rose Castorini</a:t>
            </a:r>
          </a:p>
        </p:txBody>
      </p:sp>
      <p:pic>
        <p:nvPicPr>
          <p:cNvPr id="4" name="Immagine 3">
            <a:extLst>
              <a:ext uri="{FF2B5EF4-FFF2-40B4-BE49-F238E27FC236}">
                <a16:creationId xmlns:a16="http://schemas.microsoft.com/office/drawing/2014/main" id="{AE125DE7-509F-2FB5-7B3C-9B7DB4B7CF5A}"/>
              </a:ext>
            </a:extLst>
          </p:cNvPr>
          <p:cNvPicPr>
            <a:picLocks noChangeAspect="1"/>
          </p:cNvPicPr>
          <p:nvPr/>
        </p:nvPicPr>
        <p:blipFill>
          <a:blip r:embed="rId2"/>
          <a:stretch>
            <a:fillRect/>
          </a:stretch>
        </p:blipFill>
        <p:spPr>
          <a:xfrm>
            <a:off x="290565" y="529612"/>
            <a:ext cx="4104456" cy="4824536"/>
          </a:xfrm>
          <a:prstGeom prst="rect">
            <a:avLst/>
          </a:prstGeom>
        </p:spPr>
      </p:pic>
      <p:pic>
        <p:nvPicPr>
          <p:cNvPr id="3" name="Immagine 2">
            <a:extLst>
              <a:ext uri="{FF2B5EF4-FFF2-40B4-BE49-F238E27FC236}">
                <a16:creationId xmlns:a16="http://schemas.microsoft.com/office/drawing/2014/main" id="{F1DD5ECF-21DE-AC24-0AA1-3B8E5CC409AB}"/>
              </a:ext>
            </a:extLst>
          </p:cNvPr>
          <p:cNvPicPr>
            <a:picLocks noChangeAspect="1"/>
          </p:cNvPicPr>
          <p:nvPr/>
        </p:nvPicPr>
        <p:blipFill>
          <a:blip r:embed="rId3"/>
          <a:stretch>
            <a:fillRect/>
          </a:stretch>
        </p:blipFill>
        <p:spPr>
          <a:xfrm>
            <a:off x="4582683" y="529612"/>
            <a:ext cx="5151612" cy="4824536"/>
          </a:xfrm>
          <a:prstGeom prst="rect">
            <a:avLst/>
          </a:prstGeom>
        </p:spPr>
      </p:pic>
    </p:spTree>
    <p:extLst>
      <p:ext uri="{BB962C8B-B14F-4D97-AF65-F5344CB8AC3E}">
        <p14:creationId xmlns:p14="http://schemas.microsoft.com/office/powerpoint/2010/main" val="1002308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96291D-C419-FF12-0597-5A03B298A036}"/>
              </a:ext>
            </a:extLst>
          </p:cNvPr>
          <p:cNvSpPr>
            <a:spLocks noGrp="1"/>
          </p:cNvSpPr>
          <p:nvPr>
            <p:ph type="title"/>
          </p:nvPr>
        </p:nvSpPr>
        <p:spPr>
          <a:xfrm>
            <a:off x="3851920" y="4941168"/>
            <a:ext cx="3563888" cy="1916832"/>
          </a:xfrm>
        </p:spPr>
        <p:txBody>
          <a:bodyPr/>
          <a:lstStyle/>
          <a:p>
            <a:pPr algn="l"/>
            <a:r>
              <a:rPr lang="it-IT" sz="1600" dirty="0">
                <a:solidFill>
                  <a:srgbClr val="6F2B15"/>
                </a:solidFill>
              </a:rPr>
              <a:t>Nonno Castorini, </a:t>
            </a:r>
            <a:br>
              <a:rPr lang="it-IT" sz="1600" dirty="0">
                <a:solidFill>
                  <a:srgbClr val="6F2B15"/>
                </a:solidFill>
              </a:rPr>
            </a:br>
            <a:r>
              <a:rPr lang="it-IT" sz="1600" dirty="0">
                <a:solidFill>
                  <a:srgbClr val="6F2B15"/>
                </a:solidFill>
              </a:rPr>
              <a:t>l’attore </a:t>
            </a:r>
            <a:r>
              <a:rPr lang="it-IT" sz="1600" dirty="0" err="1">
                <a:solidFill>
                  <a:srgbClr val="6F2B15"/>
                </a:solidFill>
              </a:rPr>
              <a:t>Feodor</a:t>
            </a:r>
            <a:r>
              <a:rPr lang="it-IT" sz="1600" dirty="0">
                <a:solidFill>
                  <a:srgbClr val="6F2B15"/>
                </a:solidFill>
              </a:rPr>
              <a:t> </a:t>
            </a:r>
            <a:r>
              <a:rPr lang="it-IT" sz="1600" dirty="0" err="1">
                <a:solidFill>
                  <a:srgbClr val="6F2B15"/>
                </a:solidFill>
              </a:rPr>
              <a:t>Chaliapin</a:t>
            </a:r>
            <a:r>
              <a:rPr lang="it-IT" sz="1600" dirty="0">
                <a:solidFill>
                  <a:srgbClr val="6F2B15"/>
                </a:solidFill>
              </a:rPr>
              <a:t>. </a:t>
            </a:r>
          </a:p>
        </p:txBody>
      </p:sp>
      <p:pic>
        <p:nvPicPr>
          <p:cNvPr id="4" name="Immagine 3">
            <a:extLst>
              <a:ext uri="{FF2B5EF4-FFF2-40B4-BE49-F238E27FC236}">
                <a16:creationId xmlns:a16="http://schemas.microsoft.com/office/drawing/2014/main" id="{0D7C90B3-D3B7-4C65-E8A2-D44982307FDA}"/>
              </a:ext>
            </a:extLst>
          </p:cNvPr>
          <p:cNvPicPr>
            <a:picLocks noChangeAspect="1"/>
          </p:cNvPicPr>
          <p:nvPr/>
        </p:nvPicPr>
        <p:blipFill>
          <a:blip r:embed="rId2"/>
          <a:stretch>
            <a:fillRect/>
          </a:stretch>
        </p:blipFill>
        <p:spPr>
          <a:xfrm>
            <a:off x="0" y="1844824"/>
            <a:ext cx="3563888" cy="5013176"/>
          </a:xfrm>
          <a:prstGeom prst="rect">
            <a:avLst/>
          </a:prstGeom>
        </p:spPr>
      </p:pic>
    </p:spTree>
    <p:extLst>
      <p:ext uri="{BB962C8B-B14F-4D97-AF65-F5344CB8AC3E}">
        <p14:creationId xmlns:p14="http://schemas.microsoft.com/office/powerpoint/2010/main" val="815899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F5F52A-33F0-37AD-6D51-733E11C637A2}"/>
              </a:ext>
            </a:extLst>
          </p:cNvPr>
          <p:cNvSpPr>
            <a:spLocks noGrp="1"/>
          </p:cNvSpPr>
          <p:nvPr>
            <p:ph type="title"/>
          </p:nvPr>
        </p:nvSpPr>
        <p:spPr>
          <a:xfrm>
            <a:off x="539552" y="4725144"/>
            <a:ext cx="7834470" cy="2132856"/>
          </a:xfrm>
        </p:spPr>
        <p:txBody>
          <a:bodyPr/>
          <a:lstStyle/>
          <a:p>
            <a:r>
              <a:rPr lang="it-IT" sz="1600" dirty="0">
                <a:solidFill>
                  <a:srgbClr val="860000"/>
                </a:solidFill>
              </a:rPr>
              <a:t>Il fidanzato Jonny Cammareri, l’attore Danny Aiello</a:t>
            </a:r>
            <a:r>
              <a:rPr lang="it-IT" sz="1600" dirty="0">
                <a:solidFill>
                  <a:srgbClr val="002060"/>
                </a:solidFill>
              </a:rPr>
              <a:t>.</a:t>
            </a:r>
          </a:p>
        </p:txBody>
      </p:sp>
      <p:pic>
        <p:nvPicPr>
          <p:cNvPr id="3" name="Immagine 2">
            <a:extLst>
              <a:ext uri="{FF2B5EF4-FFF2-40B4-BE49-F238E27FC236}">
                <a16:creationId xmlns:a16="http://schemas.microsoft.com/office/drawing/2014/main" id="{F9466619-5F2D-9E73-B2D1-7229888E7CED}"/>
              </a:ext>
            </a:extLst>
          </p:cNvPr>
          <p:cNvPicPr>
            <a:picLocks noChangeAspect="1"/>
          </p:cNvPicPr>
          <p:nvPr/>
        </p:nvPicPr>
        <p:blipFill>
          <a:blip r:embed="rId2"/>
          <a:stretch>
            <a:fillRect/>
          </a:stretch>
        </p:blipFill>
        <p:spPr>
          <a:xfrm>
            <a:off x="539552" y="908720"/>
            <a:ext cx="7834470" cy="4352484"/>
          </a:xfrm>
          <a:prstGeom prst="rect">
            <a:avLst/>
          </a:prstGeom>
        </p:spPr>
      </p:pic>
    </p:spTree>
    <p:extLst>
      <p:ext uri="{BB962C8B-B14F-4D97-AF65-F5344CB8AC3E}">
        <p14:creationId xmlns:p14="http://schemas.microsoft.com/office/powerpoint/2010/main" val="602390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5BD814C-213D-F98D-611E-94588C2F1037}"/>
              </a:ext>
            </a:extLst>
          </p:cNvPr>
          <p:cNvPicPr>
            <a:picLocks noChangeAspect="1"/>
          </p:cNvPicPr>
          <p:nvPr/>
        </p:nvPicPr>
        <p:blipFill>
          <a:blip r:embed="rId2"/>
          <a:stretch>
            <a:fillRect/>
          </a:stretch>
        </p:blipFill>
        <p:spPr>
          <a:xfrm>
            <a:off x="873414" y="0"/>
            <a:ext cx="7397172" cy="6858000"/>
          </a:xfrm>
          <a:prstGeom prst="rect">
            <a:avLst/>
          </a:prstGeom>
        </p:spPr>
      </p:pic>
    </p:spTree>
    <p:extLst>
      <p:ext uri="{BB962C8B-B14F-4D97-AF65-F5344CB8AC3E}">
        <p14:creationId xmlns:p14="http://schemas.microsoft.com/office/powerpoint/2010/main" val="3462118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40B742BD-5911-FF20-1844-E0627DB50178}"/>
              </a:ext>
            </a:extLst>
          </p:cNvPr>
          <p:cNvSpPr>
            <a:spLocks noGrp="1"/>
          </p:cNvSpPr>
          <p:nvPr>
            <p:ph type="title"/>
          </p:nvPr>
        </p:nvSpPr>
        <p:spPr>
          <a:xfrm>
            <a:off x="1320800" y="4869160"/>
            <a:ext cx="6502400" cy="1728192"/>
          </a:xfrm>
        </p:spPr>
        <p:txBody>
          <a:bodyPr/>
          <a:lstStyle/>
          <a:p>
            <a:r>
              <a:rPr lang="it-IT" sz="1600" dirty="0">
                <a:solidFill>
                  <a:srgbClr val="6F2B15"/>
                </a:solidFill>
              </a:rPr>
              <a:t>Il personale del Ristorante Italiano a Brooklyn.</a:t>
            </a:r>
            <a:endParaRPr lang="it-IT" sz="1600" dirty="0"/>
          </a:p>
        </p:txBody>
      </p:sp>
      <p:pic>
        <p:nvPicPr>
          <p:cNvPr id="5" name="Immagine 4">
            <a:extLst>
              <a:ext uri="{FF2B5EF4-FFF2-40B4-BE49-F238E27FC236}">
                <a16:creationId xmlns:a16="http://schemas.microsoft.com/office/drawing/2014/main" id="{03DDC547-1684-5968-3DA4-D297BCDB937B}"/>
              </a:ext>
            </a:extLst>
          </p:cNvPr>
          <p:cNvPicPr>
            <a:picLocks noChangeAspect="1"/>
          </p:cNvPicPr>
          <p:nvPr/>
        </p:nvPicPr>
        <p:blipFill>
          <a:blip r:embed="rId2"/>
          <a:stretch>
            <a:fillRect/>
          </a:stretch>
        </p:blipFill>
        <p:spPr>
          <a:xfrm>
            <a:off x="1320800" y="1600200"/>
            <a:ext cx="6502400" cy="3657600"/>
          </a:xfrm>
          <a:prstGeom prst="rect">
            <a:avLst/>
          </a:prstGeom>
        </p:spPr>
      </p:pic>
    </p:spTree>
    <p:extLst>
      <p:ext uri="{BB962C8B-B14F-4D97-AF65-F5344CB8AC3E}">
        <p14:creationId xmlns:p14="http://schemas.microsoft.com/office/powerpoint/2010/main" val="1656453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2FEDB4-33AB-C308-9C38-2647199BDF58}"/>
              </a:ext>
            </a:extLst>
          </p:cNvPr>
          <p:cNvSpPr>
            <a:spLocks noGrp="1"/>
          </p:cNvSpPr>
          <p:nvPr>
            <p:ph type="title"/>
          </p:nvPr>
        </p:nvSpPr>
        <p:spPr>
          <a:xfrm>
            <a:off x="457200" y="4725144"/>
            <a:ext cx="8135938" cy="2132856"/>
          </a:xfrm>
        </p:spPr>
        <p:txBody>
          <a:bodyPr/>
          <a:lstStyle/>
          <a:p>
            <a:r>
              <a:rPr lang="it-IT" sz="1600" dirty="0">
                <a:solidFill>
                  <a:srgbClr val="860000"/>
                </a:solidFill>
              </a:rPr>
              <a:t>Loretta e Jonny a cena al ristorante italiano a Brooklyn.</a:t>
            </a:r>
          </a:p>
        </p:txBody>
      </p:sp>
      <p:pic>
        <p:nvPicPr>
          <p:cNvPr id="4" name="Immagine 3">
            <a:extLst>
              <a:ext uri="{FF2B5EF4-FFF2-40B4-BE49-F238E27FC236}">
                <a16:creationId xmlns:a16="http://schemas.microsoft.com/office/drawing/2014/main" id="{4D5EB13B-2750-9E11-156F-402FAB2E8363}"/>
              </a:ext>
            </a:extLst>
          </p:cNvPr>
          <p:cNvPicPr>
            <a:picLocks noChangeAspect="1"/>
          </p:cNvPicPr>
          <p:nvPr/>
        </p:nvPicPr>
        <p:blipFill>
          <a:blip r:embed="rId2"/>
          <a:stretch>
            <a:fillRect/>
          </a:stretch>
        </p:blipFill>
        <p:spPr>
          <a:xfrm>
            <a:off x="321800" y="764704"/>
            <a:ext cx="8822200" cy="4392488"/>
          </a:xfrm>
          <a:prstGeom prst="rect">
            <a:avLst/>
          </a:prstGeom>
        </p:spPr>
      </p:pic>
    </p:spTree>
    <p:extLst>
      <p:ext uri="{BB962C8B-B14F-4D97-AF65-F5344CB8AC3E}">
        <p14:creationId xmlns:p14="http://schemas.microsoft.com/office/powerpoint/2010/main" val="3220031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ena della proposta di matrimonio.mp4">
            <a:hlinkClick r:id="" action="ppaction://media"/>
            <a:extLst>
              <a:ext uri="{FF2B5EF4-FFF2-40B4-BE49-F238E27FC236}">
                <a16:creationId xmlns:a16="http://schemas.microsoft.com/office/drawing/2014/main" id="{D8A51B6F-0F83-28DD-074A-07B180B8AE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84220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DB8CA8-90C0-73C5-B4F6-FCBD07756FE3}"/>
              </a:ext>
            </a:extLst>
          </p:cNvPr>
          <p:cNvSpPr>
            <a:spLocks noGrp="1"/>
          </p:cNvSpPr>
          <p:nvPr>
            <p:ph type="title"/>
          </p:nvPr>
        </p:nvSpPr>
        <p:spPr>
          <a:xfrm>
            <a:off x="683568" y="4509120"/>
            <a:ext cx="7488832" cy="2348880"/>
          </a:xfrm>
        </p:spPr>
        <p:txBody>
          <a:bodyPr/>
          <a:lstStyle/>
          <a:p>
            <a:r>
              <a:rPr lang="it-IT" sz="1600" dirty="0">
                <a:solidFill>
                  <a:srgbClr val="860000"/>
                </a:solidFill>
              </a:rPr>
              <a:t>Le nozze saranno celebrate solo dopo la scomparsa della madre di Jonny.</a:t>
            </a:r>
          </a:p>
        </p:txBody>
      </p:sp>
      <p:pic>
        <p:nvPicPr>
          <p:cNvPr id="3" name="Immagine 2">
            <a:extLst>
              <a:ext uri="{FF2B5EF4-FFF2-40B4-BE49-F238E27FC236}">
                <a16:creationId xmlns:a16="http://schemas.microsoft.com/office/drawing/2014/main" id="{365C08F5-90CB-D0E9-51C7-0CB1CAAFE865}"/>
              </a:ext>
            </a:extLst>
          </p:cNvPr>
          <p:cNvPicPr>
            <a:picLocks noChangeAspect="1"/>
          </p:cNvPicPr>
          <p:nvPr/>
        </p:nvPicPr>
        <p:blipFill>
          <a:blip r:embed="rId2"/>
          <a:stretch>
            <a:fillRect/>
          </a:stretch>
        </p:blipFill>
        <p:spPr>
          <a:xfrm>
            <a:off x="683568" y="980728"/>
            <a:ext cx="7488832" cy="4160462"/>
          </a:xfrm>
          <a:prstGeom prst="rect">
            <a:avLst/>
          </a:prstGeom>
        </p:spPr>
      </p:pic>
    </p:spTree>
    <p:extLst>
      <p:ext uri="{BB962C8B-B14F-4D97-AF65-F5344CB8AC3E}">
        <p14:creationId xmlns:p14="http://schemas.microsoft.com/office/powerpoint/2010/main" val="1513558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1352AAA-B9FC-88BF-92FB-955C6BCBF917}"/>
              </a:ext>
            </a:extLst>
          </p:cNvPr>
          <p:cNvPicPr>
            <a:picLocks noChangeAspect="1"/>
          </p:cNvPicPr>
          <p:nvPr/>
        </p:nvPicPr>
        <p:blipFill>
          <a:blip r:embed="rId2"/>
          <a:stretch>
            <a:fillRect/>
          </a:stretch>
        </p:blipFill>
        <p:spPr>
          <a:xfrm>
            <a:off x="2148894" y="0"/>
            <a:ext cx="4846211" cy="6858000"/>
          </a:xfrm>
          <a:prstGeom prst="rect">
            <a:avLst/>
          </a:prstGeom>
        </p:spPr>
      </p:pic>
    </p:spTree>
    <p:extLst>
      <p:ext uri="{BB962C8B-B14F-4D97-AF65-F5344CB8AC3E}">
        <p14:creationId xmlns:p14="http://schemas.microsoft.com/office/powerpoint/2010/main" val="1028518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DBB35508-F0C0-27E6-9D61-2187AA437707}"/>
              </a:ext>
            </a:extLst>
          </p:cNvPr>
          <p:cNvSpPr>
            <a:spLocks noGrp="1"/>
          </p:cNvSpPr>
          <p:nvPr>
            <p:ph type="title"/>
          </p:nvPr>
        </p:nvSpPr>
        <p:spPr>
          <a:xfrm>
            <a:off x="1029590" y="4869160"/>
            <a:ext cx="6991157" cy="1988840"/>
          </a:xfrm>
        </p:spPr>
        <p:txBody>
          <a:bodyPr/>
          <a:lstStyle/>
          <a:p>
            <a:r>
              <a:rPr lang="it-IT" sz="1600" dirty="0">
                <a:solidFill>
                  <a:srgbClr val="002060"/>
                </a:solidFill>
              </a:rPr>
              <a:t>Ronnie, il fratello di Jonny Cammareri, l’attore Nicolas Cage.</a:t>
            </a:r>
            <a:endParaRPr lang="it-IT" sz="1600" dirty="0">
              <a:solidFill>
                <a:srgbClr val="6F2B15"/>
              </a:solidFill>
            </a:endParaRPr>
          </a:p>
        </p:txBody>
      </p:sp>
      <p:pic>
        <p:nvPicPr>
          <p:cNvPr id="5" name="Immagine 4">
            <a:extLst>
              <a:ext uri="{FF2B5EF4-FFF2-40B4-BE49-F238E27FC236}">
                <a16:creationId xmlns:a16="http://schemas.microsoft.com/office/drawing/2014/main" id="{74FA3351-68B6-88A9-F6F4-29724A5B83E7}"/>
              </a:ext>
            </a:extLst>
          </p:cNvPr>
          <p:cNvPicPr>
            <a:picLocks noChangeAspect="1"/>
          </p:cNvPicPr>
          <p:nvPr/>
        </p:nvPicPr>
        <p:blipFill>
          <a:blip r:embed="rId2"/>
          <a:stretch>
            <a:fillRect/>
          </a:stretch>
        </p:blipFill>
        <p:spPr>
          <a:xfrm>
            <a:off x="685800" y="908720"/>
            <a:ext cx="7772400" cy="4369175"/>
          </a:xfrm>
          <a:prstGeom prst="rect">
            <a:avLst/>
          </a:prstGeom>
        </p:spPr>
      </p:pic>
    </p:spTree>
    <p:extLst>
      <p:ext uri="{BB962C8B-B14F-4D97-AF65-F5344CB8AC3E}">
        <p14:creationId xmlns:p14="http://schemas.microsoft.com/office/powerpoint/2010/main" val="2169188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6E59EA0-6DC1-6C1B-B1A6-A46F1C5F8A69}"/>
              </a:ext>
            </a:extLst>
          </p:cNvPr>
          <p:cNvPicPr>
            <a:picLocks noChangeAspect="1"/>
          </p:cNvPicPr>
          <p:nvPr/>
        </p:nvPicPr>
        <p:blipFill>
          <a:blip r:embed="rId2"/>
          <a:stretch>
            <a:fillRect/>
          </a:stretch>
        </p:blipFill>
        <p:spPr>
          <a:xfrm>
            <a:off x="1475656" y="1556792"/>
            <a:ext cx="6624736" cy="4968552"/>
          </a:xfrm>
          <a:prstGeom prst="rect">
            <a:avLst/>
          </a:prstGeom>
        </p:spPr>
      </p:pic>
    </p:spTree>
    <p:extLst>
      <p:ext uri="{BB962C8B-B14F-4D97-AF65-F5344CB8AC3E}">
        <p14:creationId xmlns:p14="http://schemas.microsoft.com/office/powerpoint/2010/main" val="3607871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81034A6-8EBC-AD27-FF29-A403624A321A}"/>
              </a:ext>
            </a:extLst>
          </p:cNvPr>
          <p:cNvPicPr>
            <a:picLocks noChangeAspect="1"/>
          </p:cNvPicPr>
          <p:nvPr/>
        </p:nvPicPr>
        <p:blipFill>
          <a:blip r:embed="rId2"/>
          <a:stretch>
            <a:fillRect/>
          </a:stretch>
        </p:blipFill>
        <p:spPr>
          <a:xfrm>
            <a:off x="305525" y="908720"/>
            <a:ext cx="8532949" cy="4248472"/>
          </a:xfrm>
          <a:prstGeom prst="rect">
            <a:avLst/>
          </a:prstGeom>
        </p:spPr>
      </p:pic>
      <p:sp>
        <p:nvSpPr>
          <p:cNvPr id="2" name="Titolo 1">
            <a:extLst>
              <a:ext uri="{FF2B5EF4-FFF2-40B4-BE49-F238E27FC236}">
                <a16:creationId xmlns:a16="http://schemas.microsoft.com/office/drawing/2014/main" id="{BE1D7532-5BE2-81DF-C781-41B00F6D951B}"/>
              </a:ext>
            </a:extLst>
          </p:cNvPr>
          <p:cNvSpPr>
            <a:spLocks noGrp="1"/>
          </p:cNvSpPr>
          <p:nvPr>
            <p:ph type="title"/>
          </p:nvPr>
        </p:nvSpPr>
        <p:spPr>
          <a:xfrm>
            <a:off x="457200" y="4869160"/>
            <a:ext cx="8135938" cy="1512168"/>
          </a:xfrm>
        </p:spPr>
        <p:txBody>
          <a:bodyPr/>
          <a:lstStyle/>
          <a:p>
            <a:r>
              <a:rPr lang="it-IT" sz="1600" dirty="0">
                <a:solidFill>
                  <a:srgbClr val="6F2B15"/>
                </a:solidFill>
              </a:rPr>
              <a:t>La protesi di Ronny Cammareri alla mano sinistra.</a:t>
            </a:r>
          </a:p>
        </p:txBody>
      </p:sp>
    </p:spTree>
    <p:extLst>
      <p:ext uri="{BB962C8B-B14F-4D97-AF65-F5344CB8AC3E}">
        <p14:creationId xmlns:p14="http://schemas.microsoft.com/office/powerpoint/2010/main" val="1056241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A22DBC-2DE9-E214-3EF2-BEB9D1D7E103}"/>
              </a:ext>
            </a:extLst>
          </p:cNvPr>
          <p:cNvSpPr>
            <a:spLocks noGrp="1"/>
          </p:cNvSpPr>
          <p:nvPr>
            <p:ph type="title"/>
          </p:nvPr>
        </p:nvSpPr>
        <p:spPr>
          <a:xfrm>
            <a:off x="457200" y="4869160"/>
            <a:ext cx="8135938" cy="1988840"/>
          </a:xfrm>
        </p:spPr>
        <p:txBody>
          <a:bodyPr/>
          <a:lstStyle/>
          <a:p>
            <a:r>
              <a:rPr lang="it-IT" sz="1600" dirty="0"/>
              <a:t>Loretta a tavola cerca di convincere Ronny a riallacciare i rapporti col fratello.</a:t>
            </a:r>
          </a:p>
        </p:txBody>
      </p:sp>
      <p:pic>
        <p:nvPicPr>
          <p:cNvPr id="6" name="Immagine 5">
            <a:extLst>
              <a:ext uri="{FF2B5EF4-FFF2-40B4-BE49-F238E27FC236}">
                <a16:creationId xmlns:a16="http://schemas.microsoft.com/office/drawing/2014/main" id="{69434210-7885-05DF-6B49-CBFF3319A4D8}"/>
              </a:ext>
            </a:extLst>
          </p:cNvPr>
          <p:cNvPicPr>
            <a:picLocks noChangeAspect="1"/>
          </p:cNvPicPr>
          <p:nvPr/>
        </p:nvPicPr>
        <p:blipFill>
          <a:blip r:embed="rId2"/>
          <a:stretch>
            <a:fillRect/>
          </a:stretch>
        </p:blipFill>
        <p:spPr>
          <a:xfrm>
            <a:off x="685800" y="1052736"/>
            <a:ext cx="7772400" cy="4366637"/>
          </a:xfrm>
          <a:prstGeom prst="rect">
            <a:avLst/>
          </a:prstGeom>
        </p:spPr>
      </p:pic>
    </p:spTree>
    <p:extLst>
      <p:ext uri="{BB962C8B-B14F-4D97-AF65-F5344CB8AC3E}">
        <p14:creationId xmlns:p14="http://schemas.microsoft.com/office/powerpoint/2010/main" val="3978098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EB489C3-5FA1-CC9D-BD03-CFA0B6CF867B}"/>
              </a:ext>
            </a:extLst>
          </p:cNvPr>
          <p:cNvPicPr>
            <a:picLocks noChangeAspect="1"/>
          </p:cNvPicPr>
          <p:nvPr/>
        </p:nvPicPr>
        <p:blipFill>
          <a:blip r:embed="rId2"/>
          <a:stretch>
            <a:fillRect/>
          </a:stretch>
        </p:blipFill>
        <p:spPr>
          <a:xfrm>
            <a:off x="2447764" y="468992"/>
            <a:ext cx="4248472" cy="6344384"/>
          </a:xfrm>
          <a:prstGeom prst="rect">
            <a:avLst/>
          </a:prstGeom>
        </p:spPr>
      </p:pic>
    </p:spTree>
    <p:extLst>
      <p:ext uri="{BB962C8B-B14F-4D97-AF65-F5344CB8AC3E}">
        <p14:creationId xmlns:p14="http://schemas.microsoft.com/office/powerpoint/2010/main" val="3484465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154DC3A-D340-2800-D050-519D864094FC}"/>
              </a:ext>
            </a:extLst>
          </p:cNvPr>
          <p:cNvPicPr>
            <a:picLocks noChangeAspect="1"/>
          </p:cNvPicPr>
          <p:nvPr/>
        </p:nvPicPr>
        <p:blipFill>
          <a:blip r:embed="rId2"/>
          <a:stretch>
            <a:fillRect/>
          </a:stretch>
        </p:blipFill>
        <p:spPr>
          <a:xfrm>
            <a:off x="2519264" y="1889448"/>
            <a:ext cx="6624736" cy="4968552"/>
          </a:xfrm>
          <a:prstGeom prst="rect">
            <a:avLst/>
          </a:prstGeom>
        </p:spPr>
      </p:pic>
      <p:sp>
        <p:nvSpPr>
          <p:cNvPr id="2" name="Titolo 1">
            <a:extLst>
              <a:ext uri="{FF2B5EF4-FFF2-40B4-BE49-F238E27FC236}">
                <a16:creationId xmlns:a16="http://schemas.microsoft.com/office/drawing/2014/main" id="{1E59CD29-324D-85FB-8364-A22AE48FD337}"/>
              </a:ext>
            </a:extLst>
          </p:cNvPr>
          <p:cNvSpPr>
            <a:spLocks noGrp="1"/>
          </p:cNvSpPr>
          <p:nvPr>
            <p:ph type="title"/>
          </p:nvPr>
        </p:nvSpPr>
        <p:spPr>
          <a:xfrm>
            <a:off x="0" y="5445224"/>
            <a:ext cx="2266778" cy="1296144"/>
          </a:xfrm>
        </p:spPr>
        <p:txBody>
          <a:bodyPr/>
          <a:lstStyle/>
          <a:p>
            <a:r>
              <a:rPr lang="it-IT" sz="1600" dirty="0">
                <a:solidFill>
                  <a:srgbClr val="0070C0"/>
                </a:solidFill>
              </a:rPr>
              <a:t>Loretta verso il cielo notturno di New York.</a:t>
            </a:r>
          </a:p>
        </p:txBody>
      </p:sp>
    </p:spTree>
    <p:extLst>
      <p:ext uri="{BB962C8B-B14F-4D97-AF65-F5344CB8AC3E}">
        <p14:creationId xmlns:p14="http://schemas.microsoft.com/office/powerpoint/2010/main" val="95098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7CF4401-569C-0F6D-D47F-7F645B4EFDE9}"/>
              </a:ext>
            </a:extLst>
          </p:cNvPr>
          <p:cNvPicPr>
            <a:picLocks noChangeAspect="1"/>
          </p:cNvPicPr>
          <p:nvPr/>
        </p:nvPicPr>
        <p:blipFill>
          <a:blip r:embed="rId2"/>
          <a:stretch>
            <a:fillRect/>
          </a:stretch>
        </p:blipFill>
        <p:spPr>
          <a:xfrm>
            <a:off x="485545" y="1628800"/>
            <a:ext cx="8172909" cy="4608512"/>
          </a:xfrm>
          <a:prstGeom prst="rect">
            <a:avLst/>
          </a:prstGeom>
        </p:spPr>
      </p:pic>
    </p:spTree>
    <p:extLst>
      <p:ext uri="{BB962C8B-B14F-4D97-AF65-F5344CB8AC3E}">
        <p14:creationId xmlns:p14="http://schemas.microsoft.com/office/powerpoint/2010/main" val="2725578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3BDB768-59AF-BFA7-1024-85E6534A5E66}"/>
              </a:ext>
            </a:extLst>
          </p:cNvPr>
          <p:cNvSpPr>
            <a:spLocks noGrp="1"/>
          </p:cNvSpPr>
          <p:nvPr>
            <p:ph type="title"/>
          </p:nvPr>
        </p:nvSpPr>
        <p:spPr>
          <a:xfrm>
            <a:off x="457200" y="5373216"/>
            <a:ext cx="8135938" cy="1484784"/>
          </a:xfrm>
        </p:spPr>
        <p:txBody>
          <a:bodyPr/>
          <a:lstStyle/>
          <a:p>
            <a:r>
              <a:rPr lang="it-IT" sz="1600" dirty="0">
                <a:solidFill>
                  <a:srgbClr val="860000"/>
                </a:solidFill>
              </a:rPr>
              <a:t>La mattina dopo Loretta e Ronny a confronto.</a:t>
            </a:r>
          </a:p>
        </p:txBody>
      </p:sp>
      <p:pic>
        <p:nvPicPr>
          <p:cNvPr id="5" name="Immagine 4">
            <a:extLst>
              <a:ext uri="{FF2B5EF4-FFF2-40B4-BE49-F238E27FC236}">
                <a16:creationId xmlns:a16="http://schemas.microsoft.com/office/drawing/2014/main" id="{F640A1B0-0FD3-5817-FC60-3CB302D7FCA9}"/>
              </a:ext>
            </a:extLst>
          </p:cNvPr>
          <p:cNvPicPr>
            <a:picLocks noChangeAspect="1"/>
          </p:cNvPicPr>
          <p:nvPr/>
        </p:nvPicPr>
        <p:blipFill>
          <a:blip r:embed="rId2"/>
          <a:stretch>
            <a:fillRect/>
          </a:stretch>
        </p:blipFill>
        <p:spPr>
          <a:xfrm>
            <a:off x="1907704" y="620688"/>
            <a:ext cx="5616624" cy="5112568"/>
          </a:xfrm>
          <a:prstGeom prst="rect">
            <a:avLst/>
          </a:prstGeom>
        </p:spPr>
      </p:pic>
    </p:spTree>
    <p:extLst>
      <p:ext uri="{BB962C8B-B14F-4D97-AF65-F5344CB8AC3E}">
        <p14:creationId xmlns:p14="http://schemas.microsoft.com/office/powerpoint/2010/main" val="1327750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3AF1AE-AA77-D9FF-83EC-2903B76BEF46}"/>
              </a:ext>
            </a:extLst>
          </p:cNvPr>
          <p:cNvSpPr>
            <a:spLocks noGrp="1"/>
          </p:cNvSpPr>
          <p:nvPr>
            <p:ph type="title"/>
          </p:nvPr>
        </p:nvSpPr>
        <p:spPr>
          <a:xfrm>
            <a:off x="457200" y="5517232"/>
            <a:ext cx="8322816" cy="1340768"/>
          </a:xfrm>
        </p:spPr>
        <p:txBody>
          <a:bodyPr/>
          <a:lstStyle/>
          <a:p>
            <a:r>
              <a:rPr lang="it-IT" sz="1600" dirty="0">
                <a:solidFill>
                  <a:srgbClr val="C00000"/>
                </a:solidFill>
              </a:rPr>
              <a:t>Il Melodramma                                            </a:t>
            </a:r>
            <a:r>
              <a:rPr lang="it-IT" sz="1600" dirty="0">
                <a:solidFill>
                  <a:srgbClr val="002060"/>
                </a:solidFill>
              </a:rPr>
              <a:t>Il compositore Giacomo Puccini.</a:t>
            </a:r>
          </a:p>
        </p:txBody>
      </p:sp>
      <p:pic>
        <p:nvPicPr>
          <p:cNvPr id="4" name="Immagine 3">
            <a:extLst>
              <a:ext uri="{FF2B5EF4-FFF2-40B4-BE49-F238E27FC236}">
                <a16:creationId xmlns:a16="http://schemas.microsoft.com/office/drawing/2014/main" id="{E72B9D6E-0FA4-CD52-6256-84AEB0993AAA}"/>
              </a:ext>
            </a:extLst>
          </p:cNvPr>
          <p:cNvPicPr>
            <a:picLocks noChangeAspect="1"/>
          </p:cNvPicPr>
          <p:nvPr/>
        </p:nvPicPr>
        <p:blipFill>
          <a:blip r:embed="rId2"/>
          <a:stretch>
            <a:fillRect/>
          </a:stretch>
        </p:blipFill>
        <p:spPr>
          <a:xfrm>
            <a:off x="4860034" y="620688"/>
            <a:ext cx="3919982" cy="5132412"/>
          </a:xfrm>
          <a:prstGeom prst="rect">
            <a:avLst/>
          </a:prstGeom>
        </p:spPr>
      </p:pic>
      <p:pic>
        <p:nvPicPr>
          <p:cNvPr id="6" name="Immagine 5">
            <a:extLst>
              <a:ext uri="{FF2B5EF4-FFF2-40B4-BE49-F238E27FC236}">
                <a16:creationId xmlns:a16="http://schemas.microsoft.com/office/drawing/2014/main" id="{4D8CFB88-6764-9F93-3D3E-F02DFB6995E6}"/>
              </a:ext>
            </a:extLst>
          </p:cNvPr>
          <p:cNvPicPr>
            <a:picLocks noChangeAspect="1"/>
          </p:cNvPicPr>
          <p:nvPr/>
        </p:nvPicPr>
        <p:blipFill>
          <a:blip r:embed="rId3"/>
          <a:stretch>
            <a:fillRect/>
          </a:stretch>
        </p:blipFill>
        <p:spPr>
          <a:xfrm>
            <a:off x="457200" y="620688"/>
            <a:ext cx="4064000" cy="5132412"/>
          </a:xfrm>
          <a:prstGeom prst="rect">
            <a:avLst/>
          </a:prstGeom>
        </p:spPr>
      </p:pic>
    </p:spTree>
    <p:extLst>
      <p:ext uri="{BB962C8B-B14F-4D97-AF65-F5344CB8AC3E}">
        <p14:creationId xmlns:p14="http://schemas.microsoft.com/office/powerpoint/2010/main" val="551531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C03206-B321-8E7D-A776-B6C62AFBF297}"/>
              </a:ext>
            </a:extLst>
          </p:cNvPr>
          <p:cNvSpPr>
            <a:spLocks noGrp="1"/>
          </p:cNvSpPr>
          <p:nvPr>
            <p:ph type="title"/>
          </p:nvPr>
        </p:nvSpPr>
        <p:spPr>
          <a:xfrm>
            <a:off x="457200" y="5229200"/>
            <a:ext cx="8135938" cy="1628800"/>
          </a:xfrm>
        </p:spPr>
        <p:txBody>
          <a:bodyPr/>
          <a:lstStyle/>
          <a:p>
            <a:r>
              <a:rPr lang="it-IT" sz="1600" dirty="0">
                <a:solidFill>
                  <a:srgbClr val="00B0F0"/>
                </a:solidFill>
              </a:rPr>
              <a:t>Il MET, Metropolitan Theater di New York.</a:t>
            </a:r>
          </a:p>
        </p:txBody>
      </p:sp>
      <p:pic>
        <p:nvPicPr>
          <p:cNvPr id="3" name="Immagine 2">
            <a:extLst>
              <a:ext uri="{FF2B5EF4-FFF2-40B4-BE49-F238E27FC236}">
                <a16:creationId xmlns:a16="http://schemas.microsoft.com/office/drawing/2014/main" id="{D6F5D921-9A50-A141-F9AA-4EFB66773B1A}"/>
              </a:ext>
            </a:extLst>
          </p:cNvPr>
          <p:cNvPicPr>
            <a:picLocks noChangeAspect="1"/>
          </p:cNvPicPr>
          <p:nvPr/>
        </p:nvPicPr>
        <p:blipFill>
          <a:blip r:embed="rId2"/>
          <a:stretch>
            <a:fillRect/>
          </a:stretch>
        </p:blipFill>
        <p:spPr>
          <a:xfrm>
            <a:off x="622775" y="383349"/>
            <a:ext cx="7898450" cy="5256060"/>
          </a:xfrm>
          <a:prstGeom prst="rect">
            <a:avLst/>
          </a:prstGeom>
        </p:spPr>
      </p:pic>
    </p:spTree>
    <p:extLst>
      <p:ext uri="{BB962C8B-B14F-4D97-AF65-F5344CB8AC3E}">
        <p14:creationId xmlns:p14="http://schemas.microsoft.com/office/powerpoint/2010/main" val="182452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DDB43F7-98BF-1FAD-1A32-6680DC7E0022}"/>
              </a:ext>
            </a:extLst>
          </p:cNvPr>
          <p:cNvPicPr>
            <a:picLocks noChangeAspect="1"/>
          </p:cNvPicPr>
          <p:nvPr/>
        </p:nvPicPr>
        <p:blipFill>
          <a:blip r:embed="rId2"/>
          <a:stretch>
            <a:fillRect/>
          </a:stretch>
        </p:blipFill>
        <p:spPr>
          <a:xfrm>
            <a:off x="37853" y="27654"/>
            <a:ext cx="4559840" cy="6858000"/>
          </a:xfrm>
          <a:prstGeom prst="rect">
            <a:avLst/>
          </a:prstGeom>
        </p:spPr>
      </p:pic>
      <p:sp>
        <p:nvSpPr>
          <p:cNvPr id="4" name="Titolo 3">
            <a:extLst>
              <a:ext uri="{FF2B5EF4-FFF2-40B4-BE49-F238E27FC236}">
                <a16:creationId xmlns:a16="http://schemas.microsoft.com/office/drawing/2014/main" id="{E761E900-2D85-61CD-EC95-255C88A0CA11}"/>
              </a:ext>
            </a:extLst>
          </p:cNvPr>
          <p:cNvSpPr>
            <a:spLocks noGrp="1"/>
          </p:cNvSpPr>
          <p:nvPr>
            <p:ph type="title"/>
          </p:nvPr>
        </p:nvSpPr>
        <p:spPr>
          <a:xfrm>
            <a:off x="4716016" y="5517232"/>
            <a:ext cx="3877122" cy="1368422"/>
          </a:xfrm>
        </p:spPr>
        <p:txBody>
          <a:bodyPr/>
          <a:lstStyle/>
          <a:p>
            <a:pPr algn="l"/>
            <a:r>
              <a:rPr lang="it-IT" sz="1600" dirty="0">
                <a:solidFill>
                  <a:srgbClr val="860000"/>
                </a:solidFill>
              </a:rPr>
              <a:t>L’autore del soggetto del film, l’americano </a:t>
            </a:r>
            <a:br>
              <a:rPr lang="it-IT" sz="1600" dirty="0">
                <a:solidFill>
                  <a:srgbClr val="860000"/>
                </a:solidFill>
              </a:rPr>
            </a:br>
            <a:r>
              <a:rPr lang="it-IT" sz="1600" dirty="0">
                <a:solidFill>
                  <a:srgbClr val="860000"/>
                </a:solidFill>
              </a:rPr>
              <a:t>John Patrick </a:t>
            </a:r>
            <a:r>
              <a:rPr lang="it-IT" sz="1600" dirty="0" err="1">
                <a:solidFill>
                  <a:srgbClr val="860000"/>
                </a:solidFill>
              </a:rPr>
              <a:t>Shanley</a:t>
            </a:r>
            <a:r>
              <a:rPr lang="it-IT" sz="1600" dirty="0">
                <a:solidFill>
                  <a:srgbClr val="860000"/>
                </a:solidFill>
              </a:rPr>
              <a:t>.</a:t>
            </a:r>
          </a:p>
        </p:txBody>
      </p:sp>
    </p:spTree>
    <p:extLst>
      <p:ext uri="{BB962C8B-B14F-4D97-AF65-F5344CB8AC3E}">
        <p14:creationId xmlns:p14="http://schemas.microsoft.com/office/powerpoint/2010/main" val="3134648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A1C0816-987E-B3A1-F775-C193406F49CE}"/>
              </a:ext>
            </a:extLst>
          </p:cNvPr>
          <p:cNvPicPr>
            <a:picLocks noChangeAspect="1"/>
          </p:cNvPicPr>
          <p:nvPr/>
        </p:nvPicPr>
        <p:blipFill>
          <a:blip r:embed="rId2"/>
          <a:stretch>
            <a:fillRect/>
          </a:stretch>
        </p:blipFill>
        <p:spPr>
          <a:xfrm>
            <a:off x="899592" y="980728"/>
            <a:ext cx="7686166" cy="4248472"/>
          </a:xfrm>
          <a:prstGeom prst="rect">
            <a:avLst/>
          </a:prstGeom>
        </p:spPr>
      </p:pic>
      <p:sp>
        <p:nvSpPr>
          <p:cNvPr id="5" name="Titolo 4">
            <a:extLst>
              <a:ext uri="{FF2B5EF4-FFF2-40B4-BE49-F238E27FC236}">
                <a16:creationId xmlns:a16="http://schemas.microsoft.com/office/drawing/2014/main" id="{B2668A75-FCA1-E068-B7A8-CAA0541F9DE8}"/>
              </a:ext>
            </a:extLst>
          </p:cNvPr>
          <p:cNvSpPr>
            <a:spLocks noGrp="1"/>
          </p:cNvSpPr>
          <p:nvPr>
            <p:ph type="title"/>
          </p:nvPr>
        </p:nvSpPr>
        <p:spPr>
          <a:xfrm>
            <a:off x="899592" y="5229200"/>
            <a:ext cx="7693546" cy="1008112"/>
          </a:xfrm>
        </p:spPr>
        <p:txBody>
          <a:bodyPr/>
          <a:lstStyle/>
          <a:p>
            <a:r>
              <a:rPr lang="it-IT" sz="1600" dirty="0">
                <a:solidFill>
                  <a:srgbClr val="0070C0"/>
                </a:solidFill>
              </a:rPr>
              <a:t>«Uscita dall’ufficio Loretta va a farsi bella»</a:t>
            </a:r>
          </a:p>
        </p:txBody>
      </p:sp>
    </p:spTree>
    <p:extLst>
      <p:ext uri="{BB962C8B-B14F-4D97-AF65-F5344CB8AC3E}">
        <p14:creationId xmlns:p14="http://schemas.microsoft.com/office/powerpoint/2010/main" val="3923347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EC9576-05E2-FC78-BDFE-37614E8FE164}"/>
              </a:ext>
            </a:extLst>
          </p:cNvPr>
          <p:cNvSpPr>
            <a:spLocks noGrp="1"/>
          </p:cNvSpPr>
          <p:nvPr>
            <p:ph type="title"/>
          </p:nvPr>
        </p:nvSpPr>
        <p:spPr>
          <a:xfrm>
            <a:off x="1439652" y="4797153"/>
            <a:ext cx="6264696" cy="2060848"/>
          </a:xfrm>
        </p:spPr>
        <p:txBody>
          <a:bodyPr/>
          <a:lstStyle/>
          <a:p>
            <a:r>
              <a:rPr lang="it-IT" sz="1600" dirty="0">
                <a:solidFill>
                  <a:srgbClr val="0070C0"/>
                </a:solidFill>
              </a:rPr>
              <a:t>…poi va in chiesa a confessare…</a:t>
            </a:r>
          </a:p>
        </p:txBody>
      </p:sp>
      <p:pic>
        <p:nvPicPr>
          <p:cNvPr id="3" name="Immagine 2">
            <a:extLst>
              <a:ext uri="{FF2B5EF4-FFF2-40B4-BE49-F238E27FC236}">
                <a16:creationId xmlns:a16="http://schemas.microsoft.com/office/drawing/2014/main" id="{B6BA1B95-8F10-7AD9-F54A-8ACAE6DBEAAF}"/>
              </a:ext>
            </a:extLst>
          </p:cNvPr>
          <p:cNvPicPr>
            <a:picLocks noChangeAspect="1"/>
          </p:cNvPicPr>
          <p:nvPr/>
        </p:nvPicPr>
        <p:blipFill>
          <a:blip r:embed="rId2"/>
          <a:stretch>
            <a:fillRect/>
          </a:stretch>
        </p:blipFill>
        <p:spPr>
          <a:xfrm>
            <a:off x="1439652" y="836712"/>
            <a:ext cx="6264696" cy="4360229"/>
          </a:xfrm>
          <a:prstGeom prst="rect">
            <a:avLst/>
          </a:prstGeom>
        </p:spPr>
      </p:pic>
    </p:spTree>
    <p:extLst>
      <p:ext uri="{BB962C8B-B14F-4D97-AF65-F5344CB8AC3E}">
        <p14:creationId xmlns:p14="http://schemas.microsoft.com/office/powerpoint/2010/main" val="3547590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8EF068-1389-3424-58E9-77B001EE0EFE}"/>
              </a:ext>
            </a:extLst>
          </p:cNvPr>
          <p:cNvSpPr>
            <a:spLocks noGrp="1"/>
          </p:cNvSpPr>
          <p:nvPr>
            <p:ph type="title"/>
          </p:nvPr>
        </p:nvSpPr>
        <p:spPr>
          <a:xfrm>
            <a:off x="304800" y="4176464"/>
            <a:ext cx="8288338" cy="2708920"/>
          </a:xfrm>
        </p:spPr>
        <p:txBody>
          <a:bodyPr/>
          <a:lstStyle/>
          <a:p>
            <a:r>
              <a:rPr lang="it-IT" sz="1600" dirty="0">
                <a:solidFill>
                  <a:srgbClr val="860000"/>
                </a:solidFill>
              </a:rPr>
              <a:t>Il padre Cosmo Castorini, l’attore Vincent Gardenia.</a:t>
            </a:r>
            <a:br>
              <a:rPr lang="it-IT" sz="1600" dirty="0"/>
            </a:br>
            <a:r>
              <a:rPr lang="it-IT" sz="1600" dirty="0">
                <a:solidFill>
                  <a:srgbClr val="B913C9"/>
                </a:solidFill>
              </a:rPr>
              <a:t>La madre Rose, l’attrice americana </a:t>
            </a:r>
            <a:r>
              <a:rPr lang="it-IT" sz="1600" dirty="0" err="1">
                <a:solidFill>
                  <a:srgbClr val="B913C9"/>
                </a:solidFill>
              </a:rPr>
              <a:t>Olimpya</a:t>
            </a:r>
            <a:r>
              <a:rPr lang="it-IT" sz="1600" dirty="0">
                <a:solidFill>
                  <a:srgbClr val="B913C9"/>
                </a:solidFill>
              </a:rPr>
              <a:t> Dukakis.</a:t>
            </a:r>
          </a:p>
        </p:txBody>
      </p:sp>
      <p:pic>
        <p:nvPicPr>
          <p:cNvPr id="4" name="Immagine 3">
            <a:extLst>
              <a:ext uri="{FF2B5EF4-FFF2-40B4-BE49-F238E27FC236}">
                <a16:creationId xmlns:a16="http://schemas.microsoft.com/office/drawing/2014/main" id="{92955157-908C-A37A-CFE8-FD379AF29A4B}"/>
              </a:ext>
            </a:extLst>
          </p:cNvPr>
          <p:cNvPicPr>
            <a:picLocks noChangeAspect="1"/>
          </p:cNvPicPr>
          <p:nvPr/>
        </p:nvPicPr>
        <p:blipFill>
          <a:blip r:embed="rId2"/>
          <a:stretch>
            <a:fillRect/>
          </a:stretch>
        </p:blipFill>
        <p:spPr>
          <a:xfrm>
            <a:off x="4709964" y="1556792"/>
            <a:ext cx="4267200" cy="3155755"/>
          </a:xfrm>
          <a:prstGeom prst="rect">
            <a:avLst/>
          </a:prstGeom>
        </p:spPr>
      </p:pic>
      <p:pic>
        <p:nvPicPr>
          <p:cNvPr id="6" name="Immagine 5">
            <a:extLst>
              <a:ext uri="{FF2B5EF4-FFF2-40B4-BE49-F238E27FC236}">
                <a16:creationId xmlns:a16="http://schemas.microsoft.com/office/drawing/2014/main" id="{103857EC-5E04-6224-603D-6D23A86D7041}"/>
              </a:ext>
            </a:extLst>
          </p:cNvPr>
          <p:cNvPicPr>
            <a:picLocks noChangeAspect="1"/>
          </p:cNvPicPr>
          <p:nvPr/>
        </p:nvPicPr>
        <p:blipFill>
          <a:blip r:embed="rId3"/>
          <a:stretch>
            <a:fillRect/>
          </a:stretch>
        </p:blipFill>
        <p:spPr>
          <a:xfrm>
            <a:off x="166836" y="1556792"/>
            <a:ext cx="4405164" cy="3089177"/>
          </a:xfrm>
          <a:prstGeom prst="rect">
            <a:avLst/>
          </a:prstGeom>
        </p:spPr>
      </p:pic>
    </p:spTree>
    <p:extLst>
      <p:ext uri="{BB962C8B-B14F-4D97-AF65-F5344CB8AC3E}">
        <p14:creationId xmlns:p14="http://schemas.microsoft.com/office/powerpoint/2010/main" val="3350586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393E19E-2D20-919B-227F-F893F70172F2}"/>
              </a:ext>
            </a:extLst>
          </p:cNvPr>
          <p:cNvPicPr>
            <a:picLocks noChangeAspect="1"/>
          </p:cNvPicPr>
          <p:nvPr/>
        </p:nvPicPr>
        <p:blipFill>
          <a:blip r:embed="rId2"/>
          <a:stretch>
            <a:fillRect/>
          </a:stretch>
        </p:blipFill>
        <p:spPr>
          <a:xfrm>
            <a:off x="827584" y="-25828"/>
            <a:ext cx="7272808" cy="5454606"/>
          </a:xfrm>
          <a:prstGeom prst="rect">
            <a:avLst/>
          </a:prstGeom>
        </p:spPr>
      </p:pic>
      <p:sp>
        <p:nvSpPr>
          <p:cNvPr id="2" name="Titolo 1">
            <a:extLst>
              <a:ext uri="{FF2B5EF4-FFF2-40B4-BE49-F238E27FC236}">
                <a16:creationId xmlns:a16="http://schemas.microsoft.com/office/drawing/2014/main" id="{827498E7-4DBF-E477-8543-C8D98DCD0220}"/>
              </a:ext>
            </a:extLst>
          </p:cNvPr>
          <p:cNvSpPr>
            <a:spLocks noGrp="1"/>
          </p:cNvSpPr>
          <p:nvPr>
            <p:ph type="title"/>
          </p:nvPr>
        </p:nvSpPr>
        <p:spPr>
          <a:xfrm>
            <a:off x="251520" y="5013176"/>
            <a:ext cx="8352928" cy="1728192"/>
          </a:xfrm>
        </p:spPr>
        <p:txBody>
          <a:bodyPr/>
          <a:lstStyle/>
          <a:p>
            <a:br>
              <a:rPr lang="it-IT" sz="1600" dirty="0"/>
            </a:br>
            <a:br>
              <a:rPr lang="it-IT" sz="1600" dirty="0"/>
            </a:br>
            <a:r>
              <a:rPr lang="it-IT" sz="1600" dirty="0">
                <a:solidFill>
                  <a:srgbClr val="00B0F0"/>
                </a:solidFill>
              </a:rPr>
              <a:t>“Folle è l’uomo che parla alla luna. Stolto chi non le presta ascolto.</a:t>
            </a:r>
            <a:br>
              <a:rPr lang="it-IT" sz="1600" dirty="0">
                <a:solidFill>
                  <a:srgbClr val="00B0F0"/>
                </a:solidFill>
              </a:rPr>
            </a:br>
            <a:r>
              <a:rPr lang="it-IT" sz="1600" dirty="0">
                <a:solidFill>
                  <a:srgbClr val="00B0F0"/>
                </a:solidFill>
              </a:rPr>
              <a:t>Ma tu chi sei che, avanzando nel buio della notte, inciampi nei miei più segreti pensieri?” </a:t>
            </a:r>
            <a:r>
              <a:rPr lang="it-IT" sz="1600" i="1" dirty="0">
                <a:solidFill>
                  <a:srgbClr val="002060"/>
                </a:solidFill>
              </a:rPr>
              <a:t>(William Shakespeare, da Romeo e Giulietta)</a:t>
            </a:r>
            <a:br>
              <a:rPr lang="it-IT" sz="1600" dirty="0"/>
            </a:br>
            <a:endParaRPr lang="it-IT" sz="1600" dirty="0"/>
          </a:p>
        </p:txBody>
      </p:sp>
    </p:spTree>
    <p:extLst>
      <p:ext uri="{BB962C8B-B14F-4D97-AF65-F5344CB8AC3E}">
        <p14:creationId xmlns:p14="http://schemas.microsoft.com/office/powerpoint/2010/main" val="211069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797847-D626-EF55-C1A2-303E9B078BB2}"/>
              </a:ext>
            </a:extLst>
          </p:cNvPr>
          <p:cNvSpPr>
            <a:spLocks noGrp="1"/>
          </p:cNvSpPr>
          <p:nvPr>
            <p:ph type="title"/>
          </p:nvPr>
        </p:nvSpPr>
        <p:spPr>
          <a:xfrm>
            <a:off x="971600" y="4365104"/>
            <a:ext cx="7418448" cy="2492896"/>
          </a:xfrm>
        </p:spPr>
        <p:txBody>
          <a:bodyPr/>
          <a:lstStyle/>
          <a:p>
            <a:r>
              <a:rPr lang="it-IT" sz="1600" dirty="0">
                <a:solidFill>
                  <a:srgbClr val="C00000"/>
                </a:solidFill>
              </a:rPr>
              <a:t>Rose Castorini al ristorante si intrattiene con uno sconosciuto.</a:t>
            </a:r>
          </a:p>
        </p:txBody>
      </p:sp>
      <p:pic>
        <p:nvPicPr>
          <p:cNvPr id="3" name="Immagine 2">
            <a:extLst>
              <a:ext uri="{FF2B5EF4-FFF2-40B4-BE49-F238E27FC236}">
                <a16:creationId xmlns:a16="http://schemas.microsoft.com/office/drawing/2014/main" id="{2472E67C-A3F7-8CA4-BF1A-3777682E8464}"/>
              </a:ext>
            </a:extLst>
          </p:cNvPr>
          <p:cNvPicPr>
            <a:picLocks noChangeAspect="1"/>
          </p:cNvPicPr>
          <p:nvPr/>
        </p:nvPicPr>
        <p:blipFill>
          <a:blip r:embed="rId2"/>
          <a:stretch>
            <a:fillRect/>
          </a:stretch>
        </p:blipFill>
        <p:spPr>
          <a:xfrm>
            <a:off x="1043608" y="836712"/>
            <a:ext cx="7346440" cy="4122686"/>
          </a:xfrm>
          <a:prstGeom prst="rect">
            <a:avLst/>
          </a:prstGeom>
        </p:spPr>
      </p:pic>
    </p:spTree>
    <p:extLst>
      <p:ext uri="{BB962C8B-B14F-4D97-AF65-F5344CB8AC3E}">
        <p14:creationId xmlns:p14="http://schemas.microsoft.com/office/powerpoint/2010/main" val="3884349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4F479E-6183-DC7F-76DE-82BF9DC8961A}"/>
              </a:ext>
            </a:extLst>
          </p:cNvPr>
          <p:cNvSpPr>
            <a:spLocks noGrp="1"/>
          </p:cNvSpPr>
          <p:nvPr>
            <p:ph type="title"/>
          </p:nvPr>
        </p:nvSpPr>
        <p:spPr>
          <a:xfrm>
            <a:off x="945888" y="4869160"/>
            <a:ext cx="7647250" cy="1988840"/>
          </a:xfrm>
        </p:spPr>
        <p:txBody>
          <a:bodyPr/>
          <a:lstStyle/>
          <a:p>
            <a:r>
              <a:rPr lang="it-IT" sz="1600" dirty="0">
                <a:solidFill>
                  <a:srgbClr val="002060"/>
                </a:solidFill>
              </a:rPr>
              <a:t>Il nonno Castorini in giro con i cani che abbaia alla luna!</a:t>
            </a:r>
          </a:p>
        </p:txBody>
      </p:sp>
      <p:pic>
        <p:nvPicPr>
          <p:cNvPr id="3" name="Immagine 2">
            <a:extLst>
              <a:ext uri="{FF2B5EF4-FFF2-40B4-BE49-F238E27FC236}">
                <a16:creationId xmlns:a16="http://schemas.microsoft.com/office/drawing/2014/main" id="{BFCF85A3-2A35-D417-210F-37A173417B5D}"/>
              </a:ext>
            </a:extLst>
          </p:cNvPr>
          <p:cNvPicPr>
            <a:picLocks noChangeAspect="1"/>
          </p:cNvPicPr>
          <p:nvPr/>
        </p:nvPicPr>
        <p:blipFill>
          <a:blip r:embed="rId2"/>
          <a:stretch>
            <a:fillRect/>
          </a:stretch>
        </p:blipFill>
        <p:spPr>
          <a:xfrm>
            <a:off x="945888" y="1052736"/>
            <a:ext cx="7647250" cy="4248472"/>
          </a:xfrm>
          <a:prstGeom prst="rect">
            <a:avLst/>
          </a:prstGeom>
        </p:spPr>
      </p:pic>
    </p:spTree>
    <p:extLst>
      <p:ext uri="{BB962C8B-B14F-4D97-AF65-F5344CB8AC3E}">
        <p14:creationId xmlns:p14="http://schemas.microsoft.com/office/powerpoint/2010/main" val="4248503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onno Castorini e la Bella Luna .mp4">
            <a:hlinkClick r:id="" action="ppaction://media"/>
            <a:extLst>
              <a:ext uri="{FF2B5EF4-FFF2-40B4-BE49-F238E27FC236}">
                <a16:creationId xmlns:a16="http://schemas.microsoft.com/office/drawing/2014/main" id="{58144637-381E-D9F6-56DD-9BF1A243D2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219200"/>
            <a:ext cx="8128000" cy="4419600"/>
          </a:xfrm>
          <a:prstGeom prst="rect">
            <a:avLst/>
          </a:prstGeom>
        </p:spPr>
      </p:pic>
    </p:spTree>
    <p:extLst>
      <p:ext uri="{BB962C8B-B14F-4D97-AF65-F5344CB8AC3E}">
        <p14:creationId xmlns:p14="http://schemas.microsoft.com/office/powerpoint/2010/main" val="49902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868E03-FB60-B2E0-694F-FEC89C99D3EC}"/>
              </a:ext>
            </a:extLst>
          </p:cNvPr>
          <p:cNvSpPr>
            <a:spLocks noGrp="1"/>
          </p:cNvSpPr>
          <p:nvPr>
            <p:ph type="title"/>
          </p:nvPr>
        </p:nvSpPr>
        <p:spPr>
          <a:xfrm>
            <a:off x="457200" y="4986404"/>
            <a:ext cx="8135938" cy="1682956"/>
          </a:xfrm>
        </p:spPr>
        <p:txBody>
          <a:bodyPr/>
          <a:lstStyle/>
          <a:p>
            <a:r>
              <a:rPr lang="it-IT" sz="1600" dirty="0">
                <a:solidFill>
                  <a:srgbClr val="860000"/>
                </a:solidFill>
              </a:rPr>
              <a:t>Lo zio Raymond </a:t>
            </a:r>
            <a:r>
              <a:rPr lang="it-IT" sz="1600" dirty="0" err="1">
                <a:solidFill>
                  <a:srgbClr val="860000"/>
                </a:solidFill>
              </a:rPr>
              <a:t>Cappomaggi</a:t>
            </a:r>
            <a:r>
              <a:rPr lang="it-IT" sz="1600" dirty="0">
                <a:solidFill>
                  <a:srgbClr val="860000"/>
                </a:solidFill>
              </a:rPr>
              <a:t>, l’attore Louis </a:t>
            </a:r>
            <a:r>
              <a:rPr lang="it-IT" sz="1600" dirty="0" err="1">
                <a:solidFill>
                  <a:srgbClr val="860000"/>
                </a:solidFill>
              </a:rPr>
              <a:t>Guss</a:t>
            </a:r>
            <a:r>
              <a:rPr lang="it-IT" sz="1600" dirty="0">
                <a:solidFill>
                  <a:srgbClr val="002060"/>
                </a:solidFill>
              </a:rPr>
              <a:t>. </a:t>
            </a:r>
            <a:br>
              <a:rPr lang="it-IT" sz="1600" dirty="0">
                <a:solidFill>
                  <a:srgbClr val="002060"/>
                </a:solidFill>
              </a:rPr>
            </a:br>
            <a:r>
              <a:rPr lang="it-IT" sz="1600" dirty="0">
                <a:solidFill>
                  <a:srgbClr val="7030A0"/>
                </a:solidFill>
              </a:rPr>
              <a:t>La zia Rita </a:t>
            </a:r>
            <a:r>
              <a:rPr lang="it-IT" sz="1600" dirty="0" err="1">
                <a:solidFill>
                  <a:srgbClr val="7030A0"/>
                </a:solidFill>
              </a:rPr>
              <a:t>Cappomaggi</a:t>
            </a:r>
            <a:r>
              <a:rPr lang="it-IT" sz="1600" dirty="0">
                <a:solidFill>
                  <a:srgbClr val="7030A0"/>
                </a:solidFill>
              </a:rPr>
              <a:t>, l’attrice Julie </a:t>
            </a:r>
            <a:r>
              <a:rPr lang="it-IT" sz="1600" dirty="0" err="1">
                <a:solidFill>
                  <a:srgbClr val="7030A0"/>
                </a:solidFill>
              </a:rPr>
              <a:t>Bovasso</a:t>
            </a:r>
            <a:r>
              <a:rPr lang="it-IT" sz="1600" dirty="0">
                <a:solidFill>
                  <a:srgbClr val="7030A0"/>
                </a:solidFill>
              </a:rPr>
              <a:t>.</a:t>
            </a:r>
            <a:endParaRPr lang="it-IT" sz="1600" dirty="0"/>
          </a:p>
        </p:txBody>
      </p:sp>
      <p:pic>
        <p:nvPicPr>
          <p:cNvPr id="3" name="Immagine 2">
            <a:extLst>
              <a:ext uri="{FF2B5EF4-FFF2-40B4-BE49-F238E27FC236}">
                <a16:creationId xmlns:a16="http://schemas.microsoft.com/office/drawing/2014/main" id="{E8338BFE-462F-54B5-5941-016F6A52097B}"/>
              </a:ext>
            </a:extLst>
          </p:cNvPr>
          <p:cNvPicPr>
            <a:picLocks noChangeAspect="1"/>
          </p:cNvPicPr>
          <p:nvPr/>
        </p:nvPicPr>
        <p:blipFill>
          <a:blip r:embed="rId2"/>
          <a:stretch>
            <a:fillRect/>
          </a:stretch>
        </p:blipFill>
        <p:spPr>
          <a:xfrm>
            <a:off x="2278157" y="1395264"/>
            <a:ext cx="7138898" cy="3591140"/>
          </a:xfrm>
          <a:prstGeom prst="rect">
            <a:avLst/>
          </a:prstGeom>
        </p:spPr>
      </p:pic>
      <p:pic>
        <p:nvPicPr>
          <p:cNvPr id="4" name="Immagine 3">
            <a:extLst>
              <a:ext uri="{FF2B5EF4-FFF2-40B4-BE49-F238E27FC236}">
                <a16:creationId xmlns:a16="http://schemas.microsoft.com/office/drawing/2014/main" id="{74E736D8-B77B-F476-F2B8-64BDF8CEDDB1}"/>
              </a:ext>
            </a:extLst>
          </p:cNvPr>
          <p:cNvPicPr>
            <a:picLocks noChangeAspect="1"/>
          </p:cNvPicPr>
          <p:nvPr/>
        </p:nvPicPr>
        <p:blipFill>
          <a:blip r:embed="rId3"/>
          <a:stretch>
            <a:fillRect/>
          </a:stretch>
        </p:blipFill>
        <p:spPr>
          <a:xfrm>
            <a:off x="1" y="1395264"/>
            <a:ext cx="4571999" cy="3591140"/>
          </a:xfrm>
          <a:prstGeom prst="rect">
            <a:avLst/>
          </a:prstGeom>
        </p:spPr>
      </p:pic>
    </p:spTree>
    <p:extLst>
      <p:ext uri="{BB962C8B-B14F-4D97-AF65-F5344CB8AC3E}">
        <p14:creationId xmlns:p14="http://schemas.microsoft.com/office/powerpoint/2010/main" val="3889861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 luna degli zii, Rita e Raymond.mp4">
            <a:hlinkClick r:id="" action="ppaction://media"/>
            <a:extLst>
              <a:ext uri="{FF2B5EF4-FFF2-40B4-BE49-F238E27FC236}">
                <a16:creationId xmlns:a16="http://schemas.microsoft.com/office/drawing/2014/main" id="{56EBCC70-F7D1-29DC-EAE0-A717AA60AE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244600"/>
            <a:ext cx="8128000" cy="4368800"/>
          </a:xfrm>
          <a:prstGeom prst="rect">
            <a:avLst/>
          </a:prstGeom>
        </p:spPr>
      </p:pic>
    </p:spTree>
    <p:extLst>
      <p:ext uri="{BB962C8B-B14F-4D97-AF65-F5344CB8AC3E}">
        <p14:creationId xmlns:p14="http://schemas.microsoft.com/office/powerpoint/2010/main" val="382317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AAF1942-F635-5AF4-801D-FFCA5A27E01C}"/>
              </a:ext>
            </a:extLst>
          </p:cNvPr>
          <p:cNvPicPr>
            <a:picLocks noChangeAspect="1"/>
          </p:cNvPicPr>
          <p:nvPr/>
        </p:nvPicPr>
        <p:blipFill>
          <a:blip r:embed="rId2"/>
          <a:stretch>
            <a:fillRect/>
          </a:stretch>
        </p:blipFill>
        <p:spPr>
          <a:xfrm>
            <a:off x="685800" y="1247109"/>
            <a:ext cx="7772400" cy="4363781"/>
          </a:xfrm>
          <a:prstGeom prst="rect">
            <a:avLst/>
          </a:prstGeom>
        </p:spPr>
      </p:pic>
    </p:spTree>
    <p:extLst>
      <p:ext uri="{BB962C8B-B14F-4D97-AF65-F5344CB8AC3E}">
        <p14:creationId xmlns:p14="http://schemas.microsoft.com/office/powerpoint/2010/main" val="2774990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F6A3B0B-EF8F-A5EA-CA30-B49C1A755303}"/>
              </a:ext>
            </a:extLst>
          </p:cNvPr>
          <p:cNvPicPr>
            <a:picLocks noChangeAspect="1"/>
          </p:cNvPicPr>
          <p:nvPr/>
        </p:nvPicPr>
        <p:blipFill>
          <a:blip r:embed="rId2"/>
          <a:stretch>
            <a:fillRect/>
          </a:stretch>
        </p:blipFill>
        <p:spPr>
          <a:xfrm>
            <a:off x="251520" y="1340768"/>
            <a:ext cx="8284456" cy="4660007"/>
          </a:xfrm>
          <a:prstGeom prst="rect">
            <a:avLst/>
          </a:prstGeom>
        </p:spPr>
      </p:pic>
    </p:spTree>
    <p:extLst>
      <p:ext uri="{BB962C8B-B14F-4D97-AF65-F5344CB8AC3E}">
        <p14:creationId xmlns:p14="http://schemas.microsoft.com/office/powerpoint/2010/main" val="2520808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76944BC-9114-40CB-3029-84FE6BE76BA2}"/>
              </a:ext>
            </a:extLst>
          </p:cNvPr>
          <p:cNvPicPr>
            <a:picLocks noChangeAspect="1"/>
          </p:cNvPicPr>
          <p:nvPr/>
        </p:nvPicPr>
        <p:blipFill>
          <a:blip r:embed="rId2"/>
          <a:stretch>
            <a:fillRect/>
          </a:stretch>
        </p:blipFill>
        <p:spPr>
          <a:xfrm>
            <a:off x="539552" y="1340768"/>
            <a:ext cx="8337536" cy="4608512"/>
          </a:xfrm>
          <a:prstGeom prst="rect">
            <a:avLst/>
          </a:prstGeom>
        </p:spPr>
      </p:pic>
    </p:spTree>
    <p:extLst>
      <p:ext uri="{BB962C8B-B14F-4D97-AF65-F5344CB8AC3E}">
        <p14:creationId xmlns:p14="http://schemas.microsoft.com/office/powerpoint/2010/main" val="2553073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14997F-A40A-D39E-F414-18048818ABBE}"/>
              </a:ext>
            </a:extLst>
          </p:cNvPr>
          <p:cNvSpPr>
            <a:spLocks noGrp="1"/>
          </p:cNvSpPr>
          <p:nvPr>
            <p:ph type="title"/>
          </p:nvPr>
        </p:nvSpPr>
        <p:spPr>
          <a:xfrm>
            <a:off x="622775" y="5301208"/>
            <a:ext cx="7898450" cy="1556792"/>
          </a:xfrm>
        </p:spPr>
        <p:txBody>
          <a:bodyPr/>
          <a:lstStyle/>
          <a:p>
            <a:r>
              <a:rPr lang="it-IT" sz="1600" dirty="0">
                <a:solidFill>
                  <a:srgbClr val="0070C0"/>
                </a:solidFill>
              </a:rPr>
              <a:t>Il MET, Il Metropolitan di New York.</a:t>
            </a:r>
          </a:p>
        </p:txBody>
      </p:sp>
      <p:pic>
        <p:nvPicPr>
          <p:cNvPr id="5" name="Immagine 4">
            <a:extLst>
              <a:ext uri="{FF2B5EF4-FFF2-40B4-BE49-F238E27FC236}">
                <a16:creationId xmlns:a16="http://schemas.microsoft.com/office/drawing/2014/main" id="{15C23B95-1CC3-5437-B7B9-FC394A1B4D11}"/>
              </a:ext>
            </a:extLst>
          </p:cNvPr>
          <p:cNvPicPr>
            <a:picLocks noChangeAspect="1"/>
          </p:cNvPicPr>
          <p:nvPr/>
        </p:nvPicPr>
        <p:blipFill>
          <a:blip r:embed="rId2"/>
          <a:stretch>
            <a:fillRect/>
          </a:stretch>
        </p:blipFill>
        <p:spPr>
          <a:xfrm>
            <a:off x="622775" y="383349"/>
            <a:ext cx="7898450" cy="5256060"/>
          </a:xfrm>
          <a:prstGeom prst="rect">
            <a:avLst/>
          </a:prstGeom>
        </p:spPr>
      </p:pic>
    </p:spTree>
    <p:extLst>
      <p:ext uri="{BB962C8B-B14F-4D97-AF65-F5344CB8AC3E}">
        <p14:creationId xmlns:p14="http://schemas.microsoft.com/office/powerpoint/2010/main" val="2375706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3409DA6-0BF9-E96D-1DD7-0423D3A11A39}"/>
              </a:ext>
            </a:extLst>
          </p:cNvPr>
          <p:cNvPicPr>
            <a:picLocks noChangeAspect="1"/>
          </p:cNvPicPr>
          <p:nvPr/>
        </p:nvPicPr>
        <p:blipFill>
          <a:blip r:embed="rId2"/>
          <a:stretch>
            <a:fillRect/>
          </a:stretch>
        </p:blipFill>
        <p:spPr>
          <a:xfrm>
            <a:off x="387424" y="900404"/>
            <a:ext cx="4040561" cy="5834616"/>
          </a:xfrm>
          <a:prstGeom prst="rect">
            <a:avLst/>
          </a:prstGeom>
        </p:spPr>
      </p:pic>
      <p:pic>
        <p:nvPicPr>
          <p:cNvPr id="8" name="Immagine 7">
            <a:extLst>
              <a:ext uri="{FF2B5EF4-FFF2-40B4-BE49-F238E27FC236}">
                <a16:creationId xmlns:a16="http://schemas.microsoft.com/office/drawing/2014/main" id="{4105425B-93BF-C05C-84A6-28B050A8ECBA}"/>
              </a:ext>
            </a:extLst>
          </p:cNvPr>
          <p:cNvPicPr>
            <a:picLocks noChangeAspect="1"/>
          </p:cNvPicPr>
          <p:nvPr/>
        </p:nvPicPr>
        <p:blipFill>
          <a:blip r:embed="rId3"/>
          <a:stretch>
            <a:fillRect/>
          </a:stretch>
        </p:blipFill>
        <p:spPr>
          <a:xfrm>
            <a:off x="4716016" y="900404"/>
            <a:ext cx="3896545" cy="5800404"/>
          </a:xfrm>
          <a:prstGeom prst="rect">
            <a:avLst/>
          </a:prstGeom>
        </p:spPr>
      </p:pic>
    </p:spTree>
    <p:extLst>
      <p:ext uri="{BB962C8B-B14F-4D97-AF65-F5344CB8AC3E}">
        <p14:creationId xmlns:p14="http://schemas.microsoft.com/office/powerpoint/2010/main" val="2321113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0E3F7A-3D8D-E9A7-362E-5D70014EB3F5}"/>
              </a:ext>
            </a:extLst>
          </p:cNvPr>
          <p:cNvSpPr>
            <a:spLocks noGrp="1"/>
          </p:cNvSpPr>
          <p:nvPr>
            <p:ph type="title"/>
          </p:nvPr>
        </p:nvSpPr>
        <p:spPr>
          <a:xfrm>
            <a:off x="858838" y="4797152"/>
            <a:ext cx="7734300" cy="2060848"/>
          </a:xfrm>
        </p:spPr>
        <p:txBody>
          <a:bodyPr/>
          <a:lstStyle/>
          <a:p>
            <a:r>
              <a:rPr lang="it-IT" sz="1600" dirty="0">
                <a:solidFill>
                  <a:srgbClr val="C00000"/>
                </a:solidFill>
              </a:rPr>
              <a:t>Loretta e Ronny assistono al MET alla Bohème di Puccini.</a:t>
            </a:r>
          </a:p>
        </p:txBody>
      </p:sp>
      <p:pic>
        <p:nvPicPr>
          <p:cNvPr id="5" name="Immagine 4">
            <a:extLst>
              <a:ext uri="{FF2B5EF4-FFF2-40B4-BE49-F238E27FC236}">
                <a16:creationId xmlns:a16="http://schemas.microsoft.com/office/drawing/2014/main" id="{5BECEA9D-B35D-E963-A91E-B0ABB4A68DDC}"/>
              </a:ext>
            </a:extLst>
          </p:cNvPr>
          <p:cNvPicPr>
            <a:picLocks noChangeAspect="1"/>
          </p:cNvPicPr>
          <p:nvPr/>
        </p:nvPicPr>
        <p:blipFill>
          <a:blip r:embed="rId2"/>
          <a:stretch>
            <a:fillRect/>
          </a:stretch>
        </p:blipFill>
        <p:spPr>
          <a:xfrm>
            <a:off x="550862" y="980728"/>
            <a:ext cx="7934950" cy="4466243"/>
          </a:xfrm>
          <a:prstGeom prst="rect">
            <a:avLst/>
          </a:prstGeom>
        </p:spPr>
      </p:pic>
    </p:spTree>
    <p:extLst>
      <p:ext uri="{BB962C8B-B14F-4D97-AF65-F5344CB8AC3E}">
        <p14:creationId xmlns:p14="http://schemas.microsoft.com/office/powerpoint/2010/main" val="4254722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3BB90C-37D5-CB74-A148-C7F203A9CFC9}"/>
              </a:ext>
            </a:extLst>
          </p:cNvPr>
          <p:cNvSpPr>
            <a:spLocks noGrp="1"/>
          </p:cNvSpPr>
          <p:nvPr>
            <p:ph type="title"/>
          </p:nvPr>
        </p:nvSpPr>
        <p:spPr>
          <a:xfrm>
            <a:off x="457200" y="5013176"/>
            <a:ext cx="8135938" cy="1844824"/>
          </a:xfrm>
        </p:spPr>
        <p:txBody>
          <a:bodyPr/>
          <a:lstStyle/>
          <a:p>
            <a:r>
              <a:rPr lang="it-IT" sz="1600" dirty="0">
                <a:solidFill>
                  <a:srgbClr val="002060"/>
                </a:solidFill>
              </a:rPr>
              <a:t>Cosmo Castorini con l'amante Mona, l'attrice Anita Gillette, nel foyer del MET.</a:t>
            </a:r>
          </a:p>
        </p:txBody>
      </p:sp>
      <p:pic>
        <p:nvPicPr>
          <p:cNvPr id="5" name="Immagine 4">
            <a:extLst>
              <a:ext uri="{FF2B5EF4-FFF2-40B4-BE49-F238E27FC236}">
                <a16:creationId xmlns:a16="http://schemas.microsoft.com/office/drawing/2014/main" id="{85846628-318F-3835-5815-120E7D8BBBA6}"/>
              </a:ext>
            </a:extLst>
          </p:cNvPr>
          <p:cNvPicPr>
            <a:picLocks noChangeAspect="1"/>
          </p:cNvPicPr>
          <p:nvPr/>
        </p:nvPicPr>
        <p:blipFill>
          <a:blip r:embed="rId2"/>
          <a:stretch>
            <a:fillRect/>
          </a:stretch>
        </p:blipFill>
        <p:spPr>
          <a:xfrm>
            <a:off x="833239" y="476672"/>
            <a:ext cx="7477522" cy="5031939"/>
          </a:xfrm>
          <a:prstGeom prst="rect">
            <a:avLst/>
          </a:prstGeom>
        </p:spPr>
      </p:pic>
    </p:spTree>
    <p:extLst>
      <p:ext uri="{BB962C8B-B14F-4D97-AF65-F5344CB8AC3E}">
        <p14:creationId xmlns:p14="http://schemas.microsoft.com/office/powerpoint/2010/main" val="29902286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l Met per la Bohème.mp4">
            <a:hlinkClick r:id="" action="ppaction://media"/>
            <a:extLst>
              <a:ext uri="{FF2B5EF4-FFF2-40B4-BE49-F238E27FC236}">
                <a16:creationId xmlns:a16="http://schemas.microsoft.com/office/drawing/2014/main" id="{85B9B21A-3E73-270F-9F21-0F34F6C1A4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800" y="1397000"/>
            <a:ext cx="7518400" cy="4064000"/>
          </a:xfrm>
          <a:prstGeom prst="rect">
            <a:avLst/>
          </a:prstGeom>
        </p:spPr>
      </p:pic>
    </p:spTree>
    <p:extLst>
      <p:ext uri="{BB962C8B-B14F-4D97-AF65-F5344CB8AC3E}">
        <p14:creationId xmlns:p14="http://schemas.microsoft.com/office/powerpoint/2010/main" val="257217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2737CA0-0102-FB95-CAD9-A07A30D4D340}"/>
              </a:ext>
            </a:extLst>
          </p:cNvPr>
          <p:cNvPicPr>
            <a:picLocks noChangeAspect="1"/>
          </p:cNvPicPr>
          <p:nvPr/>
        </p:nvPicPr>
        <p:blipFill>
          <a:blip r:embed="rId2"/>
          <a:stretch>
            <a:fillRect/>
          </a:stretch>
        </p:blipFill>
        <p:spPr>
          <a:xfrm>
            <a:off x="827584" y="1340768"/>
            <a:ext cx="7763472" cy="4710249"/>
          </a:xfrm>
          <a:prstGeom prst="rect">
            <a:avLst/>
          </a:prstGeom>
        </p:spPr>
      </p:pic>
    </p:spTree>
    <p:extLst>
      <p:ext uri="{BB962C8B-B14F-4D97-AF65-F5344CB8AC3E}">
        <p14:creationId xmlns:p14="http://schemas.microsoft.com/office/powerpoint/2010/main" val="2596867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EF973AB-5A38-E791-6523-170539A47B3C}"/>
              </a:ext>
            </a:extLst>
          </p:cNvPr>
          <p:cNvPicPr>
            <a:picLocks noChangeAspect="1"/>
          </p:cNvPicPr>
          <p:nvPr/>
        </p:nvPicPr>
        <p:blipFill>
          <a:blip r:embed="rId2"/>
          <a:stretch>
            <a:fillRect/>
          </a:stretch>
        </p:blipFill>
        <p:spPr>
          <a:xfrm>
            <a:off x="2447764" y="468992"/>
            <a:ext cx="4248472" cy="6344384"/>
          </a:xfrm>
          <a:prstGeom prst="rect">
            <a:avLst/>
          </a:prstGeom>
        </p:spPr>
      </p:pic>
    </p:spTree>
    <p:extLst>
      <p:ext uri="{BB962C8B-B14F-4D97-AF65-F5344CB8AC3E}">
        <p14:creationId xmlns:p14="http://schemas.microsoft.com/office/powerpoint/2010/main" val="4049116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onny convince Loretta....mp4">
            <a:hlinkClick r:id="" action="ppaction://media"/>
            <a:extLst>
              <a:ext uri="{FF2B5EF4-FFF2-40B4-BE49-F238E27FC236}">
                <a16:creationId xmlns:a16="http://schemas.microsoft.com/office/drawing/2014/main" id="{969647DE-E88F-303B-7C98-0AEDDCA1B1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800" y="1397000"/>
            <a:ext cx="7518400" cy="4064000"/>
          </a:xfrm>
          <a:prstGeom prst="rect">
            <a:avLst/>
          </a:prstGeom>
        </p:spPr>
      </p:pic>
    </p:spTree>
    <p:extLst>
      <p:ext uri="{BB962C8B-B14F-4D97-AF65-F5344CB8AC3E}">
        <p14:creationId xmlns:p14="http://schemas.microsoft.com/office/powerpoint/2010/main" val="243861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5271CA3-D765-0511-8FEF-49094A111110}"/>
              </a:ext>
            </a:extLst>
          </p:cNvPr>
          <p:cNvPicPr>
            <a:picLocks noChangeAspect="1"/>
          </p:cNvPicPr>
          <p:nvPr/>
        </p:nvPicPr>
        <p:blipFill>
          <a:blip r:embed="rId2"/>
          <a:stretch>
            <a:fillRect/>
          </a:stretch>
        </p:blipFill>
        <p:spPr>
          <a:xfrm>
            <a:off x="899592" y="1196752"/>
            <a:ext cx="7517634" cy="4176463"/>
          </a:xfrm>
          <a:prstGeom prst="rect">
            <a:avLst/>
          </a:prstGeom>
        </p:spPr>
      </p:pic>
      <p:sp>
        <p:nvSpPr>
          <p:cNvPr id="3" name="Titolo 2">
            <a:extLst>
              <a:ext uri="{FF2B5EF4-FFF2-40B4-BE49-F238E27FC236}">
                <a16:creationId xmlns:a16="http://schemas.microsoft.com/office/drawing/2014/main" id="{BD899517-75F9-8114-B88D-EBADFD2582AB}"/>
              </a:ext>
            </a:extLst>
          </p:cNvPr>
          <p:cNvSpPr>
            <a:spLocks noGrp="1"/>
          </p:cNvSpPr>
          <p:nvPr>
            <p:ph type="title"/>
          </p:nvPr>
        </p:nvSpPr>
        <p:spPr>
          <a:xfrm>
            <a:off x="899592" y="5013176"/>
            <a:ext cx="7517634" cy="1440159"/>
          </a:xfrm>
        </p:spPr>
        <p:txBody>
          <a:bodyPr/>
          <a:lstStyle/>
          <a:p>
            <a:br>
              <a:rPr lang="it-IT" sz="1600" dirty="0">
                <a:solidFill>
                  <a:srgbClr val="7030A0"/>
                </a:solidFill>
              </a:rPr>
            </a:br>
            <a:r>
              <a:rPr lang="it-IT" sz="1600" dirty="0">
                <a:solidFill>
                  <a:srgbClr val="7030A0"/>
                </a:solidFill>
              </a:rPr>
              <a:t>La madre Rose: «Loretta, i tuoi capelli sono diversi!»</a:t>
            </a:r>
            <a:br>
              <a:rPr lang="it-IT" sz="1600" dirty="0">
                <a:solidFill>
                  <a:srgbClr val="7030A0"/>
                </a:solidFill>
              </a:rPr>
            </a:br>
            <a:r>
              <a:rPr lang="it-IT" sz="1600" dirty="0">
                <a:solidFill>
                  <a:srgbClr val="0070C0"/>
                </a:solidFill>
              </a:rPr>
              <a:t>Loretta: «Mamma, anche il resto è diverso!</a:t>
            </a:r>
          </a:p>
        </p:txBody>
      </p:sp>
    </p:spTree>
    <p:extLst>
      <p:ext uri="{BB962C8B-B14F-4D97-AF65-F5344CB8AC3E}">
        <p14:creationId xmlns:p14="http://schemas.microsoft.com/office/powerpoint/2010/main" val="1983646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5B8DB98-3EC8-C1A7-82D5-E9592231791D}"/>
              </a:ext>
            </a:extLst>
          </p:cNvPr>
          <p:cNvPicPr>
            <a:picLocks noChangeAspect="1"/>
          </p:cNvPicPr>
          <p:nvPr/>
        </p:nvPicPr>
        <p:blipFill>
          <a:blip r:embed="rId2"/>
          <a:stretch>
            <a:fillRect/>
          </a:stretch>
        </p:blipFill>
        <p:spPr>
          <a:xfrm>
            <a:off x="179512" y="0"/>
            <a:ext cx="4557532" cy="6858000"/>
          </a:xfrm>
          <a:prstGeom prst="rect">
            <a:avLst/>
          </a:prstGeom>
        </p:spPr>
      </p:pic>
      <p:sp>
        <p:nvSpPr>
          <p:cNvPr id="5" name="Titolo 4">
            <a:extLst>
              <a:ext uri="{FF2B5EF4-FFF2-40B4-BE49-F238E27FC236}">
                <a16:creationId xmlns:a16="http://schemas.microsoft.com/office/drawing/2014/main" id="{29D612E3-9BFD-E13C-1924-356514F3ADE9}"/>
              </a:ext>
            </a:extLst>
          </p:cNvPr>
          <p:cNvSpPr>
            <a:spLocks noGrp="1"/>
          </p:cNvSpPr>
          <p:nvPr>
            <p:ph type="title"/>
          </p:nvPr>
        </p:nvSpPr>
        <p:spPr>
          <a:xfrm>
            <a:off x="4737044" y="128588"/>
            <a:ext cx="3856094" cy="1096704"/>
          </a:xfrm>
        </p:spPr>
        <p:txBody>
          <a:bodyPr/>
          <a:lstStyle/>
          <a:p>
            <a:r>
              <a:rPr lang="it-IT" sz="1600" dirty="0">
                <a:solidFill>
                  <a:srgbClr val="860000"/>
                </a:solidFill>
              </a:rPr>
              <a:t>Il CAST del film, 1987</a:t>
            </a:r>
            <a:br>
              <a:rPr lang="it-IT" sz="1600" dirty="0"/>
            </a:br>
            <a:br>
              <a:rPr lang="it-IT" sz="1600" dirty="0"/>
            </a:br>
            <a:r>
              <a:rPr lang="it-IT" sz="1600" dirty="0">
                <a:solidFill>
                  <a:srgbClr val="0070C0"/>
                </a:solidFill>
              </a:rPr>
              <a:t>Norman Jewison Il regista</a:t>
            </a:r>
          </a:p>
        </p:txBody>
      </p:sp>
      <p:pic>
        <p:nvPicPr>
          <p:cNvPr id="7" name="Immagine 6">
            <a:extLst>
              <a:ext uri="{FF2B5EF4-FFF2-40B4-BE49-F238E27FC236}">
                <a16:creationId xmlns:a16="http://schemas.microsoft.com/office/drawing/2014/main" id="{B31ACCF1-0FD4-25EB-00CF-B9F6398AC2CB}"/>
              </a:ext>
            </a:extLst>
          </p:cNvPr>
          <p:cNvPicPr>
            <a:picLocks noChangeAspect="1"/>
          </p:cNvPicPr>
          <p:nvPr/>
        </p:nvPicPr>
        <p:blipFill>
          <a:blip r:embed="rId3"/>
          <a:stretch>
            <a:fillRect/>
          </a:stretch>
        </p:blipFill>
        <p:spPr>
          <a:xfrm>
            <a:off x="4737044" y="1218688"/>
            <a:ext cx="4406956" cy="5508695"/>
          </a:xfrm>
          <a:prstGeom prst="rect">
            <a:avLst/>
          </a:prstGeom>
        </p:spPr>
      </p:pic>
    </p:spTree>
    <p:extLst>
      <p:ext uri="{BB962C8B-B14F-4D97-AF65-F5344CB8AC3E}">
        <p14:creationId xmlns:p14="http://schemas.microsoft.com/office/powerpoint/2010/main" val="2626023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0D31F3-6DF2-D9B0-B58F-474B9F73DEA8}"/>
              </a:ext>
            </a:extLst>
          </p:cNvPr>
          <p:cNvSpPr>
            <a:spLocks noGrp="1"/>
          </p:cNvSpPr>
          <p:nvPr>
            <p:ph type="title"/>
          </p:nvPr>
        </p:nvSpPr>
        <p:spPr>
          <a:xfrm>
            <a:off x="1718210" y="5085184"/>
            <a:ext cx="5707580" cy="1772816"/>
          </a:xfrm>
        </p:spPr>
        <p:txBody>
          <a:bodyPr/>
          <a:lstStyle/>
          <a:p>
            <a:r>
              <a:rPr lang="it-IT" sz="1600" dirty="0">
                <a:solidFill>
                  <a:srgbClr val="6F2B15"/>
                </a:solidFill>
              </a:rPr>
              <a:t>Cosmo e la figlia Loretta a colloquio.</a:t>
            </a:r>
          </a:p>
        </p:txBody>
      </p:sp>
      <p:pic>
        <p:nvPicPr>
          <p:cNvPr id="5" name="Immagine 4">
            <a:extLst>
              <a:ext uri="{FF2B5EF4-FFF2-40B4-BE49-F238E27FC236}">
                <a16:creationId xmlns:a16="http://schemas.microsoft.com/office/drawing/2014/main" id="{B899EE8C-022D-6651-F771-76958E1EF0E4}"/>
              </a:ext>
            </a:extLst>
          </p:cNvPr>
          <p:cNvPicPr>
            <a:picLocks noChangeAspect="1"/>
          </p:cNvPicPr>
          <p:nvPr/>
        </p:nvPicPr>
        <p:blipFill>
          <a:blip r:embed="rId2"/>
          <a:stretch>
            <a:fillRect/>
          </a:stretch>
        </p:blipFill>
        <p:spPr>
          <a:xfrm>
            <a:off x="1718210" y="1284626"/>
            <a:ext cx="5707580" cy="4288747"/>
          </a:xfrm>
          <a:prstGeom prst="rect">
            <a:avLst/>
          </a:prstGeom>
        </p:spPr>
      </p:pic>
    </p:spTree>
    <p:extLst>
      <p:ext uri="{BB962C8B-B14F-4D97-AF65-F5344CB8AC3E}">
        <p14:creationId xmlns:p14="http://schemas.microsoft.com/office/powerpoint/2010/main" val="1000838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A838D3-A7E6-7972-781C-DF881C04FEED}"/>
              </a:ext>
            </a:extLst>
          </p:cNvPr>
          <p:cNvSpPr>
            <a:spLocks noGrp="1"/>
          </p:cNvSpPr>
          <p:nvPr>
            <p:ph type="title"/>
          </p:nvPr>
        </p:nvSpPr>
        <p:spPr>
          <a:xfrm>
            <a:off x="457200" y="5661248"/>
            <a:ext cx="8135938" cy="1196752"/>
          </a:xfrm>
        </p:spPr>
        <p:txBody>
          <a:bodyPr/>
          <a:lstStyle/>
          <a:p>
            <a:r>
              <a:rPr lang="it-IT" sz="1600" dirty="0">
                <a:solidFill>
                  <a:srgbClr val="6F2B15"/>
                </a:solidFill>
              </a:rPr>
              <a:t>Il fidanzato di Loretta Jonny Cammareri</a:t>
            </a:r>
            <a:r>
              <a:rPr lang="it-IT" sz="1600" dirty="0"/>
              <a:t>.</a:t>
            </a:r>
          </a:p>
        </p:txBody>
      </p:sp>
      <p:pic>
        <p:nvPicPr>
          <p:cNvPr id="3" name="Immagine 2">
            <a:extLst>
              <a:ext uri="{FF2B5EF4-FFF2-40B4-BE49-F238E27FC236}">
                <a16:creationId xmlns:a16="http://schemas.microsoft.com/office/drawing/2014/main" id="{D9DB8E1E-ACBC-259E-DB4E-266B2D6CA13E}"/>
              </a:ext>
            </a:extLst>
          </p:cNvPr>
          <p:cNvPicPr>
            <a:picLocks noChangeAspect="1"/>
          </p:cNvPicPr>
          <p:nvPr/>
        </p:nvPicPr>
        <p:blipFill>
          <a:blip r:embed="rId2"/>
          <a:stretch>
            <a:fillRect/>
          </a:stretch>
        </p:blipFill>
        <p:spPr>
          <a:xfrm>
            <a:off x="607934" y="1252758"/>
            <a:ext cx="7834470" cy="4352484"/>
          </a:xfrm>
          <a:prstGeom prst="rect">
            <a:avLst/>
          </a:prstGeom>
        </p:spPr>
      </p:pic>
    </p:spTree>
    <p:extLst>
      <p:ext uri="{BB962C8B-B14F-4D97-AF65-F5344CB8AC3E}">
        <p14:creationId xmlns:p14="http://schemas.microsoft.com/office/powerpoint/2010/main" val="2078476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5C204E-15F5-8FD7-05AA-27BD025F83DF}"/>
              </a:ext>
            </a:extLst>
          </p:cNvPr>
          <p:cNvSpPr>
            <a:spLocks noGrp="1"/>
          </p:cNvSpPr>
          <p:nvPr>
            <p:ph type="title"/>
          </p:nvPr>
        </p:nvSpPr>
        <p:spPr>
          <a:xfrm>
            <a:off x="457200" y="4869160"/>
            <a:ext cx="8135938" cy="1988840"/>
          </a:xfrm>
        </p:spPr>
        <p:txBody>
          <a:bodyPr/>
          <a:lstStyle/>
          <a:p>
            <a:r>
              <a:rPr lang="it-IT" sz="1600" dirty="0">
                <a:solidFill>
                  <a:srgbClr val="002060"/>
                </a:solidFill>
              </a:rPr>
              <a:t>Loretta risponde al telefono alla zia Rita.</a:t>
            </a:r>
          </a:p>
        </p:txBody>
      </p:sp>
      <p:pic>
        <p:nvPicPr>
          <p:cNvPr id="4" name="Immagine 3">
            <a:extLst>
              <a:ext uri="{FF2B5EF4-FFF2-40B4-BE49-F238E27FC236}">
                <a16:creationId xmlns:a16="http://schemas.microsoft.com/office/drawing/2014/main" id="{594780CB-A555-4C63-E1B3-07F5D7EAAF03}"/>
              </a:ext>
            </a:extLst>
          </p:cNvPr>
          <p:cNvPicPr>
            <a:picLocks noChangeAspect="1"/>
          </p:cNvPicPr>
          <p:nvPr/>
        </p:nvPicPr>
        <p:blipFill>
          <a:blip r:embed="rId2"/>
          <a:stretch>
            <a:fillRect/>
          </a:stretch>
        </p:blipFill>
        <p:spPr>
          <a:xfrm>
            <a:off x="685800" y="1052736"/>
            <a:ext cx="7772400" cy="4369175"/>
          </a:xfrm>
          <a:prstGeom prst="rect">
            <a:avLst/>
          </a:prstGeom>
        </p:spPr>
      </p:pic>
    </p:spTree>
    <p:extLst>
      <p:ext uri="{BB962C8B-B14F-4D97-AF65-F5344CB8AC3E}">
        <p14:creationId xmlns:p14="http://schemas.microsoft.com/office/powerpoint/2010/main" val="4286655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15B4D6-E7D9-CFBC-FC55-70E32DFC3086}"/>
              </a:ext>
            </a:extLst>
          </p:cNvPr>
          <p:cNvSpPr>
            <a:spLocks noGrp="1"/>
          </p:cNvSpPr>
          <p:nvPr>
            <p:ph type="title"/>
          </p:nvPr>
        </p:nvSpPr>
        <p:spPr>
          <a:xfrm>
            <a:off x="457200" y="4365104"/>
            <a:ext cx="8135938" cy="2492896"/>
          </a:xfrm>
        </p:spPr>
        <p:txBody>
          <a:bodyPr/>
          <a:lstStyle/>
          <a:p>
            <a:br>
              <a:rPr lang="it-IT" sz="1600" dirty="0">
                <a:solidFill>
                  <a:srgbClr val="002060"/>
                </a:solidFill>
              </a:rPr>
            </a:br>
            <a:r>
              <a:rPr lang="it-IT" sz="1600" dirty="0">
                <a:solidFill>
                  <a:srgbClr val="860000"/>
                </a:solidFill>
              </a:rPr>
              <a:t>Lo zio Raymond </a:t>
            </a:r>
            <a:r>
              <a:rPr lang="it-IT" sz="1600" dirty="0" err="1">
                <a:solidFill>
                  <a:srgbClr val="860000"/>
                </a:solidFill>
              </a:rPr>
              <a:t>Cappomaggi</a:t>
            </a:r>
            <a:r>
              <a:rPr lang="it-IT" sz="1600" dirty="0">
                <a:solidFill>
                  <a:srgbClr val="860000"/>
                </a:solidFill>
              </a:rPr>
              <a:t>, l’attore Louis </a:t>
            </a:r>
            <a:r>
              <a:rPr lang="it-IT" sz="1600" dirty="0" err="1">
                <a:solidFill>
                  <a:srgbClr val="860000"/>
                </a:solidFill>
              </a:rPr>
              <a:t>Guss</a:t>
            </a:r>
            <a:r>
              <a:rPr lang="it-IT" sz="1600" dirty="0">
                <a:solidFill>
                  <a:srgbClr val="002060"/>
                </a:solidFill>
              </a:rPr>
              <a:t>. </a:t>
            </a:r>
            <a:br>
              <a:rPr lang="it-IT" sz="1600" dirty="0">
                <a:solidFill>
                  <a:srgbClr val="002060"/>
                </a:solidFill>
              </a:rPr>
            </a:br>
            <a:r>
              <a:rPr lang="it-IT" sz="1600" dirty="0">
                <a:solidFill>
                  <a:srgbClr val="7030A0"/>
                </a:solidFill>
              </a:rPr>
              <a:t>La zia Rita </a:t>
            </a:r>
            <a:r>
              <a:rPr lang="it-IT" sz="1600" dirty="0" err="1">
                <a:solidFill>
                  <a:srgbClr val="7030A0"/>
                </a:solidFill>
              </a:rPr>
              <a:t>Cappomaggi</a:t>
            </a:r>
            <a:r>
              <a:rPr lang="it-IT" sz="1600" dirty="0">
                <a:solidFill>
                  <a:srgbClr val="7030A0"/>
                </a:solidFill>
              </a:rPr>
              <a:t>, l’attrice Julie </a:t>
            </a:r>
            <a:r>
              <a:rPr lang="it-IT" sz="1600" dirty="0" err="1">
                <a:solidFill>
                  <a:srgbClr val="7030A0"/>
                </a:solidFill>
              </a:rPr>
              <a:t>Bovasso</a:t>
            </a:r>
            <a:r>
              <a:rPr lang="it-IT" sz="1600" dirty="0">
                <a:solidFill>
                  <a:srgbClr val="7030A0"/>
                </a:solidFill>
              </a:rPr>
              <a:t>.</a:t>
            </a:r>
            <a:endParaRPr lang="it-IT" sz="1600" dirty="0"/>
          </a:p>
        </p:txBody>
      </p:sp>
      <p:pic>
        <p:nvPicPr>
          <p:cNvPr id="3" name="Immagine 2">
            <a:extLst>
              <a:ext uri="{FF2B5EF4-FFF2-40B4-BE49-F238E27FC236}">
                <a16:creationId xmlns:a16="http://schemas.microsoft.com/office/drawing/2014/main" id="{33D8BBC5-1507-7D87-35B8-4ED6EC2B4FE9}"/>
              </a:ext>
            </a:extLst>
          </p:cNvPr>
          <p:cNvPicPr>
            <a:picLocks noChangeAspect="1"/>
          </p:cNvPicPr>
          <p:nvPr/>
        </p:nvPicPr>
        <p:blipFill>
          <a:blip r:embed="rId2"/>
          <a:stretch>
            <a:fillRect/>
          </a:stretch>
        </p:blipFill>
        <p:spPr>
          <a:xfrm>
            <a:off x="1976502" y="1484784"/>
            <a:ext cx="7138898" cy="3591140"/>
          </a:xfrm>
          <a:prstGeom prst="rect">
            <a:avLst/>
          </a:prstGeom>
        </p:spPr>
      </p:pic>
      <p:pic>
        <p:nvPicPr>
          <p:cNvPr id="4" name="Immagine 3">
            <a:extLst>
              <a:ext uri="{FF2B5EF4-FFF2-40B4-BE49-F238E27FC236}">
                <a16:creationId xmlns:a16="http://schemas.microsoft.com/office/drawing/2014/main" id="{78519C1A-CA71-1B56-AE7E-5D76BEC0FD44}"/>
              </a:ext>
            </a:extLst>
          </p:cNvPr>
          <p:cNvPicPr>
            <a:picLocks noChangeAspect="1"/>
          </p:cNvPicPr>
          <p:nvPr/>
        </p:nvPicPr>
        <p:blipFill>
          <a:blip r:embed="rId3"/>
          <a:stretch>
            <a:fillRect/>
          </a:stretch>
        </p:blipFill>
        <p:spPr>
          <a:xfrm>
            <a:off x="212912" y="1474439"/>
            <a:ext cx="4356383" cy="3591140"/>
          </a:xfrm>
          <a:prstGeom prst="rect">
            <a:avLst/>
          </a:prstGeom>
        </p:spPr>
      </p:pic>
    </p:spTree>
    <p:extLst>
      <p:ext uri="{BB962C8B-B14F-4D97-AF65-F5344CB8AC3E}">
        <p14:creationId xmlns:p14="http://schemas.microsoft.com/office/powerpoint/2010/main" val="3593811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B54D568-2162-6C9D-8CDA-679D03EE0882}"/>
              </a:ext>
            </a:extLst>
          </p:cNvPr>
          <p:cNvPicPr>
            <a:picLocks noChangeAspect="1"/>
          </p:cNvPicPr>
          <p:nvPr/>
        </p:nvPicPr>
        <p:blipFill>
          <a:blip r:embed="rId2"/>
          <a:stretch>
            <a:fillRect/>
          </a:stretch>
        </p:blipFill>
        <p:spPr>
          <a:xfrm>
            <a:off x="685800" y="1412776"/>
            <a:ext cx="7772400" cy="4369175"/>
          </a:xfrm>
          <a:prstGeom prst="rect">
            <a:avLst/>
          </a:prstGeom>
        </p:spPr>
      </p:pic>
    </p:spTree>
    <p:extLst>
      <p:ext uri="{BB962C8B-B14F-4D97-AF65-F5344CB8AC3E}">
        <p14:creationId xmlns:p14="http://schemas.microsoft.com/office/powerpoint/2010/main" val="2785580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E22569-B864-0285-D103-E922E1C5E593}"/>
              </a:ext>
            </a:extLst>
          </p:cNvPr>
          <p:cNvSpPr>
            <a:spLocks noGrp="1"/>
          </p:cNvSpPr>
          <p:nvPr>
            <p:ph type="title"/>
          </p:nvPr>
        </p:nvSpPr>
        <p:spPr>
          <a:xfrm>
            <a:off x="638696" y="4752528"/>
            <a:ext cx="7954442" cy="2132856"/>
          </a:xfrm>
        </p:spPr>
        <p:txBody>
          <a:bodyPr/>
          <a:lstStyle/>
          <a:p>
            <a:r>
              <a:rPr lang="it-IT" sz="1600" dirty="0">
                <a:solidFill>
                  <a:srgbClr val="002060"/>
                </a:solidFill>
              </a:rPr>
              <a:t>Ronny chiede a Loretta di rinunciare al fratello Jonny</a:t>
            </a:r>
            <a:r>
              <a:rPr lang="it-IT" sz="1600" dirty="0"/>
              <a:t>.</a:t>
            </a:r>
          </a:p>
        </p:txBody>
      </p:sp>
      <p:pic>
        <p:nvPicPr>
          <p:cNvPr id="4" name="Immagine 3">
            <a:extLst>
              <a:ext uri="{FF2B5EF4-FFF2-40B4-BE49-F238E27FC236}">
                <a16:creationId xmlns:a16="http://schemas.microsoft.com/office/drawing/2014/main" id="{57FCC115-D4D2-24E6-E38D-C160CA5FEB65}"/>
              </a:ext>
            </a:extLst>
          </p:cNvPr>
          <p:cNvPicPr>
            <a:picLocks noChangeAspect="1"/>
          </p:cNvPicPr>
          <p:nvPr/>
        </p:nvPicPr>
        <p:blipFill>
          <a:blip r:embed="rId2"/>
          <a:stretch>
            <a:fillRect/>
          </a:stretch>
        </p:blipFill>
        <p:spPr>
          <a:xfrm>
            <a:off x="638696" y="1268760"/>
            <a:ext cx="7954442" cy="3960440"/>
          </a:xfrm>
          <a:prstGeom prst="rect">
            <a:avLst/>
          </a:prstGeom>
        </p:spPr>
      </p:pic>
    </p:spTree>
    <p:extLst>
      <p:ext uri="{BB962C8B-B14F-4D97-AF65-F5344CB8AC3E}">
        <p14:creationId xmlns:p14="http://schemas.microsoft.com/office/powerpoint/2010/main" val="803134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ECB95BD-6F86-043B-E27C-3A65C2956EC0}"/>
              </a:ext>
            </a:extLst>
          </p:cNvPr>
          <p:cNvPicPr>
            <a:picLocks noChangeAspect="1"/>
          </p:cNvPicPr>
          <p:nvPr/>
        </p:nvPicPr>
        <p:blipFill>
          <a:blip r:embed="rId2"/>
          <a:stretch>
            <a:fillRect/>
          </a:stretch>
        </p:blipFill>
        <p:spPr>
          <a:xfrm>
            <a:off x="1511660" y="476672"/>
            <a:ext cx="6120680" cy="4526473"/>
          </a:xfrm>
          <a:prstGeom prst="rect">
            <a:avLst/>
          </a:prstGeom>
        </p:spPr>
      </p:pic>
      <p:sp>
        <p:nvSpPr>
          <p:cNvPr id="4" name="Titolo 3">
            <a:extLst>
              <a:ext uri="{FF2B5EF4-FFF2-40B4-BE49-F238E27FC236}">
                <a16:creationId xmlns:a16="http://schemas.microsoft.com/office/drawing/2014/main" id="{AEEE152C-7BE9-09F6-DEBF-A4245D8E528B}"/>
              </a:ext>
            </a:extLst>
          </p:cNvPr>
          <p:cNvSpPr>
            <a:spLocks noGrp="1"/>
          </p:cNvSpPr>
          <p:nvPr>
            <p:ph type="title"/>
          </p:nvPr>
        </p:nvSpPr>
        <p:spPr>
          <a:xfrm>
            <a:off x="457200" y="5219168"/>
            <a:ext cx="8135938" cy="1378183"/>
          </a:xfrm>
        </p:spPr>
        <p:txBody>
          <a:bodyPr/>
          <a:lstStyle/>
          <a:p>
            <a:r>
              <a:rPr lang="it-IT" sz="1600" dirty="0">
                <a:solidFill>
                  <a:srgbClr val="860000"/>
                </a:solidFill>
              </a:rPr>
              <a:t>La madre Rose: «Loretta, ma tu lo ami Johnny?»</a:t>
            </a:r>
            <a:br>
              <a:rPr lang="it-IT" sz="1600" dirty="0"/>
            </a:br>
            <a:r>
              <a:rPr lang="it-IT" sz="1600" dirty="0">
                <a:solidFill>
                  <a:srgbClr val="00B0F0"/>
                </a:solidFill>
              </a:rPr>
              <a:t>Loretta - No.</a:t>
            </a:r>
            <a:br>
              <a:rPr lang="it-IT" sz="1600" dirty="0"/>
            </a:br>
            <a:r>
              <a:rPr lang="it-IT" sz="1600" dirty="0">
                <a:solidFill>
                  <a:srgbClr val="860000"/>
                </a:solidFill>
              </a:rPr>
              <a:t>Rose: «Bene. Quando li ami ti fanno perdere la testa».</a:t>
            </a:r>
            <a:br>
              <a:rPr lang="it-IT" sz="1600" dirty="0"/>
            </a:br>
            <a:br>
              <a:rPr lang="it-IT" sz="1600" dirty="0"/>
            </a:br>
            <a:endParaRPr lang="it-IT" sz="1600" dirty="0"/>
          </a:p>
        </p:txBody>
      </p:sp>
    </p:spTree>
    <p:extLst>
      <p:ext uri="{BB962C8B-B14F-4D97-AF65-F5344CB8AC3E}">
        <p14:creationId xmlns:p14="http://schemas.microsoft.com/office/powerpoint/2010/main" val="39095240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12516AD2-97D3-A425-FD4A-30CE163B9B81}"/>
              </a:ext>
            </a:extLst>
          </p:cNvPr>
          <p:cNvPicPr>
            <a:picLocks noChangeAspect="1"/>
          </p:cNvPicPr>
          <p:nvPr/>
        </p:nvPicPr>
        <p:blipFill>
          <a:blip r:embed="rId2"/>
          <a:stretch>
            <a:fillRect/>
          </a:stretch>
        </p:blipFill>
        <p:spPr>
          <a:xfrm>
            <a:off x="530077" y="805137"/>
            <a:ext cx="8083845" cy="4536504"/>
          </a:xfrm>
          <a:prstGeom prst="rect">
            <a:avLst/>
          </a:prstGeom>
        </p:spPr>
      </p:pic>
      <p:sp>
        <p:nvSpPr>
          <p:cNvPr id="2" name="Titolo 1">
            <a:extLst>
              <a:ext uri="{FF2B5EF4-FFF2-40B4-BE49-F238E27FC236}">
                <a16:creationId xmlns:a16="http://schemas.microsoft.com/office/drawing/2014/main" id="{0F17CA94-2DA0-D507-2957-D8DF6B4A3D16}"/>
              </a:ext>
            </a:extLst>
          </p:cNvPr>
          <p:cNvSpPr>
            <a:spLocks noGrp="1"/>
          </p:cNvSpPr>
          <p:nvPr>
            <p:ph type="title"/>
          </p:nvPr>
        </p:nvSpPr>
        <p:spPr>
          <a:xfrm>
            <a:off x="530076" y="5013176"/>
            <a:ext cx="8063061" cy="1584176"/>
          </a:xfrm>
        </p:spPr>
        <p:txBody>
          <a:bodyPr/>
          <a:lstStyle/>
          <a:p>
            <a:r>
              <a:rPr lang="it-IT" sz="1600" dirty="0">
                <a:solidFill>
                  <a:srgbClr val="C00000"/>
                </a:solidFill>
              </a:rPr>
              <a:t>Ronny invitato da Rose a colazione a casa Castorini.</a:t>
            </a:r>
          </a:p>
        </p:txBody>
      </p:sp>
    </p:spTree>
    <p:extLst>
      <p:ext uri="{BB962C8B-B14F-4D97-AF65-F5344CB8AC3E}">
        <p14:creationId xmlns:p14="http://schemas.microsoft.com/office/powerpoint/2010/main" val="3551981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55A8226-C65E-9F71-AA9D-AE3959167BD1}"/>
              </a:ext>
            </a:extLst>
          </p:cNvPr>
          <p:cNvPicPr>
            <a:picLocks noChangeAspect="1"/>
          </p:cNvPicPr>
          <p:nvPr/>
        </p:nvPicPr>
        <p:blipFill>
          <a:blip r:embed="rId2"/>
          <a:stretch>
            <a:fillRect/>
          </a:stretch>
        </p:blipFill>
        <p:spPr>
          <a:xfrm>
            <a:off x="581438" y="836712"/>
            <a:ext cx="7981124" cy="4299166"/>
          </a:xfrm>
          <a:prstGeom prst="rect">
            <a:avLst/>
          </a:prstGeom>
        </p:spPr>
      </p:pic>
      <p:sp>
        <p:nvSpPr>
          <p:cNvPr id="5" name="Titolo 4">
            <a:extLst>
              <a:ext uri="{FF2B5EF4-FFF2-40B4-BE49-F238E27FC236}">
                <a16:creationId xmlns:a16="http://schemas.microsoft.com/office/drawing/2014/main" id="{44D988E4-A107-9D00-C99D-C2A6F8A9A8FD}"/>
              </a:ext>
            </a:extLst>
          </p:cNvPr>
          <p:cNvSpPr>
            <a:spLocks noGrp="1"/>
          </p:cNvSpPr>
          <p:nvPr>
            <p:ph type="title"/>
          </p:nvPr>
        </p:nvSpPr>
        <p:spPr>
          <a:xfrm>
            <a:off x="581438" y="5135878"/>
            <a:ext cx="8011700" cy="1101434"/>
          </a:xfrm>
        </p:spPr>
        <p:txBody>
          <a:bodyPr/>
          <a:lstStyle/>
          <a:p>
            <a:r>
              <a:rPr lang="it-IT" sz="1600" dirty="0">
                <a:solidFill>
                  <a:srgbClr val="6F2B15"/>
                </a:solidFill>
              </a:rPr>
              <a:t>La famiglia al completo seduta a colazione in attesa di Jonny Cammareri</a:t>
            </a:r>
            <a:r>
              <a:rPr lang="it-IT" sz="1600" dirty="0"/>
              <a:t>.</a:t>
            </a:r>
          </a:p>
        </p:txBody>
      </p:sp>
    </p:spTree>
    <p:extLst>
      <p:ext uri="{BB962C8B-B14F-4D97-AF65-F5344CB8AC3E}">
        <p14:creationId xmlns:p14="http://schemas.microsoft.com/office/powerpoint/2010/main" val="14074824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C1CBC5-F8BD-EF5C-66C6-B7CD4A089E3D}"/>
              </a:ext>
            </a:extLst>
          </p:cNvPr>
          <p:cNvSpPr>
            <a:spLocks noGrp="1"/>
          </p:cNvSpPr>
          <p:nvPr>
            <p:ph type="title"/>
          </p:nvPr>
        </p:nvSpPr>
        <p:spPr>
          <a:xfrm>
            <a:off x="1258956" y="4941168"/>
            <a:ext cx="6585593" cy="1916832"/>
          </a:xfrm>
        </p:spPr>
        <p:txBody>
          <a:bodyPr/>
          <a:lstStyle/>
          <a:p>
            <a:r>
              <a:rPr lang="it-IT" sz="1600" dirty="0">
                <a:solidFill>
                  <a:srgbClr val="002060"/>
                </a:solidFill>
              </a:rPr>
              <a:t>Jonny Cammareri spiega a Loretta che non può più sposarla.</a:t>
            </a:r>
          </a:p>
        </p:txBody>
      </p:sp>
      <p:pic>
        <p:nvPicPr>
          <p:cNvPr id="4" name="Immagine 3">
            <a:extLst>
              <a:ext uri="{FF2B5EF4-FFF2-40B4-BE49-F238E27FC236}">
                <a16:creationId xmlns:a16="http://schemas.microsoft.com/office/drawing/2014/main" id="{AA716BD4-CA6E-D269-2793-6AAAACC5FE23}"/>
              </a:ext>
            </a:extLst>
          </p:cNvPr>
          <p:cNvPicPr>
            <a:picLocks noChangeAspect="1"/>
          </p:cNvPicPr>
          <p:nvPr/>
        </p:nvPicPr>
        <p:blipFill>
          <a:blip r:embed="rId2"/>
          <a:stretch>
            <a:fillRect/>
          </a:stretch>
        </p:blipFill>
        <p:spPr>
          <a:xfrm>
            <a:off x="1299451" y="404664"/>
            <a:ext cx="6545098" cy="4991464"/>
          </a:xfrm>
          <a:prstGeom prst="rect">
            <a:avLst/>
          </a:prstGeom>
        </p:spPr>
      </p:pic>
    </p:spTree>
    <p:extLst>
      <p:ext uri="{BB962C8B-B14F-4D97-AF65-F5344CB8AC3E}">
        <p14:creationId xmlns:p14="http://schemas.microsoft.com/office/powerpoint/2010/main" val="1436403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0DB6C82-84C4-52DC-1F1E-C87333642E4D}"/>
              </a:ext>
            </a:extLst>
          </p:cNvPr>
          <p:cNvPicPr>
            <a:picLocks noChangeAspect="1"/>
          </p:cNvPicPr>
          <p:nvPr/>
        </p:nvPicPr>
        <p:blipFill>
          <a:blip r:embed="rId2"/>
          <a:stretch>
            <a:fillRect/>
          </a:stretch>
        </p:blipFill>
        <p:spPr>
          <a:xfrm>
            <a:off x="693778" y="620688"/>
            <a:ext cx="7772400" cy="4371975"/>
          </a:xfrm>
          <a:prstGeom prst="rect">
            <a:avLst/>
          </a:prstGeom>
        </p:spPr>
      </p:pic>
      <p:sp>
        <p:nvSpPr>
          <p:cNvPr id="4" name="Titolo 3">
            <a:extLst>
              <a:ext uri="{FF2B5EF4-FFF2-40B4-BE49-F238E27FC236}">
                <a16:creationId xmlns:a16="http://schemas.microsoft.com/office/drawing/2014/main" id="{37A6BA5C-6409-42B9-AF9A-B38EEB781045}"/>
              </a:ext>
            </a:extLst>
          </p:cNvPr>
          <p:cNvSpPr>
            <a:spLocks noGrp="1"/>
          </p:cNvSpPr>
          <p:nvPr>
            <p:ph type="title"/>
          </p:nvPr>
        </p:nvSpPr>
        <p:spPr>
          <a:xfrm>
            <a:off x="685800" y="5064670"/>
            <a:ext cx="7772400" cy="1316658"/>
          </a:xfrm>
        </p:spPr>
        <p:txBody>
          <a:bodyPr/>
          <a:lstStyle/>
          <a:p>
            <a:r>
              <a:rPr lang="it-IT" sz="1600" dirty="0">
                <a:solidFill>
                  <a:srgbClr val="002060"/>
                </a:solidFill>
              </a:rPr>
              <a:t>I protagonisti del film. </a:t>
            </a:r>
            <a:r>
              <a:rPr lang="it-IT" sz="1600" dirty="0">
                <a:solidFill>
                  <a:srgbClr val="B913C9"/>
                </a:solidFill>
              </a:rPr>
              <a:t>Loretta Castorini, l’attrice Cher.</a:t>
            </a:r>
            <a:br>
              <a:rPr lang="it-IT" sz="1600" dirty="0"/>
            </a:br>
            <a:r>
              <a:rPr lang="it-IT" sz="1600" dirty="0">
                <a:solidFill>
                  <a:srgbClr val="0070C0"/>
                </a:solidFill>
              </a:rPr>
              <a:t>Ronny Cammareri, l’attore Nicolas Cage.</a:t>
            </a:r>
          </a:p>
        </p:txBody>
      </p:sp>
    </p:spTree>
    <p:extLst>
      <p:ext uri="{BB962C8B-B14F-4D97-AF65-F5344CB8AC3E}">
        <p14:creationId xmlns:p14="http://schemas.microsoft.com/office/powerpoint/2010/main" val="6004833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D3EE682-E05F-6414-17AB-CE08FB3A32F4}"/>
              </a:ext>
            </a:extLst>
          </p:cNvPr>
          <p:cNvPicPr>
            <a:picLocks noChangeAspect="1"/>
          </p:cNvPicPr>
          <p:nvPr/>
        </p:nvPicPr>
        <p:blipFill>
          <a:blip r:embed="rId2"/>
          <a:stretch>
            <a:fillRect/>
          </a:stretch>
        </p:blipFill>
        <p:spPr>
          <a:xfrm>
            <a:off x="538660" y="692696"/>
            <a:ext cx="8066680" cy="4237732"/>
          </a:xfrm>
          <a:prstGeom prst="rect">
            <a:avLst/>
          </a:prstGeom>
        </p:spPr>
      </p:pic>
      <p:sp>
        <p:nvSpPr>
          <p:cNvPr id="5" name="Titolo 4">
            <a:extLst>
              <a:ext uri="{FF2B5EF4-FFF2-40B4-BE49-F238E27FC236}">
                <a16:creationId xmlns:a16="http://schemas.microsoft.com/office/drawing/2014/main" id="{D7B207A9-9673-D198-3E1A-20F11C3E75FB}"/>
              </a:ext>
            </a:extLst>
          </p:cNvPr>
          <p:cNvSpPr>
            <a:spLocks noGrp="1"/>
          </p:cNvSpPr>
          <p:nvPr>
            <p:ph type="title"/>
          </p:nvPr>
        </p:nvSpPr>
        <p:spPr>
          <a:xfrm>
            <a:off x="457200" y="4509120"/>
            <a:ext cx="8135938" cy="1656184"/>
          </a:xfrm>
        </p:spPr>
        <p:txBody>
          <a:bodyPr/>
          <a:lstStyle/>
          <a:p>
            <a:r>
              <a:rPr lang="it-IT" sz="1600" dirty="0">
                <a:solidFill>
                  <a:srgbClr val="002060"/>
                </a:solidFill>
              </a:rPr>
              <a:t>Loretta risponde al suo fidanzato Jonny </a:t>
            </a:r>
            <a:r>
              <a:rPr lang="it-IT" sz="1600" dirty="0" err="1">
                <a:solidFill>
                  <a:srgbClr val="002060"/>
                </a:solidFill>
              </a:rPr>
              <a:t>Cmmareri</a:t>
            </a:r>
            <a:r>
              <a:rPr lang="it-IT" sz="1600" dirty="0">
                <a:solidFill>
                  <a:srgbClr val="002060"/>
                </a:solidFill>
              </a:rPr>
              <a:t>.</a:t>
            </a:r>
            <a:endParaRPr lang="it-IT" sz="1600" dirty="0"/>
          </a:p>
        </p:txBody>
      </p:sp>
    </p:spTree>
    <p:extLst>
      <p:ext uri="{BB962C8B-B14F-4D97-AF65-F5344CB8AC3E}">
        <p14:creationId xmlns:p14="http://schemas.microsoft.com/office/powerpoint/2010/main" val="6848257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58798F-11AA-73A6-4395-27051E29B051}"/>
              </a:ext>
            </a:extLst>
          </p:cNvPr>
          <p:cNvSpPr>
            <a:spLocks noGrp="1"/>
          </p:cNvSpPr>
          <p:nvPr>
            <p:ph type="title"/>
          </p:nvPr>
        </p:nvSpPr>
        <p:spPr>
          <a:xfrm>
            <a:off x="457200" y="4509120"/>
            <a:ext cx="8135938" cy="2348880"/>
          </a:xfrm>
        </p:spPr>
        <p:txBody>
          <a:bodyPr/>
          <a:lstStyle/>
          <a:p>
            <a:r>
              <a:rPr lang="it-IT" sz="1600" dirty="0">
                <a:solidFill>
                  <a:srgbClr val="C00000"/>
                </a:solidFill>
              </a:rPr>
              <a:t>Ronny consegna l’anello del fratello a Loretta e le chiede di sposarlo.</a:t>
            </a:r>
          </a:p>
        </p:txBody>
      </p:sp>
      <p:pic>
        <p:nvPicPr>
          <p:cNvPr id="7" name="Immagine 6">
            <a:extLst>
              <a:ext uri="{FF2B5EF4-FFF2-40B4-BE49-F238E27FC236}">
                <a16:creationId xmlns:a16="http://schemas.microsoft.com/office/drawing/2014/main" id="{9BAEAEBF-5107-7445-0EFA-81588F4AAA59}"/>
              </a:ext>
            </a:extLst>
          </p:cNvPr>
          <p:cNvPicPr>
            <a:picLocks noChangeAspect="1"/>
          </p:cNvPicPr>
          <p:nvPr/>
        </p:nvPicPr>
        <p:blipFill>
          <a:blip r:embed="rId2"/>
          <a:stretch>
            <a:fillRect/>
          </a:stretch>
        </p:blipFill>
        <p:spPr>
          <a:xfrm>
            <a:off x="685800" y="908720"/>
            <a:ext cx="7772400" cy="4274820"/>
          </a:xfrm>
          <a:prstGeom prst="rect">
            <a:avLst/>
          </a:prstGeom>
        </p:spPr>
      </p:pic>
    </p:spTree>
    <p:extLst>
      <p:ext uri="{BB962C8B-B14F-4D97-AF65-F5344CB8AC3E}">
        <p14:creationId xmlns:p14="http://schemas.microsoft.com/office/powerpoint/2010/main" val="11572576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C588DFC-955D-7671-6943-F44C196C4E2C}"/>
              </a:ext>
            </a:extLst>
          </p:cNvPr>
          <p:cNvPicPr>
            <a:picLocks noChangeAspect="1"/>
          </p:cNvPicPr>
          <p:nvPr/>
        </p:nvPicPr>
        <p:blipFill>
          <a:blip r:embed="rId2"/>
          <a:stretch>
            <a:fillRect/>
          </a:stretch>
        </p:blipFill>
        <p:spPr>
          <a:xfrm>
            <a:off x="1655676" y="692696"/>
            <a:ext cx="5832648" cy="5832648"/>
          </a:xfrm>
          <a:prstGeom prst="rect">
            <a:avLst/>
          </a:prstGeom>
        </p:spPr>
      </p:pic>
    </p:spTree>
    <p:extLst>
      <p:ext uri="{BB962C8B-B14F-4D97-AF65-F5344CB8AC3E}">
        <p14:creationId xmlns:p14="http://schemas.microsoft.com/office/powerpoint/2010/main" val="1335816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2B3656-831D-0C38-FDDA-15D73F8E965C}"/>
              </a:ext>
            </a:extLst>
          </p:cNvPr>
          <p:cNvSpPr>
            <a:spLocks noGrp="1"/>
          </p:cNvSpPr>
          <p:nvPr>
            <p:ph type="title"/>
          </p:nvPr>
        </p:nvSpPr>
        <p:spPr>
          <a:xfrm>
            <a:off x="457200" y="4941168"/>
            <a:ext cx="8135938" cy="1800200"/>
          </a:xfrm>
        </p:spPr>
        <p:txBody>
          <a:bodyPr/>
          <a:lstStyle/>
          <a:p>
            <a:r>
              <a:rPr lang="it-IT" sz="1600" dirty="0">
                <a:solidFill>
                  <a:srgbClr val="C00000"/>
                </a:solidFill>
              </a:rPr>
              <a:t>Il brindisi a casa Castorini per Loretta e Ronny.</a:t>
            </a:r>
          </a:p>
        </p:txBody>
      </p:sp>
      <p:pic>
        <p:nvPicPr>
          <p:cNvPr id="5" name="Immagine 4">
            <a:extLst>
              <a:ext uri="{FF2B5EF4-FFF2-40B4-BE49-F238E27FC236}">
                <a16:creationId xmlns:a16="http://schemas.microsoft.com/office/drawing/2014/main" id="{6514FEA1-162F-8562-9E22-E6C7CA07E12F}"/>
              </a:ext>
            </a:extLst>
          </p:cNvPr>
          <p:cNvPicPr>
            <a:picLocks noChangeAspect="1"/>
          </p:cNvPicPr>
          <p:nvPr/>
        </p:nvPicPr>
        <p:blipFill>
          <a:blip r:embed="rId2"/>
          <a:stretch>
            <a:fillRect/>
          </a:stretch>
        </p:blipFill>
        <p:spPr>
          <a:xfrm>
            <a:off x="683568" y="1173659"/>
            <a:ext cx="7547380" cy="4078634"/>
          </a:xfrm>
          <a:prstGeom prst="rect">
            <a:avLst/>
          </a:prstGeom>
        </p:spPr>
      </p:pic>
    </p:spTree>
    <p:extLst>
      <p:ext uri="{BB962C8B-B14F-4D97-AF65-F5344CB8AC3E}">
        <p14:creationId xmlns:p14="http://schemas.microsoft.com/office/powerpoint/2010/main" val="18935954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7CF4401-569C-0F6D-D47F-7F645B4EFDE9}"/>
              </a:ext>
            </a:extLst>
          </p:cNvPr>
          <p:cNvPicPr>
            <a:picLocks noChangeAspect="1"/>
          </p:cNvPicPr>
          <p:nvPr/>
        </p:nvPicPr>
        <p:blipFill>
          <a:blip r:embed="rId2"/>
          <a:stretch>
            <a:fillRect/>
          </a:stretch>
        </p:blipFill>
        <p:spPr>
          <a:xfrm>
            <a:off x="485545" y="1484784"/>
            <a:ext cx="8172909" cy="4608512"/>
          </a:xfrm>
          <a:prstGeom prst="rect">
            <a:avLst/>
          </a:prstGeom>
        </p:spPr>
      </p:pic>
    </p:spTree>
    <p:extLst>
      <p:ext uri="{BB962C8B-B14F-4D97-AF65-F5344CB8AC3E}">
        <p14:creationId xmlns:p14="http://schemas.microsoft.com/office/powerpoint/2010/main" val="18857834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4987E35-7798-BEC3-7699-F9794CBD26F8}"/>
              </a:ext>
            </a:extLst>
          </p:cNvPr>
          <p:cNvPicPr>
            <a:picLocks noChangeAspect="1"/>
          </p:cNvPicPr>
          <p:nvPr/>
        </p:nvPicPr>
        <p:blipFill>
          <a:blip r:embed="rId2"/>
          <a:stretch>
            <a:fillRect/>
          </a:stretch>
        </p:blipFill>
        <p:spPr>
          <a:xfrm>
            <a:off x="1835696" y="-8249"/>
            <a:ext cx="4557532" cy="6858000"/>
          </a:xfrm>
          <a:prstGeom prst="rect">
            <a:avLst/>
          </a:prstGeom>
        </p:spPr>
      </p:pic>
    </p:spTree>
    <p:extLst>
      <p:ext uri="{BB962C8B-B14F-4D97-AF65-F5344CB8AC3E}">
        <p14:creationId xmlns:p14="http://schemas.microsoft.com/office/powerpoint/2010/main" val="29054335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6F6186A-7854-45E5-F984-8702D31457E5}"/>
              </a:ext>
            </a:extLst>
          </p:cNvPr>
          <p:cNvPicPr>
            <a:picLocks noChangeAspect="1"/>
          </p:cNvPicPr>
          <p:nvPr/>
        </p:nvPicPr>
        <p:blipFill>
          <a:blip r:embed="rId2"/>
          <a:stretch>
            <a:fillRect/>
          </a:stretch>
        </p:blipFill>
        <p:spPr>
          <a:xfrm>
            <a:off x="2191018" y="0"/>
            <a:ext cx="4761963" cy="6858000"/>
          </a:xfrm>
          <a:prstGeom prst="rect">
            <a:avLst/>
          </a:prstGeom>
        </p:spPr>
      </p:pic>
    </p:spTree>
    <p:extLst>
      <p:ext uri="{BB962C8B-B14F-4D97-AF65-F5344CB8AC3E}">
        <p14:creationId xmlns:p14="http://schemas.microsoft.com/office/powerpoint/2010/main" val="1511227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703EB64-3387-594C-E3F3-0EEC324C025F}"/>
              </a:ext>
            </a:extLst>
          </p:cNvPr>
          <p:cNvPicPr>
            <a:picLocks noChangeAspect="1"/>
          </p:cNvPicPr>
          <p:nvPr/>
        </p:nvPicPr>
        <p:blipFill>
          <a:blip r:embed="rId2"/>
          <a:stretch>
            <a:fillRect/>
          </a:stretch>
        </p:blipFill>
        <p:spPr>
          <a:xfrm>
            <a:off x="685800" y="1243012"/>
            <a:ext cx="7772400" cy="4371975"/>
          </a:xfrm>
          <a:prstGeom prst="rect">
            <a:avLst/>
          </a:prstGeom>
        </p:spPr>
      </p:pic>
    </p:spTree>
    <p:extLst>
      <p:ext uri="{BB962C8B-B14F-4D97-AF65-F5344CB8AC3E}">
        <p14:creationId xmlns:p14="http://schemas.microsoft.com/office/powerpoint/2010/main" val="35150281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tregata dalla Luna (1987) di Norman Jewison.mp4">
            <a:hlinkClick r:id="" action="ppaction://media"/>
            <a:extLst>
              <a:ext uri="{FF2B5EF4-FFF2-40B4-BE49-F238E27FC236}">
                <a16:creationId xmlns:a16="http://schemas.microsoft.com/office/drawing/2014/main" id="{DF6C235F-901B-A554-6C58-653C55DBC2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31648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6600" dirty="0">
                <a:solidFill>
                  <a:srgbClr val="C00000"/>
                </a:solidFill>
                <a:latin typeface="+mn-lt"/>
              </a:rPr>
              <a:t>GRAZIE</a:t>
            </a:r>
          </a:p>
        </p:txBody>
      </p:sp>
      <p:sp>
        <p:nvSpPr>
          <p:cNvPr id="3" name="Segnaposto contenuto 2">
            <a:extLst>
              <a:ext uri="{FF2B5EF4-FFF2-40B4-BE49-F238E27FC236}">
                <a16:creationId xmlns:a16="http://schemas.microsoft.com/office/drawing/2014/main" id="{78616753-358E-844C-ABFD-01045E921BBF}"/>
              </a:ext>
            </a:extLst>
          </p:cNvPr>
          <p:cNvSpPr>
            <a:spLocks noGrp="1"/>
          </p:cNvSpPr>
          <p:nvPr>
            <p:ph idx="1"/>
          </p:nvPr>
        </p:nvSpPr>
        <p:spPr>
          <a:xfrm>
            <a:off x="457200" y="1340768"/>
            <a:ext cx="8135938" cy="4691732"/>
          </a:xfrm>
        </p:spPr>
        <p:txBody>
          <a:bodyPr/>
          <a:lstStyle/>
          <a:p>
            <a:pPr algn="ctr"/>
            <a:r>
              <a:rPr lang="it-IT" dirty="0">
                <a:solidFill>
                  <a:schemeClr val="accent6">
                    <a:lumMod val="40000"/>
                    <a:lumOff val="60000"/>
                  </a:schemeClr>
                </a:solidFill>
              </a:rPr>
              <a:t>Alla prossima</a:t>
            </a:r>
          </a:p>
          <a:p>
            <a:pPr algn="ctr"/>
            <a:r>
              <a:rPr lang="it-IT" dirty="0">
                <a:solidFill>
                  <a:schemeClr val="accent6">
                    <a:lumMod val="40000"/>
                    <a:lumOff val="60000"/>
                  </a:schemeClr>
                </a:solidFill>
              </a:rPr>
              <a:t>Giovedì, </a:t>
            </a:r>
            <a:r>
              <a:rPr lang="it-IT">
                <a:solidFill>
                  <a:schemeClr val="accent6">
                    <a:lumMod val="40000"/>
                    <a:lumOff val="60000"/>
                  </a:schemeClr>
                </a:solidFill>
              </a:rPr>
              <a:t>6 febbraio 2025</a:t>
            </a:r>
            <a:endParaRPr lang="it-IT" dirty="0">
              <a:solidFill>
                <a:schemeClr val="accent6">
                  <a:lumMod val="40000"/>
                  <a:lumOff val="60000"/>
                </a:schemeClr>
              </a:solidFill>
            </a:endParaRPr>
          </a:p>
          <a:p>
            <a:pPr algn="ctr">
              <a:lnSpc>
                <a:spcPct val="90000"/>
              </a:lnSpc>
            </a:pPr>
            <a:endParaRPr lang="it-IT" sz="4400" i="1" dirty="0">
              <a:solidFill>
                <a:srgbClr val="0099FF"/>
              </a:solidFill>
              <a:latin typeface="Arial" pitchFamily="34"/>
              <a:cs typeface="Arial" pitchFamily="34"/>
            </a:endParaRPr>
          </a:p>
          <a:p>
            <a:pPr algn="ctr">
              <a:lnSpc>
                <a:spcPct val="90000"/>
              </a:lnSpc>
            </a:pPr>
            <a:r>
              <a:rPr lang="it-IT" sz="4400" dirty="0">
                <a:solidFill>
                  <a:srgbClr val="2700F8"/>
                </a:solidFill>
                <a:latin typeface="Arial" pitchFamily="34"/>
                <a:cs typeface="Arial" pitchFamily="34"/>
              </a:rPr>
              <a:t>“LA VIE ET RIEN D’AUTRE” </a:t>
            </a:r>
          </a:p>
          <a:p>
            <a:pPr algn="ctr">
              <a:lnSpc>
                <a:spcPct val="90000"/>
              </a:lnSpc>
            </a:pPr>
            <a:r>
              <a:rPr lang="it-IT" sz="4400" i="1" dirty="0">
                <a:solidFill>
                  <a:srgbClr val="0099FF"/>
                </a:solidFill>
                <a:latin typeface="Arial" pitchFamily="34"/>
                <a:cs typeface="Arial" pitchFamily="34"/>
              </a:rPr>
              <a:t>di Jean Cosmos, 1989</a:t>
            </a:r>
            <a:endParaRPr lang="it-IT" sz="4000" dirty="0">
              <a:solidFill>
                <a:srgbClr val="0099FF"/>
              </a:solidFill>
              <a:latin typeface="Arial" pitchFamily="34"/>
              <a:cs typeface="Arial" pitchFamily="34"/>
            </a:endParaRPr>
          </a:p>
        </p:txBody>
      </p:sp>
    </p:spTree>
    <p:extLst>
      <p:ext uri="{BB962C8B-B14F-4D97-AF65-F5344CB8AC3E}">
        <p14:creationId xmlns:p14="http://schemas.microsoft.com/office/powerpoint/2010/main" val="401156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tregata dalla luna (film 1987) TRAILER ITALIANO.mp4">
            <a:hlinkClick r:id="" action="ppaction://media"/>
            <a:extLst>
              <a:ext uri="{FF2B5EF4-FFF2-40B4-BE49-F238E27FC236}">
                <a16:creationId xmlns:a16="http://schemas.microsoft.com/office/drawing/2014/main" id="{8547E7DC-34C4-4509-204C-9D348BBFEA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61256"/>
            <a:ext cx="8128000" cy="4572000"/>
          </a:xfrm>
          <a:prstGeom prst="rect">
            <a:avLst/>
          </a:prstGeom>
        </p:spPr>
      </p:pic>
    </p:spTree>
    <p:extLst>
      <p:ext uri="{BB962C8B-B14F-4D97-AF65-F5344CB8AC3E}">
        <p14:creationId xmlns:p14="http://schemas.microsoft.com/office/powerpoint/2010/main" val="150099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7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CAC47FC-0578-5637-8817-BC45078362A3}"/>
              </a:ext>
            </a:extLst>
          </p:cNvPr>
          <p:cNvPicPr>
            <a:picLocks noChangeAspect="1"/>
          </p:cNvPicPr>
          <p:nvPr/>
        </p:nvPicPr>
        <p:blipFill>
          <a:blip r:embed="rId2"/>
          <a:stretch>
            <a:fillRect/>
          </a:stretch>
        </p:blipFill>
        <p:spPr>
          <a:xfrm>
            <a:off x="485545" y="1628800"/>
            <a:ext cx="8172909" cy="4608512"/>
          </a:xfrm>
          <a:prstGeom prst="rect">
            <a:avLst/>
          </a:prstGeom>
        </p:spPr>
      </p:pic>
    </p:spTree>
    <p:extLst>
      <p:ext uri="{BB962C8B-B14F-4D97-AF65-F5344CB8AC3E}">
        <p14:creationId xmlns:p14="http://schemas.microsoft.com/office/powerpoint/2010/main" val="2461221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regata dalla luna Inizio del film.mp4">
            <a:hlinkClick r:id="" action="ppaction://media"/>
            <a:extLst>
              <a:ext uri="{FF2B5EF4-FFF2-40B4-BE49-F238E27FC236}">
                <a16:creationId xmlns:a16="http://schemas.microsoft.com/office/drawing/2014/main" id="{DA271F10-0906-8BF0-5369-6DD115F7E9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20285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6832</TotalTime>
  <Words>575</Words>
  <Application>Microsoft Macintosh PowerPoint</Application>
  <PresentationFormat>Presentazione su schermo (4:3)</PresentationFormat>
  <Paragraphs>55</Paragraphs>
  <Slides>69</Slides>
  <Notes>1</Notes>
  <HiddenSlides>0</HiddenSlides>
  <MMClips>8</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69</vt:i4>
      </vt:variant>
    </vt:vector>
  </HeadingPairs>
  <TitlesOfParts>
    <vt:vector size="72" baseType="lpstr">
      <vt:lpstr>Arial</vt:lpstr>
      <vt:lpstr>Times New Roman</vt:lpstr>
      <vt:lpstr>Tema di Office</vt:lpstr>
      <vt:lpstr>UTE – Università Cardinal Colombo - MILANO Giovedì, 30 gennaio 2025</vt:lpstr>
      <vt:lpstr>Presentazione standard di PowerPoint</vt:lpstr>
      <vt:lpstr>L’autore del soggetto del film, l’americano  John Patrick Shanley.</vt:lpstr>
      <vt:lpstr>Presentazione standard di PowerPoint</vt:lpstr>
      <vt:lpstr>Il CAST del film, 1987  Norman Jewison Il regista</vt:lpstr>
      <vt:lpstr>I protagonisti del film. Loretta Castorini, l’attrice Cher. Ronny Cammareri, l’attore Nicolas Cage.</vt:lpstr>
      <vt:lpstr>Presentazione standard di PowerPoint</vt:lpstr>
      <vt:lpstr>Presentazione standard di PowerPoint</vt:lpstr>
      <vt:lpstr>Presentazione standard di PowerPoint</vt:lpstr>
      <vt:lpstr>New York by night!</vt:lpstr>
      <vt:lpstr>La protagonista femminile, Loretta Castorini, l’attrice americana Cher.</vt:lpstr>
      <vt:lpstr>Il padre Cosmo Castorini                            La madre Rose Castorini</vt:lpstr>
      <vt:lpstr>Nonno Castorini,  l’attore Feodor Chaliapin. </vt:lpstr>
      <vt:lpstr>Il fidanzato Jonny Cammareri, l’attore Danny Aiello.</vt:lpstr>
      <vt:lpstr>Presentazione standard di PowerPoint</vt:lpstr>
      <vt:lpstr>Il personale del Ristorante Italiano a Brooklyn.</vt:lpstr>
      <vt:lpstr>Loretta e Jonny a cena al ristorante italiano a Brooklyn.</vt:lpstr>
      <vt:lpstr>Presentazione standard di PowerPoint</vt:lpstr>
      <vt:lpstr>Le nozze saranno celebrate solo dopo la scomparsa della madre di Jonny.</vt:lpstr>
      <vt:lpstr>Ronnie, il fratello di Jonny Cammareri, l’attore Nicolas Cage.</vt:lpstr>
      <vt:lpstr>Presentazione standard di PowerPoint</vt:lpstr>
      <vt:lpstr>La protesi di Ronny Cammareri alla mano sinistra.</vt:lpstr>
      <vt:lpstr>Loretta a tavola cerca di convincere Ronny a riallacciare i rapporti col fratello.</vt:lpstr>
      <vt:lpstr>Presentazione standard di PowerPoint</vt:lpstr>
      <vt:lpstr>Loretta verso il cielo notturno di New York.</vt:lpstr>
      <vt:lpstr>Presentazione standard di PowerPoint</vt:lpstr>
      <vt:lpstr>La mattina dopo Loretta e Ronny a confronto.</vt:lpstr>
      <vt:lpstr>Il Melodramma                                            Il compositore Giacomo Puccini.</vt:lpstr>
      <vt:lpstr>Il MET, Metropolitan Theater di New York.</vt:lpstr>
      <vt:lpstr>«Uscita dall’ufficio Loretta va a farsi bella»</vt:lpstr>
      <vt:lpstr>…poi va in chiesa a confessare…</vt:lpstr>
      <vt:lpstr>Il padre Cosmo Castorini, l’attore Vincent Gardenia. La madre Rose, l’attrice americana Olimpya Dukakis.</vt:lpstr>
      <vt:lpstr>  “Folle è l’uomo che parla alla luna. Stolto chi non le presta ascolto. Ma tu chi sei che, avanzando nel buio della notte, inciampi nei miei più segreti pensieri?” (William Shakespeare, da Romeo e Giulietta) </vt:lpstr>
      <vt:lpstr>Rose Castorini al ristorante si intrattiene con uno sconosciuto.</vt:lpstr>
      <vt:lpstr>Il nonno Castorini in giro con i cani che abbaia alla luna!</vt:lpstr>
      <vt:lpstr>Presentazione standard di PowerPoint</vt:lpstr>
      <vt:lpstr>Lo zio Raymond Cappomaggi, l’attore Louis Guss.  La zia Rita Cappomaggi, l’attrice Julie Bovasso.</vt:lpstr>
      <vt:lpstr>Presentazione standard di PowerPoint</vt:lpstr>
      <vt:lpstr>Presentazione standard di PowerPoint</vt:lpstr>
      <vt:lpstr>Presentazione standard di PowerPoint</vt:lpstr>
      <vt:lpstr>Il MET, Il Metropolitan di New York.</vt:lpstr>
      <vt:lpstr>Presentazione standard di PowerPoint</vt:lpstr>
      <vt:lpstr>Loretta e Ronny assistono al MET alla Bohème di Puccini.</vt:lpstr>
      <vt:lpstr>Cosmo Castorini con l'amante Mona, l'attrice Anita Gillette, nel foyer del MET.</vt:lpstr>
      <vt:lpstr>Presentazione standard di PowerPoint</vt:lpstr>
      <vt:lpstr>Presentazione standard di PowerPoint</vt:lpstr>
      <vt:lpstr>Presentazione standard di PowerPoint</vt:lpstr>
      <vt:lpstr>Presentazione standard di PowerPoint</vt:lpstr>
      <vt:lpstr> La madre Rose: «Loretta, i tuoi capelli sono diversi!» Loretta: «Mamma, anche il resto è diverso!</vt:lpstr>
      <vt:lpstr>Cosmo e la figlia Loretta a colloquio.</vt:lpstr>
      <vt:lpstr>Il fidanzato di Loretta Jonny Cammareri.</vt:lpstr>
      <vt:lpstr>Loretta risponde al telefono alla zia Rita.</vt:lpstr>
      <vt:lpstr> Lo zio Raymond Cappomaggi, l’attore Louis Guss.  La zia Rita Cappomaggi, l’attrice Julie Bovasso.</vt:lpstr>
      <vt:lpstr>Presentazione standard di PowerPoint</vt:lpstr>
      <vt:lpstr>Ronny chiede a Loretta di rinunciare al fratello Jonny.</vt:lpstr>
      <vt:lpstr>La madre Rose: «Loretta, ma tu lo ami Johnny?» Loretta - No. Rose: «Bene. Quando li ami ti fanno perdere la testa».  </vt:lpstr>
      <vt:lpstr>Ronny invitato da Rose a colazione a casa Castorini.</vt:lpstr>
      <vt:lpstr>La famiglia al completo seduta a colazione in attesa di Jonny Cammareri.</vt:lpstr>
      <vt:lpstr>Jonny Cammareri spiega a Loretta che non può più sposarla.</vt:lpstr>
      <vt:lpstr>Loretta risponde al suo fidanzato Jonny Cmmareri.</vt:lpstr>
      <vt:lpstr>Ronny consegna l’anello del fratello a Loretta e le chiede di sposarlo.</vt:lpstr>
      <vt:lpstr>Presentazione standard di PowerPoint</vt:lpstr>
      <vt:lpstr>Il brindisi a casa Castorini per Loretta e Ronny.</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713</cp:revision>
  <cp:lastPrinted>1601-01-01T00:00:00Z</cp:lastPrinted>
  <dcterms:created xsi:type="dcterms:W3CDTF">2019-12-08T15:27:53Z</dcterms:created>
  <dcterms:modified xsi:type="dcterms:W3CDTF">2025-01-29T09:41:57Z</dcterms:modified>
</cp:coreProperties>
</file>