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542" r:id="rId5"/>
    <p:sldId id="452" r:id="rId6"/>
    <p:sldId id="464" r:id="rId7"/>
    <p:sldId id="465" r:id="rId8"/>
    <p:sldId id="454" r:id="rId9"/>
    <p:sldId id="599" r:id="rId10"/>
    <p:sldId id="455" r:id="rId11"/>
    <p:sldId id="294" r:id="rId12"/>
    <p:sldId id="460" r:id="rId13"/>
    <p:sldId id="331" r:id="rId14"/>
    <p:sldId id="560" r:id="rId15"/>
    <p:sldId id="561" r:id="rId16"/>
    <p:sldId id="562" r:id="rId17"/>
    <p:sldId id="563" r:id="rId18"/>
    <p:sldId id="565" r:id="rId19"/>
    <p:sldId id="566" r:id="rId20"/>
    <p:sldId id="554" r:id="rId21"/>
    <p:sldId id="568" r:id="rId22"/>
    <p:sldId id="569" r:id="rId23"/>
    <p:sldId id="570" r:id="rId24"/>
    <p:sldId id="572" r:id="rId25"/>
    <p:sldId id="573" r:id="rId26"/>
    <p:sldId id="574" r:id="rId27"/>
    <p:sldId id="575" r:id="rId28"/>
    <p:sldId id="577" r:id="rId29"/>
    <p:sldId id="578" r:id="rId30"/>
    <p:sldId id="579" r:id="rId31"/>
    <p:sldId id="580" r:id="rId32"/>
    <p:sldId id="290" r:id="rId33"/>
    <p:sldId id="332" r:id="rId34"/>
    <p:sldId id="592" r:id="rId35"/>
    <p:sldId id="593" r:id="rId36"/>
    <p:sldId id="594" r:id="rId37"/>
    <p:sldId id="595" r:id="rId38"/>
    <p:sldId id="596" r:id="rId39"/>
    <p:sldId id="597" r:id="rId40"/>
    <p:sldId id="5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CINI Giulio Maria (HOME)" initials="MGM(" lastIdx="1" clrIdx="0">
    <p:extLst>
      <p:ext uri="{19B8F6BF-5375-455C-9EA6-DF929625EA0E}">
        <p15:presenceInfo xmlns:p15="http://schemas.microsoft.com/office/powerpoint/2012/main" userId="S-1-5-21-1606980848-2025429265-839522115-9253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36B"/>
    <a:srgbClr val="024B9C"/>
    <a:srgbClr val="FEF5E7"/>
    <a:srgbClr val="A7D5A5"/>
    <a:srgbClr val="DBEED9"/>
    <a:srgbClr val="D4E3F5"/>
    <a:srgbClr val="8BD1E8"/>
    <a:srgbClr val="79D1E7"/>
    <a:srgbClr val="0356B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1583" autoAdjust="0"/>
  </p:normalViewPr>
  <p:slideViewPr>
    <p:cSldViewPr snapToGrid="0">
      <p:cViewPr varScale="1">
        <p:scale>
          <a:sx n="48" d="100"/>
          <a:sy n="48" d="100"/>
        </p:scale>
        <p:origin x="744" y="3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/european-central-bank_it" TargetMode="External"/><Relationship Id="rId13" Type="http://schemas.openxmlformats.org/officeDocument/2006/relationships/hyperlink" Target="https://europa.eu/european-union/about-eu/institutions-bodies/european-investment-bank_it" TargetMode="External"/><Relationship Id="rId3" Type="http://schemas.openxmlformats.org/officeDocument/2006/relationships/hyperlink" Target="https://europa.eu/european-union/about-eu/institutions-bodies/european-parliament_it" TargetMode="External"/><Relationship Id="rId7" Type="http://schemas.openxmlformats.org/officeDocument/2006/relationships/hyperlink" Target="https://europa.eu/european-union/about-eu/institutions-bodies/court-justice_it" TargetMode="External"/><Relationship Id="rId12" Type="http://schemas.openxmlformats.org/officeDocument/2006/relationships/hyperlink" Target="https://europa.eu/european-union/about-eu/institutions-bodies/european-committee-regions_it" TargetMode="External"/><Relationship Id="rId2" Type="http://schemas.openxmlformats.org/officeDocument/2006/relationships/slide" Target="../slides/slide1.xml"/><Relationship Id="rId16" Type="http://schemas.openxmlformats.org/officeDocument/2006/relationships/hyperlink" Target="https://europa.eu/european-union/about-eu/institutions-bodies/interinstitutional-bodies_i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uropa.eu/european-union/about-eu/institutions-bodies/european-commission_it" TargetMode="External"/><Relationship Id="rId11" Type="http://schemas.openxmlformats.org/officeDocument/2006/relationships/hyperlink" Target="https://europa.eu/european-union/about-eu/institutions-bodies/european-economic-social-committee_it" TargetMode="External"/><Relationship Id="rId5" Type="http://schemas.openxmlformats.org/officeDocument/2006/relationships/hyperlink" Target="https://europa.eu/european-union/about-eu/institutions-bodies/council-eu_it" TargetMode="External"/><Relationship Id="rId15" Type="http://schemas.openxmlformats.org/officeDocument/2006/relationships/hyperlink" Target="https://europa.eu/european-union/about-eu/institutions-bodies/european-data-protection-supervisor_it" TargetMode="External"/><Relationship Id="rId10" Type="http://schemas.openxmlformats.org/officeDocument/2006/relationships/hyperlink" Target="https://europa.eu/european-union/about-eu/institutions-bodies/eeas_it" TargetMode="External"/><Relationship Id="rId4" Type="http://schemas.openxmlformats.org/officeDocument/2006/relationships/hyperlink" Target="https://europa.eu/european-union/about-eu/institutions-bodies/european-council_it" TargetMode="External"/><Relationship Id="rId9" Type="http://schemas.openxmlformats.org/officeDocument/2006/relationships/hyperlink" Target="https://europa.eu/european-union/about-eu/institutions-bodies/european-court-auditors_it" TargetMode="External"/><Relationship Id="rId14" Type="http://schemas.openxmlformats.org/officeDocument/2006/relationships/hyperlink" Target="https://europa.eu/european-union/about-eu/institutions-bodies/european-ombudsman_i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whoiswho/public/index.cfm?fuseaction=idea.hierarchy&amp;nodeID=264075&amp;lang=i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onsilium.europa.eu/it/european-council/president/" TargetMode="External"/><Relationship Id="rId5" Type="http://schemas.openxmlformats.org/officeDocument/2006/relationships/hyperlink" Target="http://eeas.europa.eu/background/high-representative/index_en.htm" TargetMode="External"/><Relationship Id="rId4" Type="http://schemas.openxmlformats.org/officeDocument/2006/relationships/hyperlink" Target="http://ec.europa.eu/commission/2014-2019/president_e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308" indent="-284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936" indent="-227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512" indent="-227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0086" indent="-227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5659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1235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6810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2384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0D494-D0A7-49E0-9ED7-067A514C17E7}" type="slidenum">
              <a:rPr lang="fr-FR" smtClean="0"/>
              <a:pPr eaLnBrk="1" hangingPunct="1"/>
              <a:t>1</a:t>
            </a:fld>
            <a:endParaRPr lang="fr-FR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1"/>
          <p:cNvSpPr>
            <a:spLocks noGrp="1"/>
          </p:cNvSpPr>
          <p:nvPr>
            <p:ph type="body" idx="1"/>
          </p:nvPr>
        </p:nvSpPr>
        <p:spPr>
          <a:xfrm>
            <a:off x="192962" y="4663484"/>
            <a:ext cx="6481399" cy="5096417"/>
          </a:xfrm>
          <a:noFill/>
        </p:spPr>
        <p:txBody>
          <a:bodyPr/>
          <a:lstStyle/>
          <a:p>
            <a:r>
              <a:rPr lang="it-IT" sz="900" b="1" dirty="0"/>
              <a:t>Le istituzioni dell'UE in sintesi</a:t>
            </a:r>
          </a:p>
          <a:p>
            <a:r>
              <a:rPr lang="it-IT" sz="900" dirty="0">
                <a:hlinkClick r:id="rId3"/>
              </a:rPr>
              <a:t>Parlamento europeo</a:t>
            </a:r>
            <a:endParaRPr lang="it-IT" sz="900" dirty="0"/>
          </a:p>
          <a:p>
            <a:r>
              <a:rPr lang="it-IT" sz="900" dirty="0">
                <a:hlinkClick r:id="rId4"/>
              </a:rPr>
              <a:t>Consiglio europeo</a:t>
            </a:r>
            <a:endParaRPr lang="it-IT" sz="900" dirty="0"/>
          </a:p>
          <a:p>
            <a:r>
              <a:rPr lang="it-IT" sz="900" dirty="0">
                <a:hlinkClick r:id="rId5"/>
              </a:rPr>
              <a:t>Consiglio dell'Unione europea</a:t>
            </a:r>
            <a:endParaRPr lang="it-IT" sz="900" dirty="0"/>
          </a:p>
          <a:p>
            <a:r>
              <a:rPr lang="it-IT" sz="900" dirty="0">
                <a:hlinkClick r:id="rId6"/>
              </a:rPr>
              <a:t>Commissione europea</a:t>
            </a:r>
            <a:endParaRPr lang="it-IT" sz="900" dirty="0"/>
          </a:p>
          <a:p>
            <a:r>
              <a:rPr lang="it-IT" sz="900" dirty="0">
                <a:hlinkClick r:id="rId7"/>
              </a:rPr>
              <a:t>Corte di giustizia dell'Unione europea (CGUE)</a:t>
            </a:r>
            <a:endParaRPr lang="it-IT" sz="900" dirty="0"/>
          </a:p>
          <a:p>
            <a:r>
              <a:rPr lang="it-IT" sz="900" dirty="0">
                <a:hlinkClick r:id="rId8"/>
              </a:rPr>
              <a:t>Banca centrale europea (BCE)</a:t>
            </a:r>
            <a:endParaRPr lang="it-IT" sz="900" dirty="0"/>
          </a:p>
          <a:p>
            <a:r>
              <a:rPr lang="it-IT" sz="900" dirty="0">
                <a:hlinkClick r:id="rId9"/>
              </a:rPr>
              <a:t>Corte dei conti europea</a:t>
            </a:r>
            <a:endParaRPr lang="it-IT" sz="900" dirty="0"/>
          </a:p>
          <a:p>
            <a:r>
              <a:rPr lang="it-IT" sz="900" dirty="0">
                <a:hlinkClick r:id="rId10"/>
              </a:rPr>
              <a:t>Servizio europeo per l’azione esterna (SEAE)</a:t>
            </a:r>
            <a:endParaRPr lang="it-IT" sz="900" dirty="0"/>
          </a:p>
          <a:p>
            <a:r>
              <a:rPr lang="it-IT" sz="900" dirty="0">
                <a:hlinkClick r:id="rId11"/>
              </a:rPr>
              <a:t>Comitato economico e sociale europeo (CESE)</a:t>
            </a:r>
            <a:endParaRPr lang="it-IT" sz="900" dirty="0"/>
          </a:p>
          <a:p>
            <a:r>
              <a:rPr lang="it-IT" sz="900" dirty="0">
                <a:hlinkClick r:id="rId12"/>
              </a:rPr>
              <a:t>Comitato europeo delle regioni (</a:t>
            </a:r>
            <a:r>
              <a:rPr lang="it-IT" sz="900" dirty="0" err="1">
                <a:hlinkClick r:id="rId12"/>
              </a:rPr>
              <a:t>CdR</a:t>
            </a:r>
            <a:r>
              <a:rPr lang="it-IT" sz="900" dirty="0">
                <a:hlinkClick r:id="rId12"/>
              </a:rPr>
              <a:t>)</a:t>
            </a:r>
            <a:endParaRPr lang="it-IT" sz="900" dirty="0"/>
          </a:p>
          <a:p>
            <a:r>
              <a:rPr lang="it-IT" sz="900" dirty="0">
                <a:hlinkClick r:id="rId13"/>
              </a:rPr>
              <a:t>Banca europea per gli investimenti (BEI)</a:t>
            </a:r>
            <a:endParaRPr lang="it-IT" sz="900" dirty="0"/>
          </a:p>
          <a:p>
            <a:r>
              <a:rPr lang="it-IT" sz="900" dirty="0">
                <a:hlinkClick r:id="rId14"/>
              </a:rPr>
              <a:t>Mediatore europeo</a:t>
            </a:r>
            <a:endParaRPr lang="it-IT" sz="900" dirty="0"/>
          </a:p>
          <a:p>
            <a:r>
              <a:rPr lang="it-IT" sz="900" dirty="0">
                <a:hlinkClick r:id="rId15"/>
              </a:rPr>
              <a:t>Garante europeo della protezione dei dati (GEPD)</a:t>
            </a:r>
            <a:endParaRPr lang="it-IT" sz="900" dirty="0"/>
          </a:p>
          <a:p>
            <a:r>
              <a:rPr lang="it-IT" sz="900" dirty="0">
                <a:hlinkClick r:id="rId16"/>
              </a:rPr>
              <a:t>Organismi </a:t>
            </a:r>
            <a:r>
              <a:rPr lang="it-IT" sz="900" dirty="0" err="1">
                <a:hlinkClick r:id="rId16"/>
              </a:rPr>
              <a:t>interistituzionali</a:t>
            </a:r>
            <a:endParaRPr lang="it-IT" sz="900" dirty="0"/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67783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3826" indent="-282241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896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0548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213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83718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35305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86889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38474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7F8D9-8005-46F8-BEDE-C6C20F9FE3BE}" type="slidenum">
              <a:rPr lang="fr-FR" sz="1200"/>
              <a:pPr eaLnBrk="1" hangingPunct="1"/>
              <a:t>2</a:t>
            </a:fld>
            <a:endParaRPr lang="fr-F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6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3826" indent="-282241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896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0548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213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83718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35305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86889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38474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7F8D9-8005-46F8-BEDE-C6C20F9FE3BE}" type="slidenum">
              <a:rPr lang="fr-FR" sz="1200"/>
              <a:pPr eaLnBrk="1" hangingPunct="1"/>
              <a:t>3</a:t>
            </a:fld>
            <a:endParaRPr lang="fr-F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it-IT" dirty="0"/>
              <a:t>Il Consiglio europeo è composto dai </a:t>
            </a:r>
            <a:r>
              <a:rPr lang="it-IT" dirty="0">
                <a:hlinkClick r:id="rId3"/>
              </a:rPr>
              <a:t>capi di Stato o di governo dei paesi dell'UE</a:t>
            </a:r>
            <a:r>
              <a:rPr lang="it-IT" dirty="0"/>
              <a:t>, dal </a:t>
            </a:r>
            <a:r>
              <a:rPr lang="it-IT" dirty="0">
                <a:hlinkClick r:id="rId4"/>
              </a:rPr>
              <a:t>presidente della Commissione europea </a:t>
            </a:r>
            <a:r>
              <a:rPr lang="it-IT" dirty="0"/>
              <a:t>e dall’</a:t>
            </a:r>
            <a:r>
              <a:rPr lang="it-IT" dirty="0">
                <a:hlinkClick r:id="rId5"/>
              </a:rPr>
              <a:t>Alto rappresentante per gli affari esteri e la politica di sicurezza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È convocato e presieduto dal suo </a:t>
            </a:r>
            <a:r>
              <a:rPr lang="it-IT" dirty="0">
                <a:hlinkClick r:id="rId6"/>
              </a:rPr>
              <a:t>presidente</a:t>
            </a:r>
            <a:r>
              <a:rPr lang="it-IT" dirty="0"/>
              <a:t>, eletto dal Consiglio europeo stesso per un mandato di due anni e mezzo, rinnovabile una volta. Il presidente rappresenta l'UE nei confronti del mondo esterno.</a:t>
            </a:r>
          </a:p>
          <a:p>
            <a:pPr eaLnBrk="1" hangingPunct="1"/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3826" indent="-282241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896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0548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213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83718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35305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86889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38474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7F8D9-8005-46F8-BEDE-C6C20F9FE3BE}" type="slidenum">
              <a:rPr lang="fr-FR" sz="1200"/>
              <a:pPr eaLnBrk="1" hangingPunct="1"/>
              <a:t>4</a:t>
            </a:fld>
            <a:endParaRPr lang="fr-F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7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7EDD0-ADF2-4405-893E-917F8B53665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32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/>
              <a:t>A seconda della configurazione, ogni paese invia i ministri competenti.</a:t>
            </a:r>
          </a:p>
          <a:p>
            <a:pPr algn="just"/>
            <a:r>
              <a:rPr lang="it-IT" dirty="0"/>
              <a:t>Per esempio, al Consiglio "Affari economici e finanziari" (Consiglio "</a:t>
            </a:r>
            <a:r>
              <a:rPr lang="it-IT" dirty="0" err="1"/>
              <a:t>Ecofin</a:t>
            </a:r>
            <a:r>
              <a:rPr lang="it-IT" dirty="0"/>
              <a:t>") , partecipano i ministri delle Finanze di ciascun paese.</a:t>
            </a:r>
          </a:p>
          <a:p>
            <a:pPr algn="just"/>
            <a:r>
              <a:rPr lang="it-IT" dirty="0"/>
              <a:t> Composizioni:</a:t>
            </a:r>
          </a:p>
          <a:p>
            <a:pPr algn="just"/>
            <a:r>
              <a:rPr lang="it-IT" dirty="0"/>
              <a:t>Affari esteri</a:t>
            </a:r>
          </a:p>
          <a:p>
            <a:pPr algn="just"/>
            <a:r>
              <a:rPr lang="it-IT" dirty="0"/>
              <a:t>Affari generali</a:t>
            </a:r>
          </a:p>
          <a:p>
            <a:pPr algn="just"/>
            <a:r>
              <a:rPr lang="it-IT" dirty="0"/>
              <a:t>Agricoltura e pesca</a:t>
            </a:r>
          </a:p>
          <a:p>
            <a:pPr algn="just"/>
            <a:r>
              <a:rPr lang="it-IT" dirty="0"/>
              <a:t>Ambiente</a:t>
            </a:r>
          </a:p>
          <a:p>
            <a:pPr algn="just"/>
            <a:r>
              <a:rPr lang="it-IT" dirty="0"/>
              <a:t>Competitività</a:t>
            </a:r>
          </a:p>
          <a:p>
            <a:pPr algn="just"/>
            <a:r>
              <a:rPr lang="it-IT" dirty="0"/>
              <a:t>Economia e finanza</a:t>
            </a:r>
          </a:p>
          <a:p>
            <a:pPr algn="just"/>
            <a:r>
              <a:rPr lang="it-IT" dirty="0"/>
              <a:t>Giustizia e affari interni</a:t>
            </a:r>
          </a:p>
          <a:p>
            <a:pPr algn="just"/>
            <a:r>
              <a:rPr lang="it-IT" dirty="0"/>
              <a:t>Istruzione, gioventù, cultura e sport</a:t>
            </a:r>
          </a:p>
          <a:p>
            <a:pPr algn="just"/>
            <a:r>
              <a:rPr lang="it-IT" dirty="0"/>
              <a:t>Occupazione, politica sociale, salute e consumatori</a:t>
            </a:r>
          </a:p>
          <a:p>
            <a:pPr algn="just"/>
            <a:r>
              <a:rPr lang="it-IT" dirty="0"/>
              <a:t>Trasporti, telecomunicazioni ed energia</a:t>
            </a:r>
          </a:p>
          <a:p>
            <a:pPr algn="just"/>
            <a:endParaRPr lang="it-IT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7EDD0-ADF2-4405-893E-917F8B53665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3826" indent="-282241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896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0548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2133" indent="-225793" defTabSz="912579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83718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35305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86889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38474" indent="-225793" algn="r" defTabSz="9125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7F8D9-8005-46F8-BEDE-C6C20F9FE3BE}" type="slidenum">
              <a:rPr lang="fr-FR" sz="1200"/>
              <a:pPr eaLnBrk="1" hangingPunct="1"/>
              <a:t>9</a:t>
            </a:fld>
            <a:endParaRPr lang="fr-F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6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summary/glossary/european_commission.html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it/european-counci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consilium.europa.eu/it/european-council/member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it/documents-publications/public-register/euco-conclus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hyperlink" Target="http://eur-lex.europa.eu/summary/glossary/qualified_majority.html?locale=it" TargetMode="External"/><Relationship Id="rId4" Type="http://schemas.openxmlformats.org/officeDocument/2006/relationships/hyperlink" Target="http://eur-lex.europa.eu/summary/glossary/unanimity.html?locale=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it/council-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institutions-bodies/european-council_it" TargetMode="External"/><Relationship Id="rId7" Type="http://schemas.openxmlformats.org/officeDocument/2006/relationships/hyperlink" Target="http://www.consilium.europa.eu/it/council-eu/configura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consilium.europa.eu/it/council-eu/voting-system/qualified-majority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ec.europa.eu/info/strategy/eu-budget_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index_it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hyperlink" Target="https://europa.eu/european-union/about-eu/institutions-bodies/council-eu_it" TargetMode="External"/><Relationship Id="rId4" Type="http://schemas.openxmlformats.org/officeDocument/2006/relationships/hyperlink" Target="https://europa.eu/european-union/about-eu/institutions-bodies/european-parliament_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96752"/>
            <a:ext cx="8180600" cy="55105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135560" y="2458800"/>
            <a:ext cx="1704042" cy="1638654"/>
          </a:xfrm>
          <a:prstGeom prst="wedgeRoundRectCallout">
            <a:avLst>
              <a:gd name="adj1" fmla="val -22952"/>
              <a:gd name="adj2" fmla="val -69867"/>
              <a:gd name="adj3" fmla="val 16667"/>
            </a:avLst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79" y="2458801"/>
            <a:ext cx="1137437" cy="9223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1721" y="3358790"/>
            <a:ext cx="1142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  <a:latin typeface="Verdana" pitchFamily="34" charset="0"/>
              </a:rPr>
              <a:t>La voce dei cittadini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731984" y="2489824"/>
            <a:ext cx="1656184" cy="1567504"/>
          </a:xfrm>
          <a:prstGeom prst="wedgeRoundRectCallout">
            <a:avLst>
              <a:gd name="adj1" fmla="val -82066"/>
              <a:gd name="adj2" fmla="val 112984"/>
              <a:gd name="adj3" fmla="val 16667"/>
            </a:avLst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13688" y="3454056"/>
            <a:ext cx="122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  <a:latin typeface="Verdana" pitchFamily="34" charset="0"/>
              </a:rPr>
              <a:t>La voce dell'UE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223791" y="2098761"/>
            <a:ext cx="1893242" cy="1298756"/>
          </a:xfrm>
          <a:prstGeom prst="wedgeRoundRectCallout">
            <a:avLst>
              <a:gd name="adj1" fmla="val 26370"/>
              <a:gd name="adj2" fmla="val 100275"/>
              <a:gd name="adj3" fmla="val 16667"/>
            </a:avLst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17" y="2691833"/>
            <a:ext cx="757561" cy="6404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0579" y="2156958"/>
            <a:ext cx="1981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srgbClr val="0F5494"/>
                </a:solidFill>
              </a:rPr>
              <a:t>La voce degli Stati membri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73" y="2535840"/>
            <a:ext cx="1354549" cy="9420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6702" y="2729876"/>
            <a:ext cx="93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Consiglio dell'Unione europea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694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B7A1-20D6-221A-AB5F-3EFEFA61B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Differenza</a:t>
            </a:r>
            <a:r>
              <a:rPr lang="de-DE" dirty="0"/>
              <a:t> </a:t>
            </a:r>
            <a:r>
              <a:rPr lang="de-DE" dirty="0" err="1"/>
              <a:t>importante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CCFD1-F1C2-D36C-E7B8-900173A95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200" dirty="0" err="1"/>
              <a:t>Organizzazioni</a:t>
            </a:r>
            <a:r>
              <a:rPr lang="de-DE" sz="3200" dirty="0"/>
              <a:t> </a:t>
            </a:r>
            <a:r>
              <a:rPr lang="de-DE" sz="3200" dirty="0" err="1"/>
              <a:t>Internazionali</a:t>
            </a:r>
            <a:r>
              <a:rPr lang="de-DE" sz="3200" dirty="0"/>
              <a:t>  (es. ONU)</a:t>
            </a:r>
          </a:p>
          <a:p>
            <a:r>
              <a:rPr lang="de-DE" sz="3200" dirty="0" err="1"/>
              <a:t>Carattere</a:t>
            </a:r>
            <a:r>
              <a:rPr lang="de-DE" sz="3200" dirty="0"/>
              <a:t> </a:t>
            </a:r>
            <a:r>
              <a:rPr lang="de-DE" sz="3200" dirty="0" err="1"/>
              <a:t>sovranazionale</a:t>
            </a:r>
            <a:r>
              <a:rPr lang="de-DE" sz="3200" dirty="0"/>
              <a:t> </a:t>
            </a:r>
            <a:r>
              <a:rPr lang="de-DE" sz="3200" dirty="0" err="1"/>
              <a:t>dell‘UE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6382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48247-3F2E-D490-B3B6-488E3082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066800"/>
            <a:ext cx="63436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360DC-FC5C-8C66-C915-062B842E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47625"/>
            <a:ext cx="6762750" cy="63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10765-F717-FB57-CD8F-E1C6B4D5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3291840"/>
            <a:ext cx="6334125" cy="216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33E66-E66B-7492-0911-798A78C20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85" y="1081088"/>
            <a:ext cx="6610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7DAF2-9BDA-55A0-2B8E-AB1A5E56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76212"/>
            <a:ext cx="69913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0859E-EACE-C06A-093E-48CB5326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1514475"/>
            <a:ext cx="65722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6C023-7B7C-9C63-3CE6-A2E561C6FFAC}"/>
              </a:ext>
            </a:extLst>
          </p:cNvPr>
          <p:cNvSpPr txBox="1"/>
          <p:nvPr/>
        </p:nvSpPr>
        <p:spPr>
          <a:xfrm>
            <a:off x="1771650" y="2274838"/>
            <a:ext cx="7375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L’</a:t>
            </a: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Alta Autorità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precursore dell’attuale </a:t>
            </a:r>
            <a:r>
              <a:rPr lang="it-IT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2"/>
              </a:rPr>
              <a:t>Commissione europea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è un organo esecutivo collegiale indipendente, il cui compito è garantire la realizzazione degli obiettivi stabiliti dal trattato e agire nell’interesse generale della CECA. Essa è composta da </a:t>
            </a: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nove membri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(dei quali non più di due possono essere della stessa nazionalità) nominati per una durata di sei anni. Si tratta di un vero e proprio organo sovranazionale con potere di decisione.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58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B7A1-20D6-221A-AB5F-3EFEFA61B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DALLA CECA ALLA CEE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CCFD1-F1C2-D36C-E7B8-900173A95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6610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D6AB-3E14-8074-AE42-1D73E048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138362"/>
            <a:ext cx="64198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7BDCE-DA40-15FA-A84E-46B4108A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95275"/>
            <a:ext cx="80486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9714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latin typeface="Verdana" pitchFamily="34" charset="0"/>
              </a:rPr>
              <a:t>Il </a:t>
            </a:r>
            <a:r>
              <a:rPr lang="en-US" altLang="en-US" b="1" dirty="0" err="1">
                <a:latin typeface="Verdana" pitchFamily="34" charset="0"/>
              </a:rPr>
              <a:t>Consiglio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0" y="1097236"/>
            <a:ext cx="4572000" cy="4924052"/>
            <a:chOff x="4572000" y="1097236"/>
            <a:chExt cx="4572000" cy="4924052"/>
          </a:xfrm>
        </p:grpSpPr>
        <p:sp>
          <p:nvSpPr>
            <p:cNvPr id="6" name="Rectangle 5"/>
            <p:cNvSpPr/>
            <p:nvPr/>
          </p:nvSpPr>
          <p:spPr>
            <a:xfrm>
              <a:off x="4716016" y="4656618"/>
              <a:ext cx="43204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dirty="0">
                  <a:latin typeface="Verdana" pitchFamily="34" charset="0"/>
                </a:rPr>
                <a:t>Il </a:t>
              </a:r>
              <a:r>
                <a:rPr lang="en-US" altLang="en-US" b="1" dirty="0" err="1">
                  <a:latin typeface="Verdana" pitchFamily="34" charset="0"/>
                </a:rPr>
                <a:t>Consiglio</a:t>
              </a:r>
              <a:r>
                <a:rPr lang="en-US" altLang="en-US" b="1" dirty="0">
                  <a:latin typeface="Verdana" pitchFamily="34" charset="0"/>
                </a:rPr>
                <a:t> </a:t>
              </a:r>
              <a:r>
                <a:rPr lang="en-US" altLang="en-US" b="1" dirty="0" err="1">
                  <a:latin typeface="Verdana" pitchFamily="34" charset="0"/>
                </a:rPr>
                <a:t>dell'Unione</a:t>
              </a:r>
              <a:r>
                <a:rPr lang="en-US" altLang="en-US" b="1" dirty="0">
                  <a:latin typeface="Verdana" pitchFamily="34" charset="0"/>
                </a:rPr>
                <a:t> </a:t>
              </a:r>
              <a:r>
                <a:rPr lang="en-US" altLang="en-US" b="1" dirty="0" err="1">
                  <a:latin typeface="Verdana" pitchFamily="34" charset="0"/>
                </a:rPr>
                <a:t>Europea</a:t>
              </a:r>
              <a:endParaRPr lang="en-GB" dirty="0"/>
            </a:p>
          </p:txBody>
        </p:sp>
        <p:sp>
          <p:nvSpPr>
            <p:cNvPr id="10" name="Down Arrow 9"/>
            <p:cNvSpPr/>
            <p:nvPr/>
          </p:nvSpPr>
          <p:spPr bwMode="auto">
            <a:xfrm rot="19033443">
              <a:off x="5446009" y="1097236"/>
              <a:ext cx="263782" cy="2318807"/>
            </a:xfrm>
            <a:prstGeom prst="downArrow">
              <a:avLst>
                <a:gd name="adj1" fmla="val 44260"/>
                <a:gd name="adj2" fmla="val 659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0" y="5097958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t-IT" dirty="0"/>
                <a:t>Vertice dei ministri dei governi di ciascun paese dell’UE competenti per la materia in discussione</a:t>
              </a:r>
            </a:p>
          </p:txBody>
        </p:sp>
        <p:pic>
          <p:nvPicPr>
            <p:cNvPr id="8194" name="Picture 2" descr="Risultati immagini per consiglio dell'unione europe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116" y="2746533"/>
              <a:ext cx="2572172" cy="18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524000" y="1615118"/>
            <a:ext cx="4427984" cy="3470067"/>
            <a:chOff x="0" y="1557881"/>
            <a:chExt cx="4427984" cy="3470067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557881"/>
              <a:ext cx="4427984" cy="1255566"/>
              <a:chOff x="0" y="1557881"/>
              <a:chExt cx="4427984" cy="125556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1916832"/>
                <a:ext cx="30839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b="1" dirty="0">
                    <a:latin typeface="Verdana" pitchFamily="34" charset="0"/>
                  </a:rPr>
                  <a:t>Il </a:t>
                </a:r>
                <a:r>
                  <a:rPr lang="en-US" altLang="en-US" b="1" dirty="0" err="1">
                    <a:latin typeface="Verdana" pitchFamily="34" charset="0"/>
                  </a:rPr>
                  <a:t>Consiglio</a:t>
                </a:r>
                <a:r>
                  <a:rPr lang="en-US" altLang="en-US" b="1" dirty="0">
                    <a:latin typeface="Verdana" pitchFamily="34" charset="0"/>
                  </a:rPr>
                  <a:t> </a:t>
                </a:r>
                <a:r>
                  <a:rPr lang="en-US" altLang="en-US" b="1" dirty="0" err="1">
                    <a:latin typeface="Verdana" pitchFamily="34" charset="0"/>
                  </a:rPr>
                  <a:t>europeo</a:t>
                </a:r>
                <a:endParaRPr lang="en-GB" dirty="0"/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1063" y="2276872"/>
                <a:ext cx="4416921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1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1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600" b="0" dirty="0"/>
                  <a:t>Vertice dei Capi di Stato e di governo UE </a:t>
                </a:r>
              </a:p>
            </p:txBody>
          </p:sp>
          <p:sp>
            <p:nvSpPr>
              <p:cNvPr id="2" name="Down Arrow 1"/>
              <p:cNvSpPr/>
              <p:nvPr/>
            </p:nvSpPr>
            <p:spPr bwMode="auto">
              <a:xfrm rot="4716038">
                <a:off x="2952018" y="466445"/>
                <a:ext cx="263782" cy="2446654"/>
              </a:xfrm>
              <a:prstGeom prst="downArrow">
                <a:avLst>
                  <a:gd name="adj1" fmla="val 44260"/>
                  <a:gd name="adj2" fmla="val 6599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2" y="2833120"/>
              <a:ext cx="3883230" cy="219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6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1986B-1F58-59C6-7047-D116BD9C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47" y="490537"/>
            <a:ext cx="7705725" cy="210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5D23D-41B5-5035-E47A-3B2F587B5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" y="2253614"/>
            <a:ext cx="7648575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411F5-CCF1-8BFB-66B9-8A270274F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15" y="3810951"/>
            <a:ext cx="72961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E5401-D7BB-C638-AB72-1F04B657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480060"/>
            <a:ext cx="11338560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04AB0-60FC-E6AB-930D-3A5F0AEB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" y="411480"/>
            <a:ext cx="8560117" cy="52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CBE05-C1D8-3635-26E0-36735559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14350"/>
            <a:ext cx="9284970" cy="4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0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7DDC6-448E-C49A-5A59-55C33C47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811530"/>
            <a:ext cx="10961370" cy="42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9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463F0-23FE-0F64-0DAF-1F92C8E1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833687"/>
            <a:ext cx="78867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7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9C572-8228-80DC-3F3E-5328B492C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903"/>
            <a:ext cx="12192000" cy="57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7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2AAE1-70C6-96A0-1D16-F92234D3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318"/>
            <a:ext cx="12192000" cy="55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0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441C7-4114-7AB6-7F10-C7F9716A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8" y="0"/>
            <a:ext cx="1167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9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92" y="254479"/>
            <a:ext cx="10059624" cy="56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9714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latin typeface="Verdana" pitchFamily="34" charset="0"/>
              </a:rPr>
              <a:t>Il </a:t>
            </a:r>
            <a:r>
              <a:rPr lang="en-US" altLang="en-US" b="1" dirty="0" err="1">
                <a:latin typeface="Verdana" pitchFamily="34" charset="0"/>
              </a:rPr>
              <a:t>Consiglio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</a:rPr>
              <a:t>europeo</a:t>
            </a:r>
            <a:endParaRPr lang="en-GB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847528" y="1599180"/>
            <a:ext cx="5472608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 b="1" dirty="0"/>
              <a:t>Ruolo: </a:t>
            </a:r>
            <a:r>
              <a:rPr lang="it-IT" sz="1600" dirty="0"/>
              <a:t>definisce l’orientamento politico generale e le priorità dell’Unione europea. Rappresenta il </a:t>
            </a:r>
            <a:r>
              <a:rPr lang="it-IT" sz="1600" b="1" dirty="0"/>
              <a:t>livello più elevato</a:t>
            </a:r>
            <a:r>
              <a:rPr lang="it-IT" sz="1600" dirty="0"/>
              <a:t> di cooperazione politica tra i paesi dell'UE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Membri: </a:t>
            </a:r>
            <a:r>
              <a:rPr lang="it-IT" sz="1600" dirty="0"/>
              <a:t>i capi di Stato o di governo dei Paesi membri, la presidente della Commissione europea, l’Alto rappresentante per gli affari esteri e la politica di sicurezza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Presidente: </a:t>
            </a:r>
            <a:r>
              <a:rPr lang="it-IT" sz="1600" dirty="0"/>
              <a:t>Antonio Costa  (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2024 - 2029)</a:t>
            </a:r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Anno di istituzione: </a:t>
            </a:r>
            <a:r>
              <a:rPr lang="it-IT" sz="1600" dirty="0"/>
              <a:t>1974 (forum informale), 1992 (status ufficiale), 2009 (istituzione ufficiale dell'UE)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Sede:</a:t>
            </a:r>
            <a:r>
              <a:rPr lang="it-IT" sz="1600" dirty="0"/>
              <a:t> Bruxelles (Belgio)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Sito web: </a:t>
            </a:r>
            <a:r>
              <a:rPr lang="it-IT" sz="1600" dirty="0">
                <a:hlinkClick r:id="rId3"/>
              </a:rPr>
              <a:t>Consiglio europeo</a:t>
            </a:r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>
                <a:hlinkClick r:id="rId4"/>
              </a:rPr>
              <a:t>Membri del Consiglio europeo - </a:t>
            </a:r>
            <a:r>
              <a:rPr lang="it-IT" sz="1600" dirty="0" err="1">
                <a:hlinkClick r:id="rId4"/>
              </a:rPr>
              <a:t>Consilium</a:t>
            </a:r>
            <a:endParaRPr lang="it-IT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871464"/>
            <a:ext cx="3200002" cy="2133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C0F10-8627-7882-8CA4-DD443E5CB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012" y="4121511"/>
            <a:ext cx="2327937" cy="2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91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6589-E7A9-4E97-C43D-FE52918E1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3" y="1122362"/>
            <a:ext cx="10156297" cy="5457113"/>
          </a:xfrm>
        </p:spPr>
        <p:txBody>
          <a:bodyPr/>
          <a:lstStyle/>
          <a:p>
            <a:r>
              <a:rPr lang="de-DE" dirty="0"/>
              <a:t>IL PRINCIPIO DI ATTRIBUZIONE DELLE COMPETENZE</a:t>
            </a:r>
            <a:br>
              <a:rPr lang="de-DE" dirty="0"/>
            </a:br>
            <a:r>
              <a:rPr lang="de-DE" dirty="0" err="1"/>
              <a:t>Esclusive</a:t>
            </a:r>
            <a:r>
              <a:rPr lang="de-DE" dirty="0"/>
              <a:t>, </a:t>
            </a:r>
            <a:r>
              <a:rPr lang="de-DE" dirty="0" err="1"/>
              <a:t>concorrenti</a:t>
            </a:r>
            <a:r>
              <a:rPr lang="de-DE" dirty="0"/>
              <a:t>, di </a:t>
            </a:r>
            <a:r>
              <a:rPr lang="de-DE" dirty="0" err="1"/>
              <a:t>supporto</a:t>
            </a:r>
            <a:r>
              <a:rPr lang="de-DE" dirty="0"/>
              <a:t>, </a:t>
            </a:r>
            <a:r>
              <a:rPr lang="de-DE" dirty="0" err="1"/>
              <a:t>assenti</a:t>
            </a:r>
            <a:br>
              <a:rPr lang="de-DE" dirty="0"/>
            </a:br>
            <a:br>
              <a:rPr lang="de-D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4476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6CEB9-4022-3B50-B123-570037045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288" y="880110"/>
            <a:ext cx="9183948" cy="4826953"/>
          </a:xfrm>
        </p:spPr>
      </p:pic>
    </p:spTree>
    <p:extLst>
      <p:ext uri="{BB962C8B-B14F-4D97-AF65-F5344CB8AC3E}">
        <p14:creationId xmlns:p14="http://schemas.microsoft.com/office/powerpoint/2010/main" val="367116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4979E-040B-D952-9B7A-854BE5AA9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1" y="902970"/>
            <a:ext cx="9231758" cy="4804093"/>
          </a:xfrm>
        </p:spPr>
      </p:pic>
    </p:spTree>
    <p:extLst>
      <p:ext uri="{BB962C8B-B14F-4D97-AF65-F5344CB8AC3E}">
        <p14:creationId xmlns:p14="http://schemas.microsoft.com/office/powerpoint/2010/main" val="264118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F69AA1-2271-1478-AA53-AB4F97C6F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30" y="434340"/>
            <a:ext cx="10687050" cy="5612130"/>
          </a:xfrm>
        </p:spPr>
      </p:pic>
    </p:spTree>
    <p:extLst>
      <p:ext uri="{BB962C8B-B14F-4D97-AF65-F5344CB8AC3E}">
        <p14:creationId xmlns:p14="http://schemas.microsoft.com/office/powerpoint/2010/main" val="2770211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51BDC0-5035-2244-366B-82986545C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1" y="468630"/>
            <a:ext cx="8383448" cy="5238433"/>
          </a:xfrm>
        </p:spPr>
      </p:pic>
    </p:spTree>
    <p:extLst>
      <p:ext uri="{BB962C8B-B14F-4D97-AF65-F5344CB8AC3E}">
        <p14:creationId xmlns:p14="http://schemas.microsoft.com/office/powerpoint/2010/main" val="3964868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DDEFC-5DCE-A92A-CEFB-31C9D4F93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41" y="548640"/>
            <a:ext cx="9696243" cy="5158423"/>
          </a:xfrm>
        </p:spPr>
      </p:pic>
    </p:spTree>
    <p:extLst>
      <p:ext uri="{BB962C8B-B14F-4D97-AF65-F5344CB8AC3E}">
        <p14:creationId xmlns:p14="http://schemas.microsoft.com/office/powerpoint/2010/main" val="2641051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E655A-E316-D794-2D06-99CB3536D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931" y="651510"/>
            <a:ext cx="10094662" cy="5055553"/>
          </a:xfrm>
        </p:spPr>
      </p:pic>
    </p:spTree>
    <p:extLst>
      <p:ext uri="{BB962C8B-B14F-4D97-AF65-F5344CB8AC3E}">
        <p14:creationId xmlns:p14="http://schemas.microsoft.com/office/powerpoint/2010/main" val="1263717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9E345-94F9-F95B-47BB-1AF56D078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125730"/>
            <a:ext cx="8569062" cy="50441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D62D5-FCB6-FD75-52D5-FAA74678C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7" y="4703445"/>
            <a:ext cx="5800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5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03512" y="2528317"/>
            <a:ext cx="5544616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 b="1" dirty="0"/>
              <a:t>Competenze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Orientamenti generali e priorità politiche (</a:t>
            </a:r>
            <a:r>
              <a:rPr lang="it-IT" sz="1600" i="1" dirty="0"/>
              <a:t>no legislazione)</a:t>
            </a: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Politica comune estera e di sicurezza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Nomina ed elezione di ruoli chiave (es. BCE, Commissione).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9656" y="97143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Verdana" pitchFamily="34" charset="0"/>
              </a:rPr>
              <a:t>Il </a:t>
            </a:r>
            <a:r>
              <a:rPr lang="en-US" altLang="en-US" b="1" dirty="0" err="1">
                <a:latin typeface="Verdana" pitchFamily="34" charset="0"/>
              </a:rPr>
              <a:t>Consiglio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</a:rPr>
              <a:t>europeo</a:t>
            </a:r>
            <a:r>
              <a:rPr lang="en-US" altLang="en-US" b="1" dirty="0">
                <a:latin typeface="Verdana" pitchFamily="34" charset="0"/>
              </a:rPr>
              <a:t> – </a:t>
            </a:r>
            <a:r>
              <a:rPr lang="en-US" altLang="en-US" b="1" dirty="0" err="1">
                <a:latin typeface="Verdana" pitchFamily="34" charset="0"/>
              </a:rPr>
              <a:t>cosa</a:t>
            </a:r>
            <a:r>
              <a:rPr lang="en-US" altLang="en-US" b="1" dirty="0">
                <a:latin typeface="Verdana" pitchFamily="34" charset="0"/>
              </a:rPr>
              <a:t> fa e come </a:t>
            </a:r>
            <a:r>
              <a:rPr lang="en-US" altLang="en-US" b="1" dirty="0" err="1">
                <a:latin typeface="Verdana" pitchFamily="34" charset="0"/>
              </a:rPr>
              <a:t>lavora</a:t>
            </a:r>
            <a:br>
              <a:rPr lang="en-US" altLang="en-US" b="1" dirty="0">
                <a:latin typeface="Verdana" pitchFamily="34" charset="0"/>
              </a:rPr>
            </a:br>
            <a:endParaRPr lang="en-US" altLang="en-US" b="1" dirty="0">
              <a:latin typeface="Verdana" pitchFamily="34" charset="0"/>
            </a:endParaRPr>
          </a:p>
          <a:p>
            <a:r>
              <a:rPr lang="it-IT" dirty="0">
                <a:highlight>
                  <a:srgbClr val="FFFF00"/>
                </a:highlight>
                <a:hlinkClick r:id="rId3"/>
              </a:rPr>
              <a:t>Conclusioni del Consiglio europeo - </a:t>
            </a:r>
            <a:r>
              <a:rPr lang="it-IT" dirty="0" err="1">
                <a:highlight>
                  <a:srgbClr val="FFFF00"/>
                </a:highlight>
                <a:hlinkClick r:id="rId3"/>
              </a:rPr>
              <a:t>Consilium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3512" y="4920262"/>
            <a:ext cx="8784976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 b="1" dirty="0"/>
              <a:t>Funzionamento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Convocato e presieduto dal Presidente 4 volte all'anno (più riunioni straordinarie)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In generale decisioni per consenso (in alcuni casi </a:t>
            </a:r>
            <a:r>
              <a:rPr lang="it-IT" sz="1600" dirty="0">
                <a:hlinkClick r:id="rId4"/>
              </a:rPr>
              <a:t>unanimità</a:t>
            </a:r>
            <a:r>
              <a:rPr lang="it-IT" sz="1600" dirty="0"/>
              <a:t> o </a:t>
            </a:r>
            <a:r>
              <a:rPr lang="it-IT" sz="1600" dirty="0">
                <a:hlinkClick r:id="rId5"/>
              </a:rPr>
              <a:t>maggioranza qualificata</a:t>
            </a:r>
            <a:r>
              <a:rPr lang="it-IT" sz="1600" dirty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Può delegare al Consiglio dell'UE o chiedere proposte alla Commissione</a:t>
            </a:r>
          </a:p>
        </p:txBody>
      </p:sp>
      <p:pic>
        <p:nvPicPr>
          <p:cNvPr id="10242" name="Picture 2" descr="https://www.eurocomunicazione.com/wp/wp-content/uploads/2017/07/sbiBF8A4322-04EC-4640-B0F3-4544CE267F6A-640x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150859"/>
            <a:ext cx="3280636" cy="24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0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504" y="1474907"/>
            <a:ext cx="8928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Ruolo</a:t>
            </a:r>
            <a:r>
              <a:rPr lang="it-IT" sz="1600" dirty="0"/>
              <a:t>: voce dei governi UE, adotta gli atti normativi dell’UE e ne coordina le politiche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Membri</a:t>
            </a:r>
            <a:r>
              <a:rPr lang="it-IT" sz="1600" dirty="0"/>
              <a:t>: i ministri dei governi UE competenti per la materia in discussione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Presidente</a:t>
            </a:r>
            <a:r>
              <a:rPr lang="it-IT" sz="1600" dirty="0"/>
              <a:t>: ciascun paese a rotazione, per un periodo di 6 mesi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Anno di istituzione</a:t>
            </a:r>
            <a:r>
              <a:rPr lang="it-IT" sz="1600" dirty="0"/>
              <a:t>: 1958 (come Consiglio della Comunità economica europea)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Sede</a:t>
            </a:r>
            <a:r>
              <a:rPr lang="it-IT" sz="1600" dirty="0"/>
              <a:t>: Bruxelles (Belgio)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Sito web</a:t>
            </a:r>
            <a:r>
              <a:rPr lang="it-IT" sz="1600" dirty="0"/>
              <a:t>: </a:t>
            </a:r>
            <a:r>
              <a:rPr lang="it-IT" sz="1600" dirty="0">
                <a:hlinkClick r:id="rId3"/>
              </a:rPr>
              <a:t>Consiglio dell'UE</a:t>
            </a:r>
            <a:endParaRPr lang="it-IT" sz="1600" dirty="0"/>
          </a:p>
        </p:txBody>
      </p:sp>
      <p:sp>
        <p:nvSpPr>
          <p:cNvPr id="11" name="Rectangle 10"/>
          <p:cNvSpPr/>
          <p:nvPr/>
        </p:nvSpPr>
        <p:spPr>
          <a:xfrm>
            <a:off x="3071664" y="97143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Verdana" pitchFamily="34" charset="0"/>
              </a:rPr>
              <a:t>Il </a:t>
            </a:r>
            <a:r>
              <a:rPr lang="en-US" altLang="en-US" b="1" dirty="0" err="1">
                <a:latin typeface="Verdana" pitchFamily="34" charset="0"/>
              </a:rPr>
              <a:t>Consiglio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</a:rPr>
              <a:t>dell'Unione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</a:rPr>
              <a:t>Europea</a:t>
            </a:r>
            <a:endParaRPr lang="en-GB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66" y="4794076"/>
            <a:ext cx="30257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9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FD24F5-08FC-04FB-D8FE-E3F5A6413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008" y="2084440"/>
            <a:ext cx="7703856" cy="386023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E22D09-F20B-FCFB-E96C-90D3C802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Presidenza</a:t>
            </a:r>
            <a:r>
              <a:rPr lang="de-DE" dirty="0"/>
              <a:t> </a:t>
            </a:r>
            <a:r>
              <a:rPr lang="de-DE" dirty="0" err="1"/>
              <a:t>Consiglio</a:t>
            </a:r>
            <a:r>
              <a:rPr lang="de-DE" dirty="0"/>
              <a:t> UE</a:t>
            </a:r>
          </a:p>
        </p:txBody>
      </p:sp>
    </p:spTree>
    <p:extLst>
      <p:ext uri="{BB962C8B-B14F-4D97-AF65-F5344CB8AC3E}">
        <p14:creationId xmlns:p14="http://schemas.microsoft.com/office/powerpoint/2010/main" val="25791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504" y="1268760"/>
            <a:ext cx="89289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Cosa fa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Organo decisionale (può impegnare i governi) </a:t>
            </a:r>
            <a:r>
              <a:rPr lang="it-IT" sz="1600" dirty="0">
                <a:sym typeface="Wingdings" panose="05000000000000000000" pitchFamily="2" charset="2"/>
              </a:rPr>
              <a:t> </a:t>
            </a:r>
            <a:r>
              <a:rPr lang="it-IT" sz="1600" dirty="0"/>
              <a:t>atti legislativi (insieme al Parlamento)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Coordinamento politiche dei paesi dell'UE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Politica estera e di sicurezza dell'UE (orientamenti del </a:t>
            </a:r>
            <a:r>
              <a:rPr lang="it-IT" sz="1600" dirty="0">
                <a:hlinkClick r:id="rId3"/>
              </a:rPr>
              <a:t>Consiglio europeo</a:t>
            </a:r>
            <a:r>
              <a:rPr lang="it-IT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Accordi tra l'UE e altri paesi o organizzazioni internazionali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Approvazione del </a:t>
            </a:r>
            <a:r>
              <a:rPr lang="it-IT" sz="1600" dirty="0">
                <a:hlinkClick r:id="rId4"/>
              </a:rPr>
              <a:t>bilancio annuale dell'UE</a:t>
            </a:r>
            <a:r>
              <a:rPr lang="it-IT" sz="1600" dirty="0"/>
              <a:t> (insieme al Parlamento)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1664" y="97143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Verdana" pitchFamily="34" charset="0"/>
              </a:rPr>
              <a:t>Il </a:t>
            </a:r>
            <a:r>
              <a:rPr lang="en-US" altLang="en-US" b="1" dirty="0" err="1">
                <a:latin typeface="Verdana" pitchFamily="34" charset="0"/>
              </a:rPr>
              <a:t>Consiglio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</a:rPr>
              <a:t>dell'Unione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</a:rPr>
              <a:t>Europea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4869160"/>
            <a:ext cx="3025775" cy="194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03512" y="345368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Come funziona</a:t>
            </a:r>
          </a:p>
          <a:p>
            <a:pPr algn="just"/>
            <a:r>
              <a:rPr lang="it-IT" sz="1600" dirty="0"/>
              <a:t>Discussioni e votazioni pubbliche.</a:t>
            </a:r>
          </a:p>
          <a:p>
            <a:pPr algn="just"/>
            <a:r>
              <a:rPr lang="it-IT" sz="1600" dirty="0"/>
              <a:t>Decisioni a </a:t>
            </a:r>
            <a:r>
              <a:rPr lang="it-IT" sz="1600" dirty="0">
                <a:hlinkClick r:id="rId6"/>
              </a:rPr>
              <a:t>maggioranza qualificata</a:t>
            </a:r>
            <a:r>
              <a:rPr lang="it-IT" sz="1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7848" y="522920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Composizione</a:t>
            </a:r>
          </a:p>
          <a:p>
            <a:pPr algn="just"/>
            <a:r>
              <a:rPr lang="it-IT" sz="1600" dirty="0">
                <a:hlinkClick r:id="rId7"/>
              </a:rPr>
              <a:t>dieci diverse configurazioni</a:t>
            </a:r>
            <a:r>
              <a:rPr lang="it-IT" sz="1600" dirty="0"/>
              <a:t> corrispondenti al tema di cui si discute </a:t>
            </a:r>
            <a:r>
              <a:rPr lang="it-IT" sz="1400" dirty="0"/>
              <a:t>(es. al Consiglio "Affari economici e finanziari" "</a:t>
            </a:r>
            <a:r>
              <a:rPr lang="it-IT" sz="1400" dirty="0" err="1"/>
              <a:t>Ecofin</a:t>
            </a:r>
            <a:r>
              <a:rPr lang="it-IT" sz="1400" dirty="0"/>
              <a:t>" partecipano i ministri delle Finanze di ciascun paese)</a:t>
            </a:r>
          </a:p>
        </p:txBody>
      </p:sp>
    </p:spTree>
    <p:extLst>
      <p:ext uri="{BB962C8B-B14F-4D97-AF65-F5344CB8AC3E}">
        <p14:creationId xmlns:p14="http://schemas.microsoft.com/office/powerpoint/2010/main" val="428436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00210" cy="6864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501"/>
          <a:stretch/>
        </p:blipFill>
        <p:spPr>
          <a:xfrm>
            <a:off x="7300210" y="0"/>
            <a:ext cx="4871803" cy="309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296" t="39139"/>
          <a:stretch/>
        </p:blipFill>
        <p:spPr>
          <a:xfrm>
            <a:off x="7300210" y="3092009"/>
            <a:ext cx="2435901" cy="1739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62016" y="899027"/>
            <a:ext cx="2359702" cy="2192982"/>
          </a:xfrm>
          <a:prstGeom prst="rect">
            <a:avLst/>
          </a:prstGeom>
          <a:solidFill>
            <a:srgbClr val="A7D5A5"/>
          </a:solidFill>
          <a:ln>
            <a:solidFill>
              <a:srgbClr val="A7D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1" y="2740123"/>
            <a:ext cx="2592479" cy="32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847528" y="1568982"/>
            <a:ext cx="5760640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 b="1" dirty="0"/>
              <a:t>Ruolo</a:t>
            </a:r>
            <a:r>
              <a:rPr lang="it-IT" sz="1600" dirty="0"/>
              <a:t>: promuove l’interesse generale dell’UE proponendo la legislazione e assicurandone il rispetto e attuando le politiche e il bilancio dell’UE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Membri</a:t>
            </a:r>
            <a:r>
              <a:rPr lang="it-IT" sz="1600" dirty="0"/>
              <a:t>: un gruppo o "collegio" di commissari, uno per ciascun paese dell’UE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Presidente</a:t>
            </a:r>
            <a:r>
              <a:rPr lang="it-IT" sz="1600" dirty="0"/>
              <a:t>: Ursula von der Leyen (2024 - 2029)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Anno di istituzione</a:t>
            </a:r>
            <a:r>
              <a:rPr lang="it-IT" sz="1600" dirty="0"/>
              <a:t>: 1958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Sede</a:t>
            </a:r>
            <a:r>
              <a:rPr lang="it-IT" sz="1600" dirty="0"/>
              <a:t>: Bruxelles (Belgio)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Sito web</a:t>
            </a:r>
            <a:r>
              <a:rPr lang="it-IT" sz="1600" dirty="0"/>
              <a:t>: </a:t>
            </a:r>
            <a:r>
              <a:rPr lang="it-IT" sz="1600" dirty="0">
                <a:hlinkClick r:id="rId3"/>
              </a:rPr>
              <a:t>Commissione europea</a:t>
            </a:r>
            <a:endParaRPr lang="it-IT" sz="1600" dirty="0"/>
          </a:p>
          <a:p>
            <a:pPr algn="just"/>
            <a:r>
              <a:rPr lang="it-IT" sz="1600" dirty="0"/>
              <a:t>La Commissione europea è il braccio esecutivo </a:t>
            </a:r>
            <a:r>
              <a:rPr lang="it-IT" sz="1600" b="1" dirty="0"/>
              <a:t>politicamente indipendente</a:t>
            </a:r>
            <a:r>
              <a:rPr lang="it-IT" sz="1600" dirty="0"/>
              <a:t> dell'UE. È l'unico organo cui compete redigere le proposte di nuovi atti legislativi europei. Inoltre, attua le decisioni del </a:t>
            </a:r>
            <a:r>
              <a:rPr lang="it-IT" sz="1600" dirty="0">
                <a:hlinkClick r:id="rId4"/>
              </a:rPr>
              <a:t>Parlamento europeo</a:t>
            </a:r>
            <a:r>
              <a:rPr lang="it-IT" sz="1600" dirty="0"/>
              <a:t> e del </a:t>
            </a:r>
            <a:r>
              <a:rPr lang="it-IT" sz="1600" dirty="0">
                <a:hlinkClick r:id="rId5"/>
              </a:rPr>
              <a:t>Consiglio dell'UE</a:t>
            </a:r>
            <a:r>
              <a:rPr lang="it-IT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10434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latin typeface="Verdana" pitchFamily="34" charset="0"/>
              </a:rPr>
              <a:t>La </a:t>
            </a:r>
            <a:r>
              <a:rPr lang="en-US" altLang="en-US" b="1" dirty="0" err="1">
                <a:latin typeface="Verdana" pitchFamily="34" charset="0"/>
              </a:rPr>
              <a:t>Commissione</a:t>
            </a:r>
            <a:endParaRPr lang="en-GB" dirty="0"/>
          </a:p>
        </p:txBody>
      </p:sp>
      <p:pic>
        <p:nvPicPr>
          <p:cNvPr id="4098" name="Picture 2" descr="Risultati immagini per immagini commissione europ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26" y="1628801"/>
            <a:ext cx="2774108" cy="17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30" y="3581662"/>
            <a:ext cx="2174534" cy="32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df83de32-e5d6-48e5-b5d0-765c445cda56" xsi:nil="true"/>
    <_Status xmlns="http://schemas.microsoft.com/sharepoint/v3/fields">Not Started</_Status>
    <EC_Collab_DocumentLanguage xmlns="df83de32-e5d6-48e5-b5d0-765c445cda56">IT</EC_Collab_DocumentLanguage>
    <EC_Collab_Status xmlns="df83de32-e5d6-48e5-b5d0-765c445cda56">Not Started</EC_Collab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7907D5DFCCD95B41A67111B6D4C32A16" ma:contentTypeVersion="2" ma:contentTypeDescription="Create a new document in this library." ma:contentTypeScope="" ma:versionID="dda68e45a78b92ce478723dafcd3c18f">
  <xsd:schema xmlns:xsd="http://www.w3.org/2001/XMLSchema" xmlns:xs="http://www.w3.org/2001/XMLSchema" xmlns:p="http://schemas.microsoft.com/office/2006/metadata/properties" xmlns:ns2="http://schemas.microsoft.com/sharepoint/v3/fields" xmlns:ns3="df83de32-e5d6-48e5-b5d0-765c445cda56" targetNamespace="http://schemas.microsoft.com/office/2006/metadata/properties" ma:root="true" ma:fieldsID="2af605ed539ee02deef1fd3322c7c5f7" ns2:_="" ns3:_="">
    <xsd:import namespace="http://schemas.microsoft.com/sharepoint/v3/fields"/>
    <xsd:import namespace="df83de32-e5d6-48e5-b5d0-765c445cda56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de32-e5d6-48e5-b5d0-765c445cda56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 ma:index="1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BB3734-D35B-4EE7-A7FB-1494161E790C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df83de32-e5d6-48e5-b5d0-765c445cda56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7044441-6676-4CC6-A3F4-DBE0CAE23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f83de32-e5d6-48e5-b5d0-765c445cda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1316D8-767B-4302-BF97-AD70D7546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856</Words>
  <Application>Microsoft Office PowerPoint</Application>
  <PresentationFormat>Widescreen</PresentationFormat>
  <Paragraphs>115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Presidenza Consiglio UE</vt:lpstr>
      <vt:lpstr>PowerPoint Presentation</vt:lpstr>
      <vt:lpstr>PowerPoint Presentation</vt:lpstr>
      <vt:lpstr>PowerPoint Presentation</vt:lpstr>
      <vt:lpstr>Differenza importante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DALLA CECA ALLA CEE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PRINCIPIO DI ATTRIBUZIONE DELLE COMPETENZE Esclusive, concorrenti, di supporto, assenti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2022 Italian</dc:title>
  <dc:subject/>
  <dc:creator>MANCINI Giulio Maria (HOME)</dc:creator>
  <cp:keywords>back to school, high school</cp:keywords>
  <dc:description/>
  <cp:lastModifiedBy>ONIDA Marco (ENV)</cp:lastModifiedBy>
  <cp:revision>42</cp:revision>
  <dcterms:created xsi:type="dcterms:W3CDTF">2022-03-30T15:28:34Z</dcterms:created>
  <dcterms:modified xsi:type="dcterms:W3CDTF">2025-01-26T12:16:47Z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2022-04-28T09:36:52Z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f11b261e-1642-40e9-9304-76a084811e38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0x010100258AA79CEB83498886A3A08681123250007907D5DFCCD95B41A67111B6D4C32A16</vt:lpwstr>
  </property>
</Properties>
</file>