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3" r:id="rId3"/>
    <p:sldId id="258" r:id="rId4"/>
    <p:sldId id="259" r:id="rId5"/>
    <p:sldId id="265" r:id="rId6"/>
    <p:sldId id="262" r:id="rId7"/>
    <p:sldId id="264" r:id="rId8"/>
    <p:sldId id="266" r:id="rId9"/>
    <p:sldId id="260" r:id="rId10"/>
    <p:sldId id="261" r:id="rId11"/>
    <p:sldId id="267" r:id="rId12"/>
    <p:sldId id="269" r:id="rId13"/>
    <p:sldId id="268" r:id="rId14"/>
    <p:sldId id="270" r:id="rId15"/>
    <p:sldId id="271" r:id="rId16"/>
  </p:sldIdLst>
  <p:sldSz cx="9144000" cy="6858000" type="screen4x3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6" autoAdjust="0"/>
    <p:restoredTop sz="94660"/>
  </p:normalViewPr>
  <p:slideViewPr>
    <p:cSldViewPr>
      <p:cViewPr varScale="1">
        <p:scale>
          <a:sx n="106" d="100"/>
          <a:sy n="106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9F770-BA1E-46D0-8930-256EA4A13FE6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F072B-EEE6-4484-AB02-F5AC007A44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487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34726-71CC-45A9-BC26-D83228287EDA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3C844-5C89-4915-AED8-4B0740B92F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59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BF7EF-0EC6-BD4D-BADE-8CE22E3B8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13F30BC-91F6-0B5C-7916-27B8955BC5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3D2C654-ABEA-1FD9-F1B7-89E3869AB5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688ABE7-BF9D-E037-7B20-773A9F341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6965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45BA0-5CA7-56B1-F3B3-FFC836646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2E40D05-E085-54FC-E2CE-F2B5E6256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DA53D3A-F043-92D4-0A27-FEDB5DBC46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2241665-6766-7EFA-8D4F-E79622444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4494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D0BCC-8FEE-B728-9321-65342CAD4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2857150-CCB6-FA25-3403-BDFCC1438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959ADC8-DD63-5DA4-802B-088399378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B9B6B77-30CB-C778-6E0C-5C714F7F2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3582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FFBB6-4B8C-3B14-886A-55E626683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AFE3056-D95D-FA93-2432-D1AF915561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C17A207-D6B3-8B4D-7AF7-05185C1AFA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227006C-C2C8-51B8-A1F9-3522F6077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61501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CE431-BDD9-BBBC-262E-1D3CBB178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2BCD0C0-1ED9-A86D-980D-6C11BD77A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3324700-3FA1-E76F-AE11-9F78B9A156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E13960-40E5-2C77-3182-B5FCF392A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6078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9D530-5B04-E5D5-5C45-67436F3BF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C711585-C7FB-B392-DA8D-9C1B77D21B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D3338F5-6157-B619-5815-37327251C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9C8C75D-AF94-829E-4745-88F14EEB7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6228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70033-4D36-414C-DE84-41F33AFB8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CB5C5D9-BE1A-FC00-6EAD-606AF60BE3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4F62DE9-8049-B99D-3785-EEBC07121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E5277D0-9B17-19C8-5909-313E38DD0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956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AABB3-88E6-5B23-DC66-3CB767305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DA2E63B-4F06-A632-E08B-A418D585C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FBDB968-5DC0-7C4E-0132-AADD8B414D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0B2A4C-CC7F-CB8A-0B01-E126F23812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1439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9DEEB-EC4B-A19D-D410-6C08F96C5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EC90A86-8005-B842-4AF6-4C77212C9D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77FAC9-0037-660C-74DE-33F7DAA3CE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E48FE2B-59BE-FF13-1BA0-8F34DAE5B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6719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30605-D7FF-8894-6962-E78C51ECF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E912685E-9ECB-F021-37BA-C388150074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E11846A-C5ED-4607-9A5A-BC5328666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16136A1-7C2B-BBF4-A31F-F4F24F59E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9938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CC4562-0D24-B2F9-A260-AA5007B8F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D4C4A57-642B-9280-D9D9-D0FD0AB467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48D0FF-E386-4724-8FFB-FE7719C929D9}" type="slidenum">
              <a:rPr lang="it-IT" altLang="it-IT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ED3319E-5DED-9486-2D27-F05B471828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8DC9374-3346-217D-8D0B-518A54397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05072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81CAF-CB27-435A-BD2E-8E8CF5909D16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D6988-CA24-4866-907D-E8B71A1D9F16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D8640-285F-483D-B23D-8B23A218748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0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140C9-F767-41BA-96E8-ADCE7ED6EAC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A73B0-44F0-4FC7-ABDD-9881821BC64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01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2AB97-4633-4F64-9670-237011D18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0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05DB6-84D1-4C11-87D3-9B4F42B9F3F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2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30314-4A6A-44B8-85D8-52D1437BE0F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7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D252F-4F07-48B4-B99A-5CE465DCA3B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9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0A805-A311-449D-A906-7203D79B88E1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52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41192-19FD-4ADC-A956-9F9FB15DE872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51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956438-4C2F-4296-AAB8-C48AB6899292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9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1336" y="119675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Università della Terza età, Milano</a:t>
            </a:r>
            <a:b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Lezione di venerdì 31 gennaio 2025</a:t>
            </a:r>
          </a:p>
        </p:txBody>
      </p:sp>
      <p:sp>
        <p:nvSpPr>
          <p:cNvPr id="205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>
              <a:solidFill>
                <a:srgbClr val="000000"/>
              </a:solidFill>
            </a:endParaRPr>
          </a:p>
        </p:txBody>
      </p:sp>
      <p:pic>
        <p:nvPicPr>
          <p:cNvPr id="1028" name="Picture 4" descr="I 70 anni della Costituzione Italiana: gli articoli 1 e 2 | CRALT Magazine">
            <a:extLst>
              <a:ext uri="{FF2B5EF4-FFF2-40B4-BE49-F238E27FC236}">
                <a16:creationId xmlns:a16="http://schemas.microsoft.com/office/drawing/2014/main" id="{C43284A8-BBCC-0E30-4E69-DD580DF60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6" y="2708920"/>
            <a:ext cx="4518246" cy="225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 Bandiera Europea -Stikers - Adesivo-Decorazione auto moto casa veicoli  - Foto 1 di 1">
            <a:extLst>
              <a:ext uri="{FF2B5EF4-FFF2-40B4-BE49-F238E27FC236}">
                <a16:creationId xmlns:a16="http://schemas.microsoft.com/office/drawing/2014/main" id="{C67F30C3-11F6-FD8C-689A-FCA28DAD6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840" y="2712128"/>
            <a:ext cx="3425393" cy="235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6C40C9A2-6D7D-4182-B34B-DDC665D1B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96" y="5271482"/>
            <a:ext cx="7776864" cy="100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3000" b="1" kern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prof. Enzo Balboni</a:t>
            </a:r>
          </a:p>
          <a:p>
            <a:pPr eaLnBrk="1" hangingPunct="1"/>
            <a:r>
              <a:rPr lang="it-IT" altLang="it-IT" sz="3000" b="1" kern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Università Cattolica di Milano</a:t>
            </a:r>
          </a:p>
        </p:txBody>
      </p:sp>
    </p:spTree>
    <p:extLst>
      <p:ext uri="{BB962C8B-B14F-4D97-AF65-F5344CB8AC3E}">
        <p14:creationId xmlns:p14="http://schemas.microsoft.com/office/powerpoint/2010/main" val="261923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E4218-661E-C453-9DF0-4816727F2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9829555-3E04-23DA-22F7-77F98B64B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5B19B99-0121-56FC-BEC3-5B80A59B0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4999" y="260648"/>
            <a:ext cx="7772400" cy="590465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UNA PROBLEMATICA GIURIDICA DI NOTEVOLE INTERESSE È COSTITUITA DAL c.d. «RINVIO PREGIUDIZIALE»</a:t>
            </a: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Il rinvio pregiudiziale all’ordinamento dell’Unione Europea è un meccanismo legale-procedurale mediante il quale i Tribunali e le Corti nazionali possono adire la Corte di Giustizia dell'Unione Europea (CGUE) per interpretare o valutare la validità del diritto dell'UE in casi specifici.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Quando una questione di diritto europeo è sollevata in un tribunale nazionale e la risposta è ritenuta rilevante per la decisione del caso, il giudice nazionale può rinviare la questione alla CGUE.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Questa procedura mira a garantire un'applicazione </a:t>
            </a:r>
            <a:r>
              <a:rPr 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uniforme e coerente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del diritto dell'UE tra gli Stati membri, promuovendo la </a:t>
            </a:r>
            <a:r>
              <a:rPr 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coesione giuridica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all'interno dell'Unione Europea.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52A99F00-D9D4-727E-22F2-ED20034B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22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CD09F-E298-E386-E251-5566A7608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E85B8F7-D9BD-0770-A66C-ACEF0BC25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7E8AE84-3665-3029-BF0B-34FF4F6D5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4999" y="260648"/>
            <a:ext cx="7772400" cy="590465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Minima Exempla: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CORTE DI GIUSTIZIA: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 materia di trattamento di dati personali (violazione della privacy;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Libera circolazione dei professionisti (direttiva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Bolkan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 materia di concessioni demaniali e principio di concorrenza (20 aprile 2023)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 startAt="2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CEDU: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Caso Torreggiani: (2013) sulla ingiusta e irragionevole afflizione patita dai detenuti in carcere (art. 3), </a:t>
            </a:r>
            <a:r>
              <a:rPr lang="it-IT" altLang="it-IT" sz="2000" i="1" dirty="0">
                <a:latin typeface="Calibri" panose="020F0502020204030204" pitchFamily="34" charset="0"/>
                <a:cs typeface="Calibri" panose="020F0502020204030204" pitchFamily="34" charset="0"/>
              </a:rPr>
              <a:t>venne condannato lo Stato italiano e dato un modesto risarcimento monetario ai ricorrenti.</a:t>
            </a: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Climate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(2023… 2024):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Protezione del clima e sua dimensione utile. Domanda: c’è un collegamento tra protezione dei diritti umani (vita salubre) e cambiamento del clima? E, se si, gli Stati ne sono responsabili?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1B12E9E8-586D-63B3-9A42-6A26DEA13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11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54C30-EB67-B723-BB05-86B63860A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F4C48E-52FC-C397-6295-E779D5A38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F25422D-E64A-B0F8-E05E-997109859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4999" y="260648"/>
            <a:ext cx="7772400" cy="590465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Caso Albania ora davanti alla CGUE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Sono stati costruiti dal nulla ad opera del Governo italiano due Centri per identificazione e trattenimento di migranti irregolari FUORI dal territorio UE, dove </a:t>
            </a:r>
            <a:r>
              <a:rPr lang="it-IT" altLang="it-IT" sz="2200" u="sng" dirty="0">
                <a:latin typeface="Calibri" panose="020F0502020204030204" pitchFamily="34" charset="0"/>
                <a:cs typeface="Calibri" panose="020F0502020204030204" pitchFamily="34" charset="0"/>
              </a:rPr>
              <a:t>non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vige il diritto europeo.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Gli immigrati irregolari provenienti da «Paesi sicuri» vengono rimandati al Paese di provenienza con atto di espulsione amministrativa/governativa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Ricorso degli espulsi: il giudice del Tribunale di Roma disapplica direttamente la norma e annulla.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governo adotta un atto avente forza di legge e riscrive l’elenco dei «Paesi sicuri» e toglie la competenza al Tribunale e la dà alla Corte d’Appello.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Altri giudici effettuano il rinvio pregiudiziale.</a:t>
            </a:r>
            <a:b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La Corte di Giustizia deciderà il 25 febbraio 2025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A99C5E77-AACE-26FC-246C-0ACBCF4B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62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2875AF-AD46-0C77-FCD4-656BBB203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619328"/>
          </a:xfrm>
        </p:spPr>
        <p:txBody>
          <a:bodyPr/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Brevissima, provvisoria, conclusione: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giuridico-legale l’UE è solida, robusta e rispettata;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culturale (Erasmus, lauree con valore europeo) la situazione è incoraggiante;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economico-finanziario invece le cose non vanno bene perché tutti guardano a Bruxelles come una riserva di risorse a cui attingere senza assumersi responsabilità, ma non può essere così. BCE: Draghi in difesa dell’Euro.</a:t>
            </a:r>
          </a:p>
          <a:p>
            <a:pPr marL="0" indent="0">
              <a:buNone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5429136-3A50-01B5-4F17-517915BD9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140C9-F767-41BA-96E8-ADCE7ED6EAC8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92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D007F-D846-175A-4275-46AC200D1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C8803-7CEF-BB44-840F-D59B0D41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619328"/>
          </a:xfrm>
        </p:spPr>
        <p:txBody>
          <a:bodyPr/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Brevissima, provvisoria, conclusione: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militare: non essendoci una politica estera comune e una politica di difesa militare comune [qui vige il principio di umanità] la forza unitaria è molto scarsa: al max aiuti militari dai singoli Stati. In mancanza, specialmente in Medio oriente, ci vorrebbe una forza di interposizione… ma…. C’è solo un «portavoce» della politica estera. Chi è oggi… Kaja Kallas.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piano civile: protezione dei diritti… gli ideali dei Padri sia quelli sognatori (Spinelli e il pensiero federalista) che fondatori (De Gasperi, Adenauer, Schuman) sono ancora lontani dalla meta…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E2474B-62F1-681A-31C7-F2058BF5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140C9-F767-41BA-96E8-ADCE7ED6EAC8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243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B5411-50AC-9266-D0D9-4ECDD76D4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47CFDF-82E8-8180-790B-E609D224A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619328"/>
          </a:xfrm>
        </p:spPr>
        <p:txBody>
          <a:bodyPr/>
          <a:lstStyle/>
          <a:p>
            <a:pPr marL="0" indent="0" algn="ctr">
              <a:buNone/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ORGANIGRAMMA DELLE ISTITUZIONI EUROPEE: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della Commissione: Ursula Von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der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Leyen (DE)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del Consiglio europeo: Antonio Costa (Port.)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del Parlamento europeo: Roberta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Metsola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(Malta)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Sei commissari Vice Presidenti della Commissione: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Ribera (Spagna)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Kallas (Estonia)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Fitto (Italia)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... 18 commissari «semplici»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Presidente di turno del Consiglio europeo: Tusk (Polonia)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FDFB7DF-ABC7-370E-BB02-4C68D9936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140C9-F767-41BA-96E8-ADCE7ED6EAC8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01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CEF69-7E4C-F767-7893-3299EE4A4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6E7D971-B769-8151-573B-FB6A96B54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7772400" cy="453650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In questa lezione </a:t>
            </a:r>
            <a:r>
              <a:rPr lang="it-IT" altLang="it-IT" sz="2600">
                <a:latin typeface="Calibri" panose="020F0502020204030204" pitchFamily="34" charset="0"/>
                <a:cs typeface="Calibri" panose="020F0502020204030204" pitchFamily="34" charset="0"/>
              </a:rPr>
              <a:t>delineerò in maniera semplice i </a:t>
            </a: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raccordi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tra diritto costituzionale e diritto europeo (nel senso, odierno, di EURO-UNITARIO) partendo dalle fondamenta: perché sopra si sia potuto costruire l’edificio del diritto vigente nell’Unione europea.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Le mie osservazioni si limiteranno al profilo costituzionale, nel senso di segnalarvi quali punti (articoli) della Costituzione hanno a che fare con la nostra materia.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Gli articoli più rilevanti sono: l’art. 11 e l’art. 117, primo comma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75309B37-FA67-E3A6-3F99-A9B72C7E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3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BADB4-3070-18D1-43E7-92F3B7B92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2C15261-B795-1770-1BA4-152D5EACD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932BE6D-B608-DE1A-AB30-E0B7E07F2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5847" y="476672"/>
            <a:ext cx="7772400" cy="548369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ART. 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«La Repubblica consente, in condizioni di parità con gli altri Stati, alle </a:t>
            </a:r>
            <a:r>
              <a:rPr lang="it-IT" alt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limitazioni di sovranità 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necessarie ad un ordinamento che assicuri la pace e la GIUSTIZIA fra le Nazioni»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«promuove e favorisce le organizzazioni internazionali rivolte a tale scopo»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ART. 117, primo comma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«La potestà legislativa è esercitata dallo Stato e dalle Regioni nel rispetto della Costituzione, NONCHÉ dei vincoli derivanti dall'ordinamento comunitario e dagli obblighi internazionali.»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9E7C4BCE-5949-3DA4-1EEA-6C8591A15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8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4C3B8-6792-2A39-7E4E-4A92A9F91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C9BEF8F-9428-1C81-89E2-2A25B26B8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D5E5FC-0EB0-BC83-5512-0D81360F3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0040" y="0"/>
            <a:ext cx="77724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Mini cronistoria del posizionamento internazionale dell’Italia e del suo </a:t>
            </a:r>
            <a:r>
              <a:rPr lang="it-IT" sz="2200" i="1" dirty="0" err="1">
                <a:latin typeface="Calibri" panose="020F0502020204030204" pitchFamily="34" charset="0"/>
                <a:cs typeface="Calibri" panose="020F0502020204030204" pitchFamily="34" charset="0"/>
              </a:rPr>
              <a:t>essor</a:t>
            </a:r>
            <a:r>
              <a:rPr 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 européen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ONU, ingresso (non facile) nel 1955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NATO, organizzazione militare di mutuo soccorso dei Paesi atlantici, dal 1949 (art.5: mutuo soccorso)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Organizzazioni europee a partire dagli anni ’50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Sconfitta di De Gasperi sulla CED (1954) ripudiata dalla Francia, prigioniera della </a:t>
            </a:r>
            <a:r>
              <a:rPr 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grandeur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 della sua </a:t>
            </a:r>
            <a:r>
              <a:rPr 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Armée</a:t>
            </a: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Una ridda di sigle: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CECA: carbone e acciaio, del 1951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CEE: Trattato di Roma 1957 e EURATOM, 1957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UE: Trattato di </a:t>
            </a:r>
            <a:r>
              <a:rPr lang="it-IT" altLang="it-IT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Maastrich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, 1992, Lisbona 2007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mezzo giuridico sono i Trattati internazionali (art. 80 e 87)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BCE (1998), nascita dell’Euro (1/1/2002)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progetto di Costituzione EU non passa per l’opposizione di Francia e Olanda (2007)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C3CB7C2B-1C0D-741A-6E8B-B25310B1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6004D-F20D-55E5-1A39-82A5993A6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931F1A2D-3205-9A86-ABDA-C53868C3B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476672"/>
            <a:ext cx="7772400" cy="5771728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PRASSI GIÀ FORMATA O IN VIA DI FORMAZIONE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i="1" dirty="0">
                <a:latin typeface="Calibri" panose="020F0502020204030204" pitchFamily="34" charset="0"/>
                <a:cs typeface="Calibri" panose="020F0502020204030204" pitchFamily="34" charset="0"/>
              </a:rPr>
              <a:t>In vista 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di una riunione del Consiglio Europeo il Presidente del Consiglio dei Ministri comunica al Parlamento il punto di vista del Governo sulla fase in corso della politica europea (ultimo caso: Meloni, dicembre 2024)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Tale comunicazione può essere svolta e discussa anche </a:t>
            </a:r>
            <a:r>
              <a:rPr lang="it-IT" altLang="it-IT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dopo 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un fatto politicamente rilevante (ad es. Conte sull’approvazione da parte del Consiglio europeo luglio 2020 del PNRR).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È prassi (non ancora consuetudine o convenzione costituzionale) che il Presidente del Consiglio dei Ministri riferisca al Presidente della Repubblica sull’esito delle principali riunioni del Consiglio europeo [quello che raduna i Capi di Stato e/o di Governo] ed è l’organismo politico più rilevante.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BBE819DA-AFC2-9F5D-A686-74A4ADDC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4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166EB-2F91-D347-61AA-AA4080879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76E2BCC-230B-5800-5549-C5A7AD4B7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332656"/>
            <a:ext cx="7772400" cy="5976664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SOVRANISMO vs. EUROPEISMO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La biblica Bestia del Sovranismo Nazionalista si è scatenata due volte in 25 anni: nel 1914 e nel 1939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Reazione morale, materiale e spirituale allo squallore e ferocia di due devastanti GUERRE MONDIALI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Come dalla melma nascono i fiori: art. 11 della Costituzione italiana «L'Italia </a:t>
            </a: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ripudia 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la guerra come strumento di offesa alla libertà degli altri popoli e come mezzo di risoluzione delle controversie internazionali; […]».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Il vincolo comunitario, autoimposto e liberamente accettato, è parte rilevante della nostra politica economica e finanziaria (pensiamo alla Moneta Unica e alle competenze della BCE sul debito)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647A939A-FB3D-AE71-6818-FCDEC68E7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59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839D6-D2B9-892F-9ACE-1C7BE5D45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5116002F-568F-8B57-985A-3C9D88107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"/>
            <a:ext cx="7772400" cy="396044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Sono altresì rilevanti:</a:t>
            </a: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Sul piano parlamentare e dell’indirizzo politico: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Art. 80 «Le Camere autorizzano con legge la ratifica dei trattati internazionali che sono di natura politica, o prevedono arbitrati o regolamenti giudiziari, o importano variazioni del territorio od oneri alle finanze o modificazioni di leggi.»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Art. 87 «Il Presidente della Repubblica […] ratifica i trattati internazionali [tra i quali Trattato di Roma, Maastricht, Lisbona ecc.], previa, quando occorra, l'autorizzazione delle Camere»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Sul piano economico-finanziario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Nuovo art. 81</a:t>
            </a:r>
            <a:r>
              <a:rPr lang="it-IT" altLang="it-IT" sz="2200" i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«Lo Stato assicura l'equilibrio tra le entrate e le spese del proprio bilancio, tenendo conto delle fasi avverse e delle fasi favorevoli del ciclo economico.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Il ricorso all'indebitamento è consentito solo al fine di considerare gli effetti del ciclo economico e, previa autorizzazione delle Camere adottata a maggioranza assoluta dei rispettivi componenti, al verificarsi di eventi eccezionali».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Fu approvato dal Parlamento (x 4 volte) a maggioranza &gt; 2/3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D58C2E22-889A-86C9-E419-4BCDA935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0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137C8E-BA33-C854-AC58-21331311A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D3F29FDA-3360-5641-F13D-EC5ECEEFD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08720"/>
            <a:ext cx="7772400" cy="489654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Nei Regolamenti di Camera e Senato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Sono previste: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Camera dei Deputati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, Capo XXVIII e </a:t>
            </a:r>
            <a:r>
              <a:rPr lang="it-IT" altLang="it-IT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Senato</a:t>
            </a: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Capo XVIII: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i="1" dirty="0">
                <a:latin typeface="Calibri" panose="020F0502020204030204" pitchFamily="34" charset="0"/>
                <a:cs typeface="Calibri" panose="020F0502020204030204" pitchFamily="34" charset="0"/>
              </a:rPr>
              <a:t>Procedure di Collegamento con l'Attività di Organismi Comunitari e Internazionali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sia alla Camera che al Senato sono previste Commissioni parlamentari sulle politiche europee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Queste dovrebbero/potrebbero essere le orecchie e gli occhi dei nostri rappresentanti eletti sull’attività degli organismi europei.</a:t>
            </a: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485D24DA-07A8-F7CD-6247-7F78CE3B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3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B0338-DBD0-AC0D-D61A-4D0CAE84D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C8DC9EE-6BD5-3623-EB91-8D01614F0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76864" cy="1008111"/>
          </a:xfrm>
        </p:spPr>
        <p:txBody>
          <a:bodyPr/>
          <a:lstStyle/>
          <a:p>
            <a:pPr eaLnBrk="1" hangingPunct="1"/>
            <a:r>
              <a:rPr lang="it-IT" altLang="it-IT" sz="30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1D8F4BA-E7E8-2048-3FDD-03C52BBB10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476672"/>
            <a:ext cx="7772400" cy="6228928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LE TRE CORTI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alt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Corte di giustizia UE 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è posta a guardia dei Trattati e delle normative UE (direttive e regolamenti) fondata nel 1952 con sede a Lussemburgo (per i 27 Stati dell’UE); Un giudice per ogni Stato membro</a:t>
            </a: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alt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Corte europea dei diritti dell’uomo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: Corte EDU (1959)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Trattato istitutivo: Convenzione europea per la salvaguardia dei diritti dell'uomo e delle libertà fondamentali (CEDU) del 1950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Emanazione del Consiglio d’Europa, sede a Strasburgo è formata attualmente da 46 Stati fra i quali, oltre i 27 dell’UE, il Regno Unito, Svizzera, la Norvegia, l’Islanda, la Turchia, l’Albania, la Georgia, il Montenegro, San Marino, l’Ucraina, ecc.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Russia era un membro fin dalle origini (come Unione Sovietica), ma è stata espulsa nel marzo 2022 a seguito dell’invasione dell’Ucraina</a:t>
            </a:r>
            <a:b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AutoNum type="arabicParenR"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alt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Corte costituzionale italiana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, operante dal 1956 e molto attiva in questo settore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" name="Segnaposto numero diapositiva 1">
            <a:extLst>
              <a:ext uri="{FF2B5EF4-FFF2-40B4-BE49-F238E27FC236}">
                <a16:creationId xmlns:a16="http://schemas.microsoft.com/office/drawing/2014/main" id="{62599AE3-C6C1-7868-6ACF-232C1DEF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EF8ADA-949B-4FF8-B609-C37F199401FC}" type="slidenum">
              <a:rPr lang="it-IT" altLang="it-IT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85685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1623</Words>
  <Application>Microsoft Office PowerPoint</Application>
  <PresentationFormat>Presentazione su schermo (4:3)</PresentationFormat>
  <Paragraphs>134</Paragraphs>
  <Slides>15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Struttura predefinita</vt:lpstr>
      <vt:lpstr>Università della Terza età, Milano Lezione di venerdì 31 gennaio 2025</vt:lpstr>
      <vt:lpstr>Presentazione standard di PowerPoint</vt:lpstr>
      <vt:lpstr> 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  <vt:lpstr> </vt:lpstr>
      <vt:lpstr> </vt:lpstr>
      <vt:lpstr>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DI SPECIALIZZAZIONE  PER LE PROFESSIONI LEGALI II anno di corso I lezione, a.a. 2014-2015 – prof. ENZO BALBONI</dc:title>
  <dc:creator>Balboni Enzo</dc:creator>
  <cp:lastModifiedBy>Claudio F.</cp:lastModifiedBy>
  <cp:revision>103</cp:revision>
  <cp:lastPrinted>2025-01-28T16:59:55Z</cp:lastPrinted>
  <dcterms:created xsi:type="dcterms:W3CDTF">2015-02-18T16:32:24Z</dcterms:created>
  <dcterms:modified xsi:type="dcterms:W3CDTF">2025-01-28T17:02:42Z</dcterms:modified>
</cp:coreProperties>
</file>