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7"/>
  </p:notesMasterIdLst>
  <p:sldIdLst>
    <p:sldId id="256" r:id="rId2"/>
    <p:sldId id="960" r:id="rId3"/>
    <p:sldId id="973" r:id="rId4"/>
    <p:sldId id="943" r:id="rId5"/>
    <p:sldId id="991" r:id="rId6"/>
    <p:sldId id="1018" r:id="rId7"/>
    <p:sldId id="996" r:id="rId8"/>
    <p:sldId id="904" r:id="rId9"/>
    <p:sldId id="924" r:id="rId10"/>
    <p:sldId id="927" r:id="rId11"/>
    <p:sldId id="992" r:id="rId12"/>
    <p:sldId id="955" r:id="rId13"/>
    <p:sldId id="998" r:id="rId14"/>
    <p:sldId id="989" r:id="rId15"/>
    <p:sldId id="993" r:id="rId16"/>
    <p:sldId id="1029" r:id="rId17"/>
    <p:sldId id="1028" r:id="rId18"/>
    <p:sldId id="907" r:id="rId19"/>
    <p:sldId id="980" r:id="rId20"/>
    <p:sldId id="986" r:id="rId21"/>
    <p:sldId id="982" r:id="rId22"/>
    <p:sldId id="988" r:id="rId23"/>
    <p:sldId id="820" r:id="rId24"/>
    <p:sldId id="1030" r:id="rId25"/>
    <p:sldId id="968" r:id="rId26"/>
    <p:sldId id="1031" r:id="rId27"/>
    <p:sldId id="1033" r:id="rId28"/>
    <p:sldId id="822" r:id="rId29"/>
    <p:sldId id="1026" r:id="rId30"/>
    <p:sldId id="981" r:id="rId31"/>
    <p:sldId id="972" r:id="rId32"/>
    <p:sldId id="1034" r:id="rId33"/>
    <p:sldId id="1035" r:id="rId34"/>
    <p:sldId id="929" r:id="rId35"/>
    <p:sldId id="979" r:id="rId36"/>
    <p:sldId id="949" r:id="rId37"/>
    <p:sldId id="1036" r:id="rId38"/>
    <p:sldId id="1002" r:id="rId39"/>
    <p:sldId id="1024" r:id="rId40"/>
    <p:sldId id="1023" r:id="rId41"/>
    <p:sldId id="1011" r:id="rId42"/>
    <p:sldId id="1038" r:id="rId43"/>
    <p:sldId id="1003" r:id="rId44"/>
    <p:sldId id="936" r:id="rId45"/>
    <p:sldId id="1006" r:id="rId46"/>
    <p:sldId id="978" r:id="rId47"/>
    <p:sldId id="974" r:id="rId48"/>
    <p:sldId id="994" r:id="rId49"/>
    <p:sldId id="1007" r:id="rId50"/>
    <p:sldId id="931" r:id="rId51"/>
    <p:sldId id="997" r:id="rId52"/>
    <p:sldId id="1043" r:id="rId53"/>
    <p:sldId id="1010" r:id="rId54"/>
    <p:sldId id="995" r:id="rId55"/>
    <p:sldId id="1041" r:id="rId56"/>
    <p:sldId id="1037" r:id="rId57"/>
    <p:sldId id="1042" r:id="rId58"/>
    <p:sldId id="1019" r:id="rId59"/>
    <p:sldId id="999" r:id="rId60"/>
    <p:sldId id="1000" r:id="rId61"/>
    <p:sldId id="932" r:id="rId62"/>
    <p:sldId id="990" r:id="rId63"/>
    <p:sldId id="1021" r:id="rId64"/>
    <p:sldId id="1022" r:id="rId65"/>
    <p:sldId id="970" r:id="rId66"/>
    <p:sldId id="983" r:id="rId67"/>
    <p:sldId id="959" r:id="rId68"/>
    <p:sldId id="985" r:id="rId69"/>
    <p:sldId id="945" r:id="rId70"/>
    <p:sldId id="987" r:id="rId71"/>
    <p:sldId id="950" r:id="rId72"/>
    <p:sldId id="826" r:id="rId73"/>
    <p:sldId id="1005" r:id="rId74"/>
    <p:sldId id="1013" r:id="rId75"/>
    <p:sldId id="825" r:id="rId76"/>
    <p:sldId id="1001" r:id="rId77"/>
    <p:sldId id="984" r:id="rId78"/>
    <p:sldId id="961" r:id="rId79"/>
    <p:sldId id="1025" r:id="rId80"/>
    <p:sldId id="1014" r:id="rId81"/>
    <p:sldId id="969" r:id="rId82"/>
    <p:sldId id="939" r:id="rId83"/>
    <p:sldId id="1009" r:id="rId84"/>
    <p:sldId id="1008" r:id="rId85"/>
    <p:sldId id="758" r:id="rId86"/>
    <p:sldId id="819" r:id="rId87"/>
    <p:sldId id="269" r:id="rId88"/>
    <p:sldId id="1015" r:id="rId89"/>
    <p:sldId id="1016" r:id="rId90"/>
    <p:sldId id="1039" r:id="rId91"/>
    <p:sldId id="942" r:id="rId92"/>
    <p:sldId id="802" r:id="rId93"/>
    <p:sldId id="1040" r:id="rId94"/>
    <p:sldId id="1044" r:id="rId95"/>
    <p:sldId id="436" r:id="rId96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0000"/>
    <a:srgbClr val="6F2B15"/>
    <a:srgbClr val="2700F8"/>
    <a:srgbClr val="AA6F17"/>
    <a:srgbClr val="786914"/>
    <a:srgbClr val="977616"/>
    <a:srgbClr val="B913C9"/>
    <a:srgbClr val="944218"/>
    <a:srgbClr val="A64C17"/>
    <a:srgbClr val="D884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9216"/>
    <p:restoredTop sz="50000"/>
  </p:normalViewPr>
  <p:slideViewPr>
    <p:cSldViewPr>
      <p:cViewPr varScale="1">
        <p:scale>
          <a:sx n="88" d="100"/>
          <a:sy n="88" d="100"/>
        </p:scale>
        <p:origin x="184" y="36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3" name="AutoShape 1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4" name="AutoShape 1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5" name="AutoShape 1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6" name="AutoShape 1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7" name="AutoShape 1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8" name="AutoShape 2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69" name="AutoShape 2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0" name="AutoShape 2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1" name="AutoShape 2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2" name="AutoShape 2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3" name="AutoShape 2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4" name="AutoShape 2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5" name="AutoShape 2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6" name="AutoShape 2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7" name="AutoShape 2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8" name="AutoShape 3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79" name="AutoShape 3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0" name="AutoShape 3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4" name="AutoShape 3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7" name="AutoShape 3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8" name="AutoShape 4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89" name="AutoShape 4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0" name="AutoShape 4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1" name="AutoShape 4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2" name="AutoShape 4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3" name="AutoShape 4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4" name="AutoShape 4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5" name="AutoShape 4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6" name="AutoShape 4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7" name="AutoShape 4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8" name="AutoShape 5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099" name="AutoShape 5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0" name="AutoShape 5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1" name="AutoShape 5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2" name="AutoShape 5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3" name="AutoShape 5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4" name="AutoShape 5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5" name="AutoShape 5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6" name="AutoShape 5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107" name="Rectangle 5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06225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08" name="Rectangle 60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392738" cy="402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2116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4211300" y="-11796713"/>
            <a:ext cx="16533813" cy="124015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035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394325" cy="40227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673454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F27D4EE-3F67-D44C-8CC8-54BE896541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4211300" y="-11796713"/>
            <a:ext cx="16533813" cy="12401551"/>
          </a:xfrm>
          <a:solidFill>
            <a:srgbClr val="4472C4"/>
          </a:solidFill>
          <a:ln w="25402">
            <a:solidFill>
              <a:srgbClr val="2F528F"/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E15969F9-3682-794C-B78F-E682A3A0D2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518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2FAB655-9CAD-AF45-8241-9DE76063C109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2879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0A0BF20-594C-F644-B55A-3A19BFBEBA00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634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9550" y="128588"/>
            <a:ext cx="2033588" cy="5903912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49950" cy="5903912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AAE6731-4C57-384E-A906-BCA107A0D95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94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DE883A-5A8C-444E-8595-C4438413C84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2896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D015200-09B4-8440-BCEC-725053F781F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89374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990975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00575" y="1600200"/>
            <a:ext cx="3992563" cy="44323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26CB32-32A5-7649-BC69-7243AFE46DB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9663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26BD7C7-FFC6-0E4D-A4C5-7D48E0947B8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65399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EFF5648-AEC7-5C4A-8812-3C07A0449067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976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7E15C66-A26B-F342-80F4-C59735B2B58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571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C30FA44-AA31-0647-9A92-63B6B98A049B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080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96666E-C024-D741-8B15-BF9388EBED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7814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35938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35938" cy="44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01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39938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fld id="{E0CA8541-11AF-064D-998C-02BE8F2C47DF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2pPr>
      <a:lvl3pPr marL="1143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3pPr>
      <a:lvl4pPr marL="1600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4pPr>
      <a:lvl5pPr marL="20574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5pPr>
      <a:lvl6pPr marL="25146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6pPr>
      <a:lvl7pPr marL="29718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7pPr>
      <a:lvl8pPr marL="34290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8pPr>
      <a:lvl9pPr marL="3886200" indent="-228600" algn="ctr" defTabSz="449263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Arial Unicode MS" charset="0"/>
          <a:cs typeface="Arial Unicode MS" charset="0"/>
        </a:defRPr>
      </a:lvl9pPr>
    </p:titleStyle>
    <p:bodyStyle>
      <a:lvl1pPr marL="342900" indent="-342900" algn="l" defTabSz="449263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UTE – Università Cardinal Colombo - MILANO</a:t>
            </a:r>
            <a:br>
              <a:rPr lang="it-IT" altLang="it-IT" sz="26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</a:br>
            <a:r>
              <a:rPr lang="it-IT" altLang="it-IT" sz="22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Giovedì,  13 febbraio 2025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FEFB1-8AAD-5A4F-9047-0AB3B2F28D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2100"/>
            <a:ext cx="5004048" cy="5295900"/>
          </a:xfrm>
        </p:spPr>
        <p:txBody>
          <a:bodyPr/>
          <a:lstStyle/>
          <a:p>
            <a:pPr algn="ctr"/>
            <a:r>
              <a:rPr lang="it-IT" sz="2000" i="1" dirty="0">
                <a:solidFill>
                  <a:schemeClr val="tx1"/>
                </a:solidFill>
              </a:rPr>
              <a:t>LOUÍS DE BERNIÈRES</a:t>
            </a:r>
          </a:p>
          <a:p>
            <a:pPr algn="ctr"/>
            <a:endParaRPr lang="it-IT" sz="1800" dirty="0">
              <a:solidFill>
                <a:srgbClr val="0070C0"/>
              </a:solidFill>
            </a:endParaRPr>
          </a:p>
          <a:p>
            <a:pPr algn="ctr">
              <a:lnSpc>
                <a:spcPct val="80000"/>
              </a:lnSpc>
            </a:pPr>
            <a:r>
              <a:rPr lang="it-IT" sz="4800" dirty="0">
                <a:solidFill>
                  <a:srgbClr val="C00000"/>
                </a:solidFill>
                <a:latin typeface="Arial" pitchFamily="34"/>
                <a:cs typeface="Arial" pitchFamily="34"/>
              </a:rPr>
              <a:t>«IL MANDOLINO DEL CAPITANO CORELLI»</a:t>
            </a:r>
            <a:endParaRPr lang="it-IT" sz="3600" i="1" dirty="0">
              <a:solidFill>
                <a:srgbClr val="00B0F0"/>
              </a:solidFill>
            </a:endParaRPr>
          </a:p>
          <a:p>
            <a:pPr lvl="0" algn="ctr"/>
            <a:r>
              <a:rPr lang="it-IT" i="1" dirty="0">
                <a:solidFill>
                  <a:srgbClr val="A64C17"/>
                </a:solidFill>
              </a:rPr>
              <a:t>Una storia d’amore sull'isola di Cefalonia durante l'occupazione italo-tedesca della 2ª guerra mondiale.</a:t>
            </a:r>
            <a:endParaRPr lang="it-IT" i="1" dirty="0">
              <a:solidFill>
                <a:srgbClr val="A64C17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87A7445-B2EF-4A79-1115-78244FAC3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988840"/>
            <a:ext cx="3995936" cy="48691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0B742BD-5911-FF20-1844-E0627DB50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992" y="5373216"/>
            <a:ext cx="3168352" cy="1224136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Il capitano d’Artiglieria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Amos Pampaloni.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89056F7-D2F9-9A98-C299-480AE1F74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" y="1345125"/>
            <a:ext cx="4355576" cy="55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B730F2-8BCE-3CDD-D64A-61683872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445224"/>
            <a:ext cx="8910673" cy="1412776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Il regista inglese del film John Madden.                                     </a:t>
            </a:r>
            <a:r>
              <a:rPr lang="it-IT" sz="1600" dirty="0">
                <a:solidFill>
                  <a:srgbClr val="00B0F0"/>
                </a:solidFill>
              </a:rPr>
              <a:t>La</a:t>
            </a:r>
            <a:r>
              <a:rPr lang="it-IT" sz="1600" dirty="0">
                <a:solidFill>
                  <a:srgbClr val="6F2B15"/>
                </a:solidFill>
              </a:rPr>
              <a:t> </a:t>
            </a:r>
            <a:r>
              <a:rPr lang="it-IT" sz="1600" dirty="0">
                <a:solidFill>
                  <a:srgbClr val="00B0F0"/>
                </a:solidFill>
              </a:rPr>
              <a:t>Locandina del film, 2001.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4055D0-66AA-02C3-D17A-715B119F8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519" y="0"/>
            <a:ext cx="4176464" cy="56612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4F8966A-6C18-B6F3-D0FF-55F7067C7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34023" y="1232295"/>
            <a:ext cx="6084854" cy="439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08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D9759A-660B-F174-4F61-27FF1B28B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390" y="5085184"/>
            <a:ext cx="7787748" cy="1772816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Il Capitano Corelli, l’attore Nicolas </a:t>
            </a:r>
            <a:r>
              <a:rPr lang="it-IT" sz="1600" dirty="0" err="1">
                <a:solidFill>
                  <a:srgbClr val="0070C0"/>
                </a:solidFill>
              </a:rPr>
              <a:t>cage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3675F6D-F722-47AD-A724-6BD1D3F27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24" y="836712"/>
            <a:ext cx="7881352" cy="44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65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ADF5A1-C9E0-C5B5-3FB1-0AC27F672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797151"/>
            <a:ext cx="6934456" cy="2060849"/>
          </a:xfrm>
        </p:spPr>
        <p:txBody>
          <a:bodyPr/>
          <a:lstStyle/>
          <a:p>
            <a:r>
              <a:rPr lang="it-IT" sz="1600" dirty="0">
                <a:solidFill>
                  <a:srgbClr val="B913C9"/>
                </a:solidFill>
              </a:rPr>
              <a:t>Pelagia, l’attrice spagnola Penelope Cruz.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1C7C2F0-E651-B1BA-5FEF-C70E494B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412776"/>
            <a:ext cx="6934456" cy="38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89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594BE-D1BB-5699-6B47-ED2F37904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dottor Jannis, padre di Pelagia e medico dell’isola, l’attore John Hurt.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08169BF-97A5-00C4-CE6B-81DF7350D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2" y="7105"/>
            <a:ext cx="8619158" cy="567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38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L MANDOLINO DEL CAPITANO CORELLI _ Promo tv.mp4">
            <a:hlinkClick r:id="" action="ppaction://media"/>
            <a:extLst>
              <a:ext uri="{FF2B5EF4-FFF2-40B4-BE49-F238E27FC236}">
                <a16:creationId xmlns:a16="http://schemas.microsoft.com/office/drawing/2014/main" id="{3AC216B5-D015-BB60-55AB-D31AB9DC34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05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B3B404-D7BE-0C5C-498B-2F0D2979F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76672"/>
            <a:ext cx="6912768" cy="685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8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C8CE7-0F1F-ECED-FE25-09631CE18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4869160"/>
            <a:ext cx="7435063" cy="198884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Il medico dell’isola dott. Jannis e la figlia Pelagia.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75CCD7-6DDA-5ACE-DD1A-66D45755B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548680"/>
            <a:ext cx="7435063" cy="48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66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6F3089-66CD-8D94-443A-888AC89D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356" y="4993804"/>
            <a:ext cx="6837288" cy="186419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10 giugno 1940. Dichiarazione di guerra del Duce Mussolini.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all’Inghilterra e alla Francia.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B89F90-FB7D-87F9-D690-316365C9B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356" y="692696"/>
            <a:ext cx="6837288" cy="478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04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96BAEA6-665E-9D13-45CA-D344CFFA3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85303"/>
            <a:ext cx="4248472" cy="6272697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C4573001-613A-AF34-68BB-3D38D4FD9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064" y="5472608"/>
            <a:ext cx="3445074" cy="1484784"/>
          </a:xfrm>
        </p:spPr>
        <p:txBody>
          <a:bodyPr/>
          <a:lstStyle/>
          <a:p>
            <a:pPr algn="l"/>
            <a:r>
              <a:rPr lang="it-IT" sz="1600" dirty="0"/>
              <a:t>Il Duce,</a:t>
            </a:r>
            <a:br>
              <a:rPr lang="it-IT" sz="1600" dirty="0"/>
            </a:br>
            <a:r>
              <a:rPr lang="it-IT" sz="1600" dirty="0"/>
              <a:t>Benito Mussolini.</a:t>
            </a:r>
          </a:p>
        </p:txBody>
      </p:sp>
    </p:spTree>
    <p:extLst>
      <p:ext uri="{BB962C8B-B14F-4D97-AF65-F5344CB8AC3E}">
        <p14:creationId xmlns:p14="http://schemas.microsoft.com/office/powerpoint/2010/main" val="2854608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B067128-09E0-8A2F-79D2-88F82ACA8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55" y="1156802"/>
            <a:ext cx="8479890" cy="454439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FFB039E-6752-ABCA-2F3E-EDC05DB67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89240"/>
            <a:ext cx="8135938" cy="936104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Copertina romanzo, 1993                                     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Isola di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Kefalonia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-Cefalonia.</a:t>
            </a:r>
          </a:p>
        </p:txBody>
      </p:sp>
    </p:spTree>
    <p:extLst>
      <p:ext uri="{BB962C8B-B14F-4D97-AF65-F5344CB8AC3E}">
        <p14:creationId xmlns:p14="http://schemas.microsoft.com/office/powerpoint/2010/main" val="1161593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8BFCB6-1062-A1D5-D1DB-4FD796134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28800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7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CBDCB2-E9E2-2138-34C8-B356FDBB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7344816" cy="122413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Le-truppe della Wehrmacht. Sfilano per Varsavia, il 30 settembre 1939.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A275044-1EC2-9D98-AE4B-A717437B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844824"/>
            <a:ext cx="6048672" cy="54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2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61CEDA-B8F2-8D93-1C5A-FC360A635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5517232"/>
            <a:ext cx="6480720" cy="134076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Foto di rito di Mussolini e Hitler al Patto di Monaco, giugno 1940.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A13C0F-1B68-A555-0EF4-1AB8F6F4B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16633"/>
            <a:ext cx="4104456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8271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051D92-BEC7-813D-72F8-DF1BB8AC1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373216"/>
            <a:ext cx="2952328" cy="15121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1941. La Campagna di Grecia.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7DB77D-5A37-53E5-0F4F-2E0C19716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224" y="0"/>
            <a:ext cx="505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75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A33654-DA11-BB8C-E80B-0F7069B4B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5301208"/>
            <a:ext cx="7480934" cy="1556792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Le donne di Cefalonia durante l’occupazione tedesco-italiana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  <a:endParaRPr lang="it-IT" sz="16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70EB6F-57FE-4554-4C44-A5CFDF0DE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297483"/>
            <a:ext cx="7480934" cy="426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28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CFD72912-1A7A-C43C-207D-AACA6405C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84784"/>
            <a:ext cx="820891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1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LER ITALIANO, 2001.mp4">
            <a:hlinkClick r:id="" action="ppaction://media"/>
            <a:extLst>
              <a:ext uri="{FF2B5EF4-FFF2-40B4-BE49-F238E27FC236}">
                <a16:creationId xmlns:a16="http://schemas.microsoft.com/office/drawing/2014/main" id="{7E0038E3-47F3-76D2-E722-178E788382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324DC05-8715-800F-BEA4-C2686E0EA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40" y="548680"/>
            <a:ext cx="7772400" cy="51816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2ED4A9F-0508-68CE-6DA7-7AA6CCB7D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89240"/>
            <a:ext cx="7907338" cy="1080120"/>
          </a:xfrm>
        </p:spPr>
        <p:txBody>
          <a:bodyPr/>
          <a:lstStyle/>
          <a:p>
            <a:r>
              <a:rPr lang="it-IT" sz="1600" dirty="0" err="1">
                <a:solidFill>
                  <a:srgbClr val="2700F8"/>
                </a:solidFill>
              </a:rPr>
              <a:t>Kefalonia</a:t>
            </a:r>
            <a:r>
              <a:rPr lang="it-IT" sz="1600" dirty="0">
                <a:solidFill>
                  <a:srgbClr val="2700F8"/>
                </a:solidFill>
              </a:rPr>
              <a:t>, l’isola di Cefalonia.</a:t>
            </a:r>
          </a:p>
        </p:txBody>
      </p:sp>
    </p:spTree>
    <p:extLst>
      <p:ext uri="{BB962C8B-B14F-4D97-AF65-F5344CB8AC3E}">
        <p14:creationId xmlns:p14="http://schemas.microsoft.com/office/powerpoint/2010/main" val="28129827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1D3127E-8968-A7DA-698E-0B39CDD6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144" y="5157192"/>
            <a:ext cx="2448272" cy="1296144"/>
          </a:xfrm>
        </p:spPr>
        <p:txBody>
          <a:bodyPr/>
          <a:lstStyle/>
          <a:p>
            <a:pPr algn="l"/>
            <a:r>
              <a:rPr lang="it-IT" sz="1600" dirty="0" err="1">
                <a:solidFill>
                  <a:srgbClr val="977616"/>
                </a:solidFill>
              </a:rPr>
              <a:t>M</a:t>
            </a:r>
            <a:r>
              <a:rPr lang="it-IT" sz="1600" dirty="0" err="1">
                <a:solidFill>
                  <a:srgbClr val="6F2B15"/>
                </a:solidFill>
              </a:rPr>
              <a:t>andras</a:t>
            </a:r>
            <a:r>
              <a:rPr lang="it-IT" sz="1600" dirty="0">
                <a:solidFill>
                  <a:srgbClr val="6F2B15"/>
                </a:solidFill>
              </a:rPr>
              <a:t>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un pescatore dell’isola, l’attore Christian </a:t>
            </a:r>
            <a:r>
              <a:rPr lang="it-IT" sz="1600" dirty="0" err="1">
                <a:solidFill>
                  <a:srgbClr val="6F2B15"/>
                </a:solidFill>
              </a:rPr>
              <a:t>Bale</a:t>
            </a:r>
            <a:r>
              <a:rPr lang="it-IT" sz="1600" dirty="0">
                <a:solidFill>
                  <a:srgbClr val="6F2B15"/>
                </a:solidFill>
              </a:rPr>
              <a:t>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e Pelagia.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A9BBCED-A61F-EBBC-B6E9-1DA6C464D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0" y="2361524"/>
            <a:ext cx="5642992" cy="450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98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3940EC-E90E-12E4-A21F-2EDCB555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661248"/>
            <a:ext cx="2530624" cy="1196752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002060"/>
                </a:solidFill>
              </a:rPr>
              <a:t>La madre di </a:t>
            </a:r>
            <a:r>
              <a:rPr lang="it-IT" sz="1600" dirty="0" err="1">
                <a:solidFill>
                  <a:srgbClr val="002060"/>
                </a:solidFill>
              </a:rPr>
              <a:t>Mandras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l’attrice greca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Irene Papas.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2D66FA-9E09-8AEF-932B-3229B082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513" y="2852937"/>
            <a:ext cx="6029602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58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35FABC06-2DA9-A568-387A-A9761932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157192"/>
            <a:ext cx="8712968" cy="1700808"/>
          </a:xfrm>
        </p:spPr>
        <p:txBody>
          <a:bodyPr/>
          <a:lstStyle/>
          <a:p>
            <a:r>
              <a:rPr lang="it-IT" sz="1600" dirty="0">
                <a:solidFill>
                  <a:srgbClr val="2700F8"/>
                </a:solidFill>
              </a:rPr>
              <a:t>Cover del romanzo                                </a:t>
            </a: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L’autore inglese del romanzo Louis De </a:t>
            </a:r>
            <a:r>
              <a:rPr lang="it-IT" sz="1600" dirty="0" err="1">
                <a:solidFill>
                  <a:schemeClr val="accent1">
                    <a:lumMod val="50000"/>
                  </a:schemeClr>
                </a:solidFill>
              </a:rPr>
              <a:t>Bernières</a:t>
            </a:r>
            <a:r>
              <a:rPr lang="it-IT" sz="1600" dirty="0"/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6C40CC-6D9A-6274-9813-A8828E182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67342"/>
            <a:ext cx="6480720" cy="511256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725C6BE-E8FA-2BE3-DF42-3624AA72F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8" y="367342"/>
            <a:ext cx="3600400" cy="506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14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BD0D4C-8FD7-C830-599D-6A5B28EA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85184"/>
            <a:ext cx="8135938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Partigiani dell’ELAS, l’esercito di liberazione dell’</a:t>
            </a:r>
            <a:r>
              <a:rPr lang="it-IT" sz="1600" dirty="0" err="1">
                <a:solidFill>
                  <a:srgbClr val="002060"/>
                </a:solidFill>
              </a:rPr>
              <a:t>Ellas</a:t>
            </a:r>
            <a:r>
              <a:rPr lang="it-IT" sz="1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6529748-2662-1C6D-9DF2-5E4202993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772816"/>
            <a:ext cx="6768752" cy="37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42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1D784A-10B7-AFE0-A9C5-527F6A8B0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66" y="4653136"/>
            <a:ext cx="2738266" cy="2304256"/>
          </a:xfrm>
        </p:spPr>
        <p:txBody>
          <a:bodyPr/>
          <a:lstStyle/>
          <a:p>
            <a:pPr algn="r"/>
            <a:r>
              <a:rPr lang="it-IT" sz="1600" dirty="0" err="1">
                <a:solidFill>
                  <a:srgbClr val="6F2B15"/>
                </a:solidFill>
              </a:rPr>
              <a:t>Mandras</a:t>
            </a:r>
            <a:r>
              <a:rPr lang="it-IT" sz="1600" dirty="0">
                <a:solidFill>
                  <a:srgbClr val="6F2B15"/>
                </a:solidFill>
              </a:rPr>
              <a:t>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un pescatore dell’isola,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l’attore Christian </a:t>
            </a:r>
            <a:r>
              <a:rPr lang="it-IT" sz="1600" dirty="0" err="1">
                <a:solidFill>
                  <a:srgbClr val="6F2B15"/>
                </a:solidFill>
              </a:rPr>
              <a:t>Bale</a:t>
            </a:r>
            <a:r>
              <a:rPr lang="it-IT" sz="1600" dirty="0">
                <a:solidFill>
                  <a:srgbClr val="6F2B15"/>
                </a:solidFill>
              </a:rPr>
              <a:t>,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promesso sposo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di Pelagia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5B933D-1AB1-60D3-59B1-8C46B5C3A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3155737"/>
            <a:ext cx="5546578" cy="398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99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02C40B-821F-2723-F319-914F9466A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0"/>
            <a:ext cx="505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66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D7FC75-454B-D32B-5DF3-2863DEDF3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5301208"/>
            <a:ext cx="4320480" cy="1296144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860000"/>
                </a:solidFill>
              </a:rPr>
              <a:t>Il combattente isolano </a:t>
            </a:r>
            <a:br>
              <a:rPr lang="it-IT" sz="1600" dirty="0">
                <a:solidFill>
                  <a:srgbClr val="860000"/>
                </a:solidFill>
              </a:rPr>
            </a:br>
            <a:r>
              <a:rPr lang="it-IT" sz="1600" dirty="0" err="1">
                <a:solidFill>
                  <a:srgbClr val="860000"/>
                </a:solidFill>
              </a:rPr>
              <a:t>Mandras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0CC60C-0524-D57D-61EC-A47D4AF6D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882"/>
            <a:ext cx="3779912" cy="55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870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33446C5D-D31F-553E-EB2A-A6D97C1D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8" y="5328592"/>
            <a:ext cx="3877120" cy="1556792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002060"/>
                </a:solidFill>
              </a:rPr>
              <a:t>Generale Alexandros </a:t>
            </a:r>
            <a:r>
              <a:rPr lang="it-IT" sz="1600" dirty="0" err="1">
                <a:solidFill>
                  <a:srgbClr val="002060"/>
                </a:solidFill>
              </a:rPr>
              <a:t>Papagos</a:t>
            </a:r>
            <a:r>
              <a:rPr lang="it-IT" sz="1600" dirty="0">
                <a:solidFill>
                  <a:srgbClr val="002060"/>
                </a:solidFill>
              </a:rPr>
              <a:t>,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capo di stato maggiore </a:t>
            </a:r>
            <a:br>
              <a:rPr lang="it-IT" sz="1600" dirty="0">
                <a:solidFill>
                  <a:srgbClr val="002060"/>
                </a:solidFill>
              </a:rPr>
            </a:br>
            <a:r>
              <a:rPr lang="it-IT" sz="1600" dirty="0">
                <a:solidFill>
                  <a:srgbClr val="002060"/>
                </a:solidFill>
              </a:rPr>
              <a:t>dell’Esercito greco,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744344-C46F-6421-1006-42BC5B0DC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0850"/>
            <a:ext cx="4427984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18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DD28F4B-5C92-4EA8-9CC2-7FB969CE2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27384"/>
            <a:ext cx="505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71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BAA9815-7102-CB78-4ADE-DFDC9B159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314450"/>
            <a:ext cx="5976664" cy="593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8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AFE9D3-12F1-E697-00B6-0362BE50B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2160" y="5157192"/>
            <a:ext cx="2580978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Il capitano Antonio Corelli, l’attore americano</a:t>
            </a:r>
            <a:br>
              <a:rPr lang="it-IT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Nicolas Cage.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9E810DB-DEA9-1314-029D-EC5D91A8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7"/>
            <a:ext cx="5796136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716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22E46B-8B7D-E549-24C9-8E0DDA0D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157193"/>
            <a:ext cx="8135938" cy="170080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Un militare italiano sopra l’abitato di Cefalonia.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588410-4405-098E-30FC-3026195EE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55" y="404664"/>
            <a:ext cx="7772400" cy="51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653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CE1ED6B-8FE4-F8B5-EB08-007E44BF43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0"/>
            <a:ext cx="54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7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6088BE40-CA87-401B-6902-22C491E95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48680"/>
            <a:ext cx="5040560" cy="504056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07E4B87-82B1-DFA9-52A6-C1D6DA64D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AA6F17"/>
                </a:solidFill>
              </a:rPr>
              <a:t>Plauto, commediografo (Sarsina, 255-250 – Roma, 184 a.C.) </a:t>
            </a:r>
          </a:p>
        </p:txBody>
      </p:sp>
    </p:spTree>
    <p:extLst>
      <p:ext uri="{BB962C8B-B14F-4D97-AF65-F5344CB8AC3E}">
        <p14:creationId xmlns:p14="http://schemas.microsoft.com/office/powerpoint/2010/main" val="600483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 sbarco degli italian e l'impatto con la gnte. mp4.mp4">
            <a:hlinkClick r:id="" action="ppaction://media"/>
            <a:extLst>
              <a:ext uri="{FF2B5EF4-FFF2-40B4-BE49-F238E27FC236}">
                <a16:creationId xmlns:a16="http://schemas.microsoft.com/office/drawing/2014/main" id="{3B013E71-73C0-57F9-DD6A-B2E265E158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701800"/>
            <a:ext cx="81280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92D72D-8DD0-A62D-35BE-ECC652FF9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97152"/>
            <a:ext cx="8135938" cy="206084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L’arrivo del capitano italiano Antonio Corelli a Cefalonia.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DD9110C-E7CE-7D53-7FC0-2C8824364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1052736"/>
            <a:ext cx="7772400" cy="426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4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3D70C7-29D2-DB9D-F077-0E449135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69" y="5445224"/>
            <a:ext cx="7772400" cy="141277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La sfilata del contingente italiano.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DCF821-A887-31BD-19A9-43DA7F492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548680"/>
            <a:ext cx="7772400" cy="517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1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583FE5-82CD-306A-B044-4EAA5BA80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41168"/>
            <a:ext cx="7772400" cy="191683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Il capitano si presenta a casa del dottore mentre Pelagia sta preparando il pranzo.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03C872-23C5-230B-64EE-697001713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85900"/>
            <a:ext cx="7772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65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9F757CB-AFB2-6069-9717-C76A9F18A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23" y="5013176"/>
            <a:ext cx="7772400" cy="1844824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Il Capitano Corelli col suo mandolino</a:t>
            </a:r>
            <a:r>
              <a:rPr lang="it-IT" sz="1600" dirty="0">
                <a:solidFill>
                  <a:srgbClr val="6F2B15"/>
                </a:solidFill>
              </a:rPr>
              <a:t>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609EFA-2DCD-4999-72DE-13303F569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5" y="1052736"/>
            <a:ext cx="7754055" cy="436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43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8999EF4-013B-4FE2-8479-BE6EFA1E5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852936"/>
            <a:ext cx="6624736" cy="44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85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970971A-E630-5F07-0CA8-74F3CFB65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4048" y="5085184"/>
            <a:ext cx="2579880" cy="151216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6F2B15"/>
                </a:solidFill>
              </a:rPr>
              <a:t>Il Capitano Corelli,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il dott. Jannis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e la figlia Pelagia,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a tavola</a:t>
            </a:r>
            <a:r>
              <a:rPr lang="it-IT" sz="1600" dirty="0">
                <a:solidFill>
                  <a:srgbClr val="860000"/>
                </a:solidFill>
              </a:rPr>
              <a:t>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7E1FBB-BC4D-24B4-DE00-C8921900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6" y="524460"/>
            <a:ext cx="4790120" cy="633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94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3D48DE5-0389-E4F3-5274-03E8E043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060848"/>
            <a:ext cx="6392616" cy="367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2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DE18F7-FCD8-95B7-088B-9E6C72526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808"/>
            <a:ext cx="8135938" cy="1152128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Il pescatore isolano Madras in mezzo ai soldati italiani.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11BBD9-3249-81B9-CD37-9E903FF15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852936"/>
            <a:ext cx="5616624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968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CFD017-3CF3-E9F8-55EA-A96DC83C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5256584"/>
            <a:ext cx="4896544" cy="1628800"/>
          </a:xfrm>
        </p:spPr>
        <p:txBody>
          <a:bodyPr/>
          <a:lstStyle/>
          <a:p>
            <a:r>
              <a:rPr lang="it-IT" sz="1600" dirty="0">
                <a:solidFill>
                  <a:srgbClr val="AA6F17"/>
                </a:solidFill>
              </a:rPr>
              <a:t>Pelagia con il cesto delle erbe aromatiche dell’isola</a:t>
            </a:r>
            <a:r>
              <a:rPr lang="it-IT" sz="1600" dirty="0"/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B1AE46-DB52-97E4-4B25-7036E6CA9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476673"/>
            <a:ext cx="410445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EFE8A4-B1CC-AA24-9F10-7218ADDBF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589240"/>
            <a:ext cx="7772400" cy="1268760"/>
          </a:xfrm>
        </p:spPr>
        <p:txBody>
          <a:bodyPr/>
          <a:lstStyle/>
          <a:p>
            <a:r>
              <a:rPr lang="it-IT" sz="1600" dirty="0">
                <a:solidFill>
                  <a:srgbClr val="00B0F0"/>
                </a:solidFill>
              </a:rPr>
              <a:t>Il mare Jonio dell’isola greca </a:t>
            </a:r>
            <a:r>
              <a:rPr lang="it-IT" sz="1600" dirty="0" err="1">
                <a:solidFill>
                  <a:srgbClr val="00B0F0"/>
                </a:solidFill>
              </a:rPr>
              <a:t>Kefalonia</a:t>
            </a:r>
            <a:r>
              <a:rPr lang="it-IT" sz="1600" dirty="0">
                <a:solidFill>
                  <a:srgbClr val="00B0F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A003C6-C01A-5C4A-E92E-A471797D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48680"/>
            <a:ext cx="7772400" cy="520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27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4997F-A40A-D39E-F414-18048818A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05" y="4941168"/>
            <a:ext cx="7825590" cy="1340768"/>
          </a:xfrm>
        </p:spPr>
        <p:txBody>
          <a:bodyPr/>
          <a:lstStyle/>
          <a:p>
            <a:r>
              <a:rPr lang="it-IT" sz="1600" dirty="0">
                <a:solidFill>
                  <a:srgbClr val="C00000"/>
                </a:solidFill>
              </a:rPr>
              <a:t>Pelagia nel costume tipico dell’isola.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C52E635-A56D-E595-84E6-B9379BFE5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16633"/>
            <a:ext cx="4248472" cy="490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066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7DC8E2-342C-CC4A-46BB-B50A5FD63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Pelagia e il padre dott. Jannis vestiti a festa.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71B0AB-26BD-1BA3-EAAC-2242B9742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665" y="980728"/>
            <a:ext cx="6595008" cy="434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088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75BCC6-33A0-7B7D-B2CE-764EE87B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229200"/>
            <a:ext cx="8135938" cy="162880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Scambio di idee nei primi giorni di convivenza.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DF461F-BB18-5AB0-FE33-851663774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39" y="779601"/>
            <a:ext cx="84508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05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9DDCFE-3A51-8D7E-E346-698B6BDA0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5157192"/>
            <a:ext cx="6264696" cy="1700808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…con una bambina dell’isola.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C491CD-D008-EF6E-34CE-33E80B040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24744"/>
            <a:ext cx="6264696" cy="434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120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EE9174F-D1E2-7FE9-FB5E-45B08C9B9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700808"/>
            <a:ext cx="5759057" cy="3825359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88515EA-08DD-51BE-7F5A-3473B06EF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5661248"/>
            <a:ext cx="5759057" cy="79208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danza popolare sull’isola.</a:t>
            </a:r>
          </a:p>
        </p:txBody>
      </p:sp>
    </p:spTree>
    <p:extLst>
      <p:ext uri="{BB962C8B-B14F-4D97-AF65-F5344CB8AC3E}">
        <p14:creationId xmlns:p14="http://schemas.microsoft.com/office/powerpoint/2010/main" val="2227358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19553-35FC-3BA2-40D2-65BEF2A1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1600" dirty="0"/>
              <a:t>Il comandante tedesco Weber col capitano Corelli e i suoi commilitoni </a:t>
            </a:r>
            <a:br>
              <a:rPr lang="it-IT" sz="1600" dirty="0"/>
            </a:br>
            <a:r>
              <a:rPr lang="it-IT" sz="1600" dirty="0"/>
              <a:t>in festa con le donne dell’isola sulla spiaggia.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967134-33C7-8F5D-F6C8-F07E967F5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700808"/>
            <a:ext cx="6778884" cy="560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891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CA1E01-1DC7-6D80-0C5C-20E8297B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052736"/>
            <a:ext cx="6717448" cy="1368152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Lo scambio di vedute tra i due comandanti.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4E23F5B-11B4-F5DC-EFAF-E45E58BF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420888"/>
            <a:ext cx="6717448" cy="495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9089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E3F8E3-15DD-8AD9-EA88-41E789654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4704"/>
            <a:ext cx="8135938" cy="797396"/>
          </a:xfrm>
        </p:spPr>
        <p:txBody>
          <a:bodyPr/>
          <a:lstStyle/>
          <a:p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Pelagia si prepara al ballo tra i soldati italiani e tedeschi.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D18961D-1177-2E50-95FD-4E8E541B2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67" y="1844824"/>
            <a:ext cx="7672404" cy="55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0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ena del Tango.mp4">
            <a:hlinkClick r:id="" action="ppaction://media"/>
            <a:extLst>
              <a:ext uri="{FF2B5EF4-FFF2-40B4-BE49-F238E27FC236}">
                <a16:creationId xmlns:a16="http://schemas.microsoft.com/office/drawing/2014/main" id="{8B7B4679-5342-F5B0-6378-A432C68D3E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F4C12B-BD66-8EB0-9A41-6A03F8AF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195" y="4653136"/>
            <a:ext cx="7687610" cy="2204864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 due giovani protagonisti in abiti quotidiani.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CADE10-B1AC-209E-A1CB-07D842C7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95" y="1484784"/>
            <a:ext cx="7687610" cy="361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4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59D175-4DA7-97BF-E026-9B59C794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01208"/>
            <a:ext cx="8135938" cy="155679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Una scena del film con le donne in festa sulla spiaggia.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98507C7-D585-46F0-2A43-9FE71883D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663" y="1060306"/>
            <a:ext cx="8354674" cy="457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573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2FA7BA-EBE9-A214-274A-091174C3E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38" y="5323172"/>
            <a:ext cx="8008800" cy="1534828"/>
          </a:xfrm>
        </p:spPr>
        <p:txBody>
          <a:bodyPr/>
          <a:lstStyle/>
          <a:p>
            <a:r>
              <a:rPr lang="it-IT" sz="1600" dirty="0"/>
              <a:t>Pelagia e Corelli si innamorano.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E491AC2-2DA5-F019-F46D-8412CC27D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00" y="764704"/>
            <a:ext cx="8008800" cy="45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12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5EF0A7B-241D-EDC1-C25B-5604FD689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340768"/>
            <a:ext cx="9046005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13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F65FBC3-982E-DAD9-9751-F8B429965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196752"/>
            <a:ext cx="688799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2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695EC8A-9A5E-A790-BC4A-9F42EA01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7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 dott Jannis parla d'amore a sua figlia.mp4">
            <a:hlinkClick r:id="" action="ppaction://media"/>
            <a:extLst>
              <a:ext uri="{FF2B5EF4-FFF2-40B4-BE49-F238E27FC236}">
                <a16:creationId xmlns:a16="http://schemas.microsoft.com/office/drawing/2014/main" id="{66C80FC0-E52B-0E0E-EC21-F0F2C40D9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8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9E9ECF-1909-936A-9F51-F060448AA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013176"/>
            <a:ext cx="8135938" cy="1844824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L’armistizio dell’8 settembre 1943 a Cassibile.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8B2D0B3-ACCD-3F1A-0CC5-D1067E5C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31" y="951837"/>
            <a:ext cx="7824868" cy="440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0104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F630A5-B8EE-73D6-4307-D064280D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25144"/>
            <a:ext cx="8135938" cy="213285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La seduta del Gran Consiglio, la notte 24-25 luglio 1943.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EBB0D84-0E4E-D0C5-6EAE-D9C5AF93D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56792"/>
            <a:ext cx="835688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904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A2342A5-7884-8BA7-3656-88B6921BB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9999"/>
            <a:ext cx="7772400" cy="897313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Un gruppo dell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cs typeface="Times New Roman" panose="02020603050405020304" pitchFamily="18" charset="0"/>
              </a:rPr>
              <a:t>a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33° divisione di Fanteria Acqui a </a:t>
            </a:r>
            <a:r>
              <a:rPr lang="it-IT" sz="1600" dirty="0">
                <a:solidFill>
                  <a:srgbClr val="6F2B15"/>
                </a:solidFill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it-IT" sz="1600" dirty="0">
                <a:solidFill>
                  <a:srgbClr val="6F2B15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efalonia.</a:t>
            </a:r>
            <a:endParaRPr lang="it-IT" sz="1600" dirty="0">
              <a:solidFill>
                <a:srgbClr val="6F2B15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9C1002B-4AEF-22B6-B058-827B6676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327638" cy="455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9354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F7F145-EA56-89C8-0752-49606AFC9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27889"/>
            <a:ext cx="4330824" cy="1313478"/>
          </a:xfrm>
        </p:spPr>
        <p:txBody>
          <a:bodyPr/>
          <a:lstStyle/>
          <a:p>
            <a:pPr algn="r"/>
            <a:r>
              <a:rPr lang="it-IT" sz="1600" dirty="0">
                <a:solidFill>
                  <a:srgbClr val="944218"/>
                </a:solidFill>
              </a:rPr>
              <a:t>Due immagini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del comandante tedesco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Weber a Cefalonia,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l’attore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>
                <a:solidFill>
                  <a:srgbClr val="944218"/>
                </a:solidFill>
              </a:rPr>
              <a:t>David </a:t>
            </a:r>
            <a:r>
              <a:rPr lang="it-IT" sz="1600" dirty="0" err="1">
                <a:solidFill>
                  <a:srgbClr val="944218"/>
                </a:solidFill>
              </a:rPr>
              <a:t>Morissey</a:t>
            </a:r>
            <a:r>
              <a:rPr lang="it-IT" sz="1600" dirty="0">
                <a:solidFill>
                  <a:srgbClr val="944218"/>
                </a:solidFill>
              </a:rPr>
              <a:t>, </a:t>
            </a:r>
            <a:br>
              <a:rPr lang="it-IT" sz="1600" dirty="0">
                <a:solidFill>
                  <a:srgbClr val="944218"/>
                </a:solidFill>
              </a:rPr>
            </a:br>
            <a:r>
              <a:rPr lang="it-IT" sz="1600" dirty="0"/>
              <a:t>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8987298-6798-189B-C7CF-426F7673C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196752"/>
            <a:ext cx="4067944" cy="566124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2246CF3-096B-061C-DB94-E5612A2CD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08" y="1179419"/>
            <a:ext cx="4752528" cy="39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101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58798F-11AA-73A6-4395-27051E29B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969" y="5085184"/>
            <a:ext cx="7772400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Uno </a:t>
            </a:r>
            <a:r>
              <a:rPr lang="it-IT" sz="1600" dirty="0" err="1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stuka</a:t>
            </a:r>
            <a:r>
              <a:rPr lang="it-IT" sz="1600" dirty="0">
                <a:solidFill>
                  <a:srgbClr val="002060"/>
                </a:solidFill>
                <a:effectLst/>
                <a:latin typeface="Geneva" panose="020B05030304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della Lufthansa anni ‘40.</a:t>
            </a:r>
            <a:endParaRPr lang="it-IT" sz="1600" dirty="0">
              <a:solidFill>
                <a:srgbClr val="00206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90442D-6912-4E7C-DE2B-20575FE29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969" y="40466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5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706B9-402C-149E-98D4-EC3E94553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01208"/>
            <a:ext cx="7772400" cy="1556792"/>
          </a:xfrm>
        </p:spPr>
        <p:txBody>
          <a:bodyPr/>
          <a:lstStyle/>
          <a:p>
            <a:r>
              <a:rPr lang="it-IT" sz="1800" dirty="0">
                <a:solidFill>
                  <a:srgbClr val="002060"/>
                </a:solidFill>
              </a:rPr>
              <a:t>Scorcio sull’abitato di Cefalonia anni ‘40.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A35DF1-BDDD-EBBD-CBEA-22937E6E0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04664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417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16914-E4F2-677B-6DED-23AE28548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1960" y="5373216"/>
            <a:ext cx="4752528" cy="1224136"/>
          </a:xfrm>
        </p:spPr>
        <p:txBody>
          <a:bodyPr/>
          <a:lstStyle/>
          <a:p>
            <a:pPr algn="l"/>
            <a:r>
              <a:rPr lang="it-IT" sz="1800" dirty="0">
                <a:solidFill>
                  <a:srgbClr val="002060"/>
                </a:solidFill>
              </a:rPr>
              <a:t>Antonio Gandin, Generale Comandante </a:t>
            </a:r>
            <a:br>
              <a:rPr lang="it-IT" sz="1800" dirty="0">
                <a:solidFill>
                  <a:srgbClr val="002060"/>
                </a:solidFill>
              </a:rPr>
            </a:br>
            <a:r>
              <a:rPr lang="it-IT" sz="1800" dirty="0">
                <a:solidFill>
                  <a:srgbClr val="002060"/>
                </a:solidFill>
              </a:rPr>
              <a:t>della 33° Divisione Fanteria Acqui</a:t>
            </a:r>
            <a:r>
              <a:rPr lang="it-IT" sz="1800" dirty="0"/>
              <a:t>.</a:t>
            </a:r>
            <a:br>
              <a:rPr lang="it-IT" sz="1800" dirty="0"/>
            </a:br>
            <a:br>
              <a:rPr lang="it-IT" sz="1800" dirty="0"/>
            </a:br>
            <a:r>
              <a:rPr lang="it-IT" sz="1800" dirty="0">
                <a:solidFill>
                  <a:srgbClr val="0070C0"/>
                </a:solidFill>
              </a:rPr>
              <a:t>Nel suo ruolo nel film l’attore Roberto </a:t>
            </a:r>
            <a:r>
              <a:rPr lang="it-IT" sz="1800" dirty="0" err="1">
                <a:solidFill>
                  <a:srgbClr val="0070C0"/>
                </a:solidFill>
              </a:rPr>
              <a:t>Citran</a:t>
            </a:r>
            <a:r>
              <a:rPr lang="it-IT" sz="18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1B13256-55E9-AB0A-47CB-04F1101D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76"/>
            <a:ext cx="4032450" cy="544522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94B2B8-4628-6436-78F1-22E40376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600" y="0"/>
            <a:ext cx="3600400" cy="50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26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2CC24D8-8B69-BF9D-CDB7-5DC9B3DCA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4371975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285934C9-2CD5-789C-D1C3-F285C8009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52704"/>
            <a:ext cx="7772400" cy="1172640"/>
          </a:xfrm>
        </p:spPr>
        <p:txBody>
          <a:bodyPr/>
          <a:lstStyle/>
          <a:p>
            <a:r>
              <a:rPr lang="it-IT" sz="1600" dirty="0"/>
              <a:t>Il capitano Corelli con due commilitoni sull’isola.</a:t>
            </a:r>
          </a:p>
        </p:txBody>
      </p:sp>
    </p:spTree>
    <p:extLst>
      <p:ext uri="{BB962C8B-B14F-4D97-AF65-F5344CB8AC3E}">
        <p14:creationId xmlns:p14="http://schemas.microsoft.com/office/powerpoint/2010/main" val="18935954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241AC2A8-3330-9B46-B696-2978974B3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080" y="4941168"/>
            <a:ext cx="7772400" cy="1916832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Soldati italiani con le mostrine della Divisione Acqui.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45C8B4D-5951-EE12-624E-E9670BBC3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080" y="188640"/>
            <a:ext cx="6936770" cy="52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2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27AD57-AEAC-E0F5-08C5-EC6971C3B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4869161"/>
            <a:ext cx="5544616" cy="19888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Soldati italiani in difficoltà contro i tedeschi a Cefalonia.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DC68C81-6A81-0FB6-1CCF-2779EDF67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836712"/>
            <a:ext cx="5544616" cy="443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58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93E2F8-C8F2-7B60-E18A-B1110F7E7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5085184"/>
            <a:ext cx="5080000" cy="1772816"/>
          </a:xfrm>
        </p:spPr>
        <p:txBody>
          <a:bodyPr/>
          <a:lstStyle/>
          <a:p>
            <a:r>
              <a:rPr lang="it-IT" sz="1600" dirty="0"/>
              <a:t>…idem!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5384F24-7DFA-AF48-93D4-57499D781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76672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170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F4D52C-6C02-84FD-EA3A-68B9A8E1B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24710"/>
            <a:ext cx="8135938" cy="1172641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Un gruppo di solfati italiani fatti prigionieri dai tedeschi.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7C7B68-D673-6742-616A-413E66ED2D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09" y="1052736"/>
            <a:ext cx="777240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0384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BE4500-7111-D27A-4849-36AC9A1A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377" y="5229200"/>
            <a:ext cx="6497246" cy="162880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Soldati italiani fatti prigionieri dai tedeschi.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3E5422-9FF6-C4BF-AA7D-799AACCDB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782" y="404664"/>
            <a:ext cx="6497246" cy="505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51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D92208-38DD-46D7-1392-18A648522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88" y="5085184"/>
            <a:ext cx="7416824" cy="1772816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Eccidio di Cefalonia, 22-25 settembre 1943.</a:t>
            </a:r>
            <a:br>
              <a:rPr lang="it-IT" sz="1600" dirty="0"/>
            </a:br>
            <a:br>
              <a:rPr lang="it-IT" sz="1600" dirty="0"/>
            </a:br>
            <a:r>
              <a:rPr lang="it-IT" sz="1600" dirty="0">
                <a:solidFill>
                  <a:srgbClr val="860000"/>
                </a:solidFill>
              </a:rPr>
              <a:t>Per l’A.N.P. quasi 10 mila le vittime: 390 ufficiali e 9.500 uomini di truppa.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748C1F-1EE4-8819-21A6-78BA96821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404664"/>
            <a:ext cx="7416824" cy="498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2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28F9CF2-2BD5-31B8-0F36-8FEB348B2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65798"/>
            <a:ext cx="8135938" cy="887538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Resti della strage dei soldati italiani perpetrata dai </a:t>
            </a:r>
            <a:r>
              <a:rPr lang="it-IT" sz="1600" dirty="0" err="1">
                <a:solidFill>
                  <a:srgbClr val="002060"/>
                </a:solidFill>
              </a:rPr>
              <a:t>tedesci</a:t>
            </a:r>
            <a:r>
              <a:rPr lang="it-IT" sz="1600" dirty="0">
                <a:solidFill>
                  <a:srgbClr val="002060"/>
                </a:solidFill>
              </a:rPr>
              <a:t> a Cefalonia.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006DF05-FE04-484D-6742-6B9B26B2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" y="394319"/>
            <a:ext cx="7772400" cy="51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989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17ACD-E2E2-C190-9F32-0E87A229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17232"/>
            <a:ext cx="8135938" cy="1340768"/>
          </a:xfrm>
        </p:spPr>
        <p:txBody>
          <a:bodyPr/>
          <a:lstStyle/>
          <a:p>
            <a:r>
              <a:rPr lang="it-IT" sz="1600" dirty="0">
                <a:solidFill>
                  <a:srgbClr val="786914"/>
                </a:solidFill>
              </a:rPr>
              <a:t>Targa commemorativa dell’eccidio di Cefalonia.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08D292-AD9C-B1A7-653A-2E3A0F72A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19" y="332656"/>
            <a:ext cx="73025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24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DBB35508-F0C0-27E6-9D61-2187AA437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590" y="5589240"/>
            <a:ext cx="7646866" cy="1268760"/>
          </a:xfrm>
        </p:spPr>
        <p:txBody>
          <a:bodyPr/>
          <a:lstStyle/>
          <a:p>
            <a:r>
              <a:rPr lang="it-IT" sz="1600" dirty="0">
                <a:solidFill>
                  <a:srgbClr val="7030A0"/>
                </a:solidFill>
              </a:rPr>
              <a:t>Le truppe della Wehrmacht.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808B99-F4F7-8769-0001-5B996206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0" y="620688"/>
            <a:ext cx="3556000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889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29F2E0-3F3F-7A10-400C-E9CA4AE41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016" y="5157192"/>
            <a:ext cx="3877122" cy="1700808"/>
          </a:xfrm>
        </p:spPr>
        <p:txBody>
          <a:bodyPr/>
          <a:lstStyle/>
          <a:p>
            <a:pPr algn="l"/>
            <a:r>
              <a:rPr lang="it-IT" sz="1600" dirty="0">
                <a:solidFill>
                  <a:srgbClr val="977616"/>
                </a:solidFill>
              </a:rPr>
              <a:t>Caporale Diego Puccio, uno degli ultimi superstiti dell’eccidio di Cefalonia (Palermo, 10 marzo 1923 –Trapani, 16 febbraio 2017, a 94 anni di età).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8ACF244-EA15-AAC8-7BA2-4FBCB3CC7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73250"/>
            <a:ext cx="4572000" cy="498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900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B51D7BA-67C9-CBCA-0FDA-4BAC4802B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85" y="1268760"/>
            <a:ext cx="8743829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83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BABD2-8549-CFE2-1870-11D6E2EC4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36" y="4653136"/>
            <a:ext cx="4597202" cy="2204864"/>
          </a:xfrm>
        </p:spPr>
        <p:txBody>
          <a:bodyPr/>
          <a:lstStyle/>
          <a:p>
            <a:pPr algn="l"/>
            <a:r>
              <a:rPr lang="it-IT" sz="1600" dirty="0" err="1">
                <a:solidFill>
                  <a:srgbClr val="6F2B15"/>
                </a:solidFill>
              </a:rPr>
              <a:t>Mandras</a:t>
            </a:r>
            <a:r>
              <a:rPr lang="it-IT" sz="1600" dirty="0">
                <a:solidFill>
                  <a:srgbClr val="6F2B15"/>
                </a:solidFill>
              </a:rPr>
              <a:t>, partigiano greco,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ex fidanzato di Pelagia, 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porta in salvo il rivale.</a:t>
            </a:r>
            <a:br>
              <a:rPr lang="it-IT" sz="1600" dirty="0">
                <a:solidFill>
                  <a:srgbClr val="6F2B15"/>
                </a:solidFill>
              </a:rPr>
            </a:br>
            <a:r>
              <a:rPr lang="it-IT" sz="1600" dirty="0">
                <a:solidFill>
                  <a:srgbClr val="6F2B15"/>
                </a:solidFill>
              </a:rPr>
              <a:t>il capitano Antonio Corelli.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FAD9E6B-3ADC-768E-0F30-218AE9A67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7882"/>
            <a:ext cx="3779912" cy="554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70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347C3F-B63F-ED00-34E0-F179672BC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588" y="5157192"/>
            <a:ext cx="7416824" cy="1700808"/>
          </a:xfrm>
        </p:spPr>
        <p:txBody>
          <a:bodyPr/>
          <a:lstStyle/>
          <a:p>
            <a:r>
              <a:rPr lang="it-IT" sz="1600" dirty="0">
                <a:solidFill>
                  <a:srgbClr val="2700F8"/>
                </a:solidFill>
              </a:rPr>
              <a:t>Antonio Corelli e Pelagia al pontile per la partenza.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06F2FDB-B897-B51A-8D53-419BDF3FB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88" y="764704"/>
            <a:ext cx="7416824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126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6E0DD-0E69-F245-F896-CC043D858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941168"/>
            <a:ext cx="7772400" cy="1916832"/>
          </a:xfrm>
        </p:spPr>
        <p:txBody>
          <a:bodyPr/>
          <a:lstStyle/>
          <a:p>
            <a:r>
              <a:rPr lang="it-IT" sz="1600" dirty="0">
                <a:solidFill>
                  <a:srgbClr val="0070C0"/>
                </a:solidFill>
              </a:rPr>
              <a:t>…e al bacio d’addio!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30C61E-DEFC-EBD9-B9E1-C082D5615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80728"/>
            <a:ext cx="7772400" cy="437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9969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D0B465D0-B649-D6FA-BCB4-E2FC3BAD1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674" y="5157192"/>
            <a:ext cx="7320268" cy="72008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Primo piano di Pelagia, l’attrice spagnola Penelope Cruz.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701AEFD-68D5-F16E-92A2-B0BF21CE9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04664"/>
            <a:ext cx="7320268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273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59FFCC00-34E2-36B6-C70B-A7343C5B7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5085184"/>
            <a:ext cx="7121742" cy="1772815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Pelagia e suo padre il dott. Jannis.</a:t>
            </a:r>
            <a:endParaRPr lang="it-IT" sz="1600" i="1" dirty="0">
              <a:solidFill>
                <a:srgbClr val="86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C0517F7-7DFD-0C3F-1B28-6D31B526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9" y="620688"/>
            <a:ext cx="8572941" cy="482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81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585BA-C92E-B244-8335-FAC12C34E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869160"/>
            <a:ext cx="7772400" cy="1988840"/>
          </a:xfrm>
        </p:spPr>
        <p:txBody>
          <a:bodyPr/>
          <a:lstStyle/>
          <a:p>
            <a:r>
              <a:rPr lang="it-IT" sz="1600" dirty="0">
                <a:solidFill>
                  <a:srgbClr val="002060"/>
                </a:solidFill>
              </a:rPr>
              <a:t>1953. Terremoto magnitudo 7,2 a Cefalonia. 450 morti e devastazione dell’isola.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D66A6C8-41B6-9F3B-95FB-7FFE6FDB5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39" y="548680"/>
            <a:ext cx="8019890" cy="47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174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DF5040B-3407-5045-863E-1D745D328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656" y="908720"/>
            <a:ext cx="6408712" cy="1066130"/>
          </a:xfrm>
        </p:spPr>
        <p:txBody>
          <a:bodyPr/>
          <a:lstStyle/>
          <a:p>
            <a:r>
              <a:rPr lang="it-IT" sz="1600" dirty="0">
                <a:solidFill>
                  <a:srgbClr val="6F2B15"/>
                </a:solidFill>
              </a:rPr>
              <a:t>Il villaggio di </a:t>
            </a:r>
            <a:r>
              <a:rPr lang="it-IT" sz="1600" dirty="0" err="1">
                <a:solidFill>
                  <a:srgbClr val="6F2B15"/>
                </a:solidFill>
              </a:rPr>
              <a:t>Halia</a:t>
            </a:r>
            <a:r>
              <a:rPr lang="it-IT" sz="1600" dirty="0">
                <a:solidFill>
                  <a:srgbClr val="6F2B15"/>
                </a:solidFill>
              </a:rPr>
              <a:t> a Cefalonia, raso al suolo dal terremoto.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C1234F-D271-06FC-BC7E-6D272B356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974850"/>
            <a:ext cx="6408712" cy="541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58912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8F4C4C2-410E-9CCD-1B4F-E1B283CE2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6712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49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D7F5E3-6052-CB65-B873-1C413F586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46050"/>
            <a:ext cx="5105400" cy="65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9082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A9244-4464-94DC-3DCF-69ACE0CF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6792"/>
            <a:ext cx="8135938" cy="1080120"/>
          </a:xfrm>
        </p:spPr>
        <p:txBody>
          <a:bodyPr/>
          <a:lstStyle/>
          <a:p>
            <a:r>
              <a:rPr lang="it-IT" sz="1600" dirty="0">
                <a:solidFill>
                  <a:srgbClr val="860000"/>
                </a:solidFill>
              </a:rPr>
              <a:t>Le festa popolare del protettore </a:t>
            </a:r>
            <a:r>
              <a:rPr lang="it-IT" sz="1600" dirty="0" err="1">
                <a:solidFill>
                  <a:srgbClr val="860000"/>
                </a:solidFill>
              </a:rPr>
              <a:t>dellìisola</a:t>
            </a:r>
            <a:r>
              <a:rPr lang="it-IT" sz="1600" dirty="0">
                <a:solidFill>
                  <a:srgbClr val="860000"/>
                </a:solidFill>
              </a:rPr>
              <a:t> dopo la ricostruzione.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CC5962A-4892-2279-5E9A-DA7D7AEA8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9" y="2636912"/>
            <a:ext cx="9001000" cy="49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536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0F159DD-2113-81A8-C1F4-8C7100493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108" y="0"/>
            <a:ext cx="4997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660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63E0B7A-0072-ACBB-EEC6-A358F2AA1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548680"/>
            <a:ext cx="3888432" cy="56886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4B2FEED-F17C-FF3B-BE9E-A933D6BC9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548680"/>
            <a:ext cx="403244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3471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D3B7349-400D-CB07-7863-9996A9089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139" y="0"/>
            <a:ext cx="4541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1319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17427A9-6268-32E9-EA5C-5E7D7AEA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352" y="0"/>
            <a:ext cx="5204944" cy="68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3216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7200" dirty="0">
                <a:solidFill>
                  <a:srgbClr val="C00000"/>
                </a:solidFill>
                <a:latin typeface="+mn-lt"/>
              </a:rPr>
              <a:t>GRAZIE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8616753-358E-844C-ABFD-01045E921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135938" cy="4691732"/>
          </a:xfrm>
        </p:spPr>
        <p:txBody>
          <a:bodyPr/>
          <a:lstStyle/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Alla prossima</a:t>
            </a:r>
          </a:p>
          <a:p>
            <a:pPr algn="ctr"/>
            <a:r>
              <a:rPr lang="it-IT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Giovedì, 20 febbraio 2025</a:t>
            </a:r>
          </a:p>
          <a:p>
            <a:pPr algn="ctr"/>
            <a:endParaRPr lang="it-IT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it-IT" sz="6000" dirty="0">
                <a:solidFill>
                  <a:srgbClr val="B913C9"/>
                </a:solidFill>
              </a:rPr>
              <a:t>«EVITA PERON. </a:t>
            </a:r>
          </a:p>
          <a:p>
            <a:pPr algn="ctr"/>
            <a:r>
              <a:rPr lang="it-IT" sz="4400" dirty="0">
                <a:solidFill>
                  <a:srgbClr val="B913C9"/>
                </a:solidFill>
              </a:rPr>
              <a:t>LA MADONNA DEI DESCAMISADOS»</a:t>
            </a:r>
            <a:endParaRPr lang="it-IT" sz="6000" dirty="0">
              <a:solidFill>
                <a:srgbClr val="B913C9"/>
              </a:solidFill>
            </a:endParaRPr>
          </a:p>
          <a:p>
            <a:pPr algn="ctr"/>
            <a:r>
              <a:rPr lang="it-IT" i="1" dirty="0">
                <a:solidFill>
                  <a:srgbClr val="002060"/>
                </a:solidFill>
              </a:rPr>
              <a:t>di Domenico Vecchioni, 1995.</a:t>
            </a:r>
            <a:endParaRPr lang="it-IT" sz="4400" i="1" dirty="0">
              <a:solidFill>
                <a:srgbClr val="002060"/>
              </a:solidFill>
              <a:latin typeface="Arial" pitchFamily="34"/>
              <a:cs typeface="Arial" pitchFamily="34"/>
            </a:endParaRPr>
          </a:p>
          <a:p>
            <a:pPr lvl="0" algn="ctr">
              <a:lnSpc>
                <a:spcPct val="90000"/>
              </a:lnSpc>
            </a:pPr>
            <a:endParaRPr lang="it-IT" sz="4000" dirty="0">
              <a:solidFill>
                <a:srgbClr val="0099FF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11561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it-IT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Enrico Berlinguer. Il "comunismo dal volto umano"</Template>
  <TotalTime>7348</TotalTime>
  <Words>827</Words>
  <Application>Microsoft Macintosh PowerPoint</Application>
  <PresentationFormat>Presentazione su schermo (4:3)</PresentationFormat>
  <Paragraphs>81</Paragraphs>
  <Slides>95</Slides>
  <Notes>2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95</vt:i4>
      </vt:variant>
    </vt:vector>
  </HeadingPairs>
  <TitlesOfParts>
    <vt:vector size="99" baseType="lpstr">
      <vt:lpstr>Arial</vt:lpstr>
      <vt:lpstr>Geneva</vt:lpstr>
      <vt:lpstr>Times New Roman</vt:lpstr>
      <vt:lpstr>Tema di Office</vt:lpstr>
      <vt:lpstr>UTE – Università Cardinal Colombo - MILANO Giovedì,  13 febbraio 2025</vt:lpstr>
      <vt:lpstr>Copertina romanzo, 1993                                      Isola di Kefalonia-Cefalonia.</vt:lpstr>
      <vt:lpstr>Cover del romanzo                                L’autore inglese del romanzo Louis De Bernières.</vt:lpstr>
      <vt:lpstr>Plauto, commediografo (Sarsina, 255-250 – Roma, 184 a.C.) </vt:lpstr>
      <vt:lpstr>Il mare Jonio dell’isola greca Kefalonia.</vt:lpstr>
      <vt:lpstr>Una scena del film con le donne in festa sulla spiaggia.</vt:lpstr>
      <vt:lpstr>Scorcio sull’abitato di Cefalonia anni ‘40.</vt:lpstr>
      <vt:lpstr>Le truppe della Wehrmacht.</vt:lpstr>
      <vt:lpstr>Presentazione standard di PowerPoint</vt:lpstr>
      <vt:lpstr>Il capitano d’Artiglieria Amos Pampaloni.</vt:lpstr>
      <vt:lpstr>Il regista inglese del film John Madden.                                     La Locandina del film, 2001.</vt:lpstr>
      <vt:lpstr>Il Capitano Corelli, l’attore Nicolas cage.</vt:lpstr>
      <vt:lpstr>Pelagia, l’attrice spagnola Penelope Cruz.</vt:lpstr>
      <vt:lpstr>Il dottor Jannis, padre di Pelagia e medico dell’isola, l’attore John Hurt.</vt:lpstr>
      <vt:lpstr>Presentazione standard di PowerPoint</vt:lpstr>
      <vt:lpstr>Presentazione standard di PowerPoint</vt:lpstr>
      <vt:lpstr>Il medico dell’isola dott. Jannis e la figlia Pelagia.</vt:lpstr>
      <vt:lpstr>10 giugno 1940. Dichiarazione di guerra del Duce Mussolini. all’Inghilterra e alla Francia.</vt:lpstr>
      <vt:lpstr>Il Duce, Benito Mussolini.</vt:lpstr>
      <vt:lpstr>Presentazione standard di PowerPoint</vt:lpstr>
      <vt:lpstr>Le-truppe della Wehrmacht. Sfilano per Varsavia, il 30 settembre 1939.</vt:lpstr>
      <vt:lpstr>Foto di rito di Mussolini e Hitler al Patto di Monaco, giugno 1940.</vt:lpstr>
      <vt:lpstr>1941. La Campagna di Grecia.</vt:lpstr>
      <vt:lpstr>Le donne di Cefalonia durante l’occupazione tedesco-italiana.</vt:lpstr>
      <vt:lpstr>Presentazione standard di PowerPoint</vt:lpstr>
      <vt:lpstr>Presentazione standard di PowerPoint</vt:lpstr>
      <vt:lpstr>Kefalonia, l’isola di Cefalonia.</vt:lpstr>
      <vt:lpstr>Mandras,  un pescatore dell’isola, l’attore Christian Bale,  e Pelagia.</vt:lpstr>
      <vt:lpstr>La madre di Mandras,  l’attrice greca  Irene Papas.</vt:lpstr>
      <vt:lpstr>Partigiani dell’ELAS, l’esercito di liberazione dell’Ellas.</vt:lpstr>
      <vt:lpstr>Mandras,  un pescatore dell’isola,  l’attore Christian Bale, promesso sposo  di Pelagia.</vt:lpstr>
      <vt:lpstr>Presentazione standard di PowerPoint</vt:lpstr>
      <vt:lpstr>Il combattente isolano  Mandras.</vt:lpstr>
      <vt:lpstr>Generale Alexandros Papagos,  capo di stato maggiore  dell’Esercito greco,</vt:lpstr>
      <vt:lpstr>Presentazione standard di PowerPoint</vt:lpstr>
      <vt:lpstr>Presentazione standard di PowerPoint</vt:lpstr>
      <vt:lpstr>Il capitano Antonio Corelli, l’attore americano Nicolas Cage.</vt:lpstr>
      <vt:lpstr>Un militare italiano sopra l’abitato di Cefalonia.</vt:lpstr>
      <vt:lpstr>Presentazione standard di PowerPoint</vt:lpstr>
      <vt:lpstr>Presentazione standard di PowerPoint</vt:lpstr>
      <vt:lpstr>L’arrivo del capitano italiano Antonio Corelli a Cefalonia.</vt:lpstr>
      <vt:lpstr>La sfilata del contingente italiano.</vt:lpstr>
      <vt:lpstr>Il capitano si presenta a casa del dottore mentre Pelagia sta preparando il pranzo.</vt:lpstr>
      <vt:lpstr>Il Capitano Corelli col suo mandolino.</vt:lpstr>
      <vt:lpstr>Presentazione standard di PowerPoint</vt:lpstr>
      <vt:lpstr>Il Capitano Corelli,  il dott. Jannis  e la figlia Pelagia,  a tavola.</vt:lpstr>
      <vt:lpstr>Presentazione standard di PowerPoint</vt:lpstr>
      <vt:lpstr>Il pescatore isolano Madras in mezzo ai soldati italiani.</vt:lpstr>
      <vt:lpstr>Pelagia con il cesto delle erbe aromatiche dell’isola.</vt:lpstr>
      <vt:lpstr>Pelagia nel costume tipico dell’isola.</vt:lpstr>
      <vt:lpstr>Pelagia e il padre dott. Jannis vestiti a festa.</vt:lpstr>
      <vt:lpstr>Scambio di idee nei primi giorni di convivenza.</vt:lpstr>
      <vt:lpstr>…con una bambina dell’isola.</vt:lpstr>
      <vt:lpstr>La danza popolare sull’isola.</vt:lpstr>
      <vt:lpstr>Il comandante tedesco Weber col capitano Corelli e i suoi commilitoni  in festa con le donne dell’isola sulla spiaggia.</vt:lpstr>
      <vt:lpstr>Lo scambio di vedute tra i due comandanti.</vt:lpstr>
      <vt:lpstr>Pelagia si prepara al ballo tra i soldati italiani e tedeschi.</vt:lpstr>
      <vt:lpstr>Presentazione standard di PowerPoint</vt:lpstr>
      <vt:lpstr>I due giovani protagonisti in abiti quotidiani.</vt:lpstr>
      <vt:lpstr>Pelagia e Corelli si innamorano.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L’armistizio dell’8 settembre 1943 a Cassibile.</vt:lpstr>
      <vt:lpstr>La seduta del Gran Consiglio, la notte 24-25 luglio 1943.</vt:lpstr>
      <vt:lpstr>Un gruppo della 33° divisione di Fanteria Acqui a Cefalonia.</vt:lpstr>
      <vt:lpstr>Due immagini  del comandante tedesco  Weber a Cefalonia,  l’attore  David Morissey,  .</vt:lpstr>
      <vt:lpstr> Uno stuka della Lufthansa anni ‘40.</vt:lpstr>
      <vt:lpstr>Antonio Gandin, Generale Comandante  della 33° Divisione Fanteria Acqui.  Nel suo ruolo nel film l’attore Roberto Citran.</vt:lpstr>
      <vt:lpstr>Il capitano Corelli con due commilitoni sull’isola.</vt:lpstr>
      <vt:lpstr>Soldati italiani con le mostrine della Divisione Acqui.</vt:lpstr>
      <vt:lpstr>Soldati italiani in difficoltà contro i tedeschi a Cefalonia.</vt:lpstr>
      <vt:lpstr>…idem!</vt:lpstr>
      <vt:lpstr>Un gruppo di solfati italiani fatti prigionieri dai tedeschi.</vt:lpstr>
      <vt:lpstr>Soldati italiani fatti prigionieri dai tedeschi.</vt:lpstr>
      <vt:lpstr>Eccidio di Cefalonia, 22-25 settembre 1943.  Per l’A.N.P. quasi 10 mila le vittime: 390 ufficiali e 9.500 uomini di truppa.</vt:lpstr>
      <vt:lpstr>Resti della strage dei soldati italiani perpetrata dai tedesci a Cefalonia.</vt:lpstr>
      <vt:lpstr>Targa commemorativa dell’eccidio di Cefalonia.</vt:lpstr>
      <vt:lpstr>Caporale Diego Puccio, uno degli ultimi superstiti dell’eccidio di Cefalonia (Palermo, 10 marzo 1923 –Trapani, 16 febbraio 2017, a 94 anni di età).</vt:lpstr>
      <vt:lpstr>Presentazione standard di PowerPoint</vt:lpstr>
      <vt:lpstr>Mandras, partigiano greco,  ex fidanzato di Pelagia,  porta in salvo il rivale. il capitano Antonio Corelli.</vt:lpstr>
      <vt:lpstr>Antonio Corelli e Pelagia al pontile per la partenza.</vt:lpstr>
      <vt:lpstr>…e al bacio d’addio!</vt:lpstr>
      <vt:lpstr>Primo piano di Pelagia, l’attrice spagnola Penelope Cruz.</vt:lpstr>
      <vt:lpstr>Pelagia e suo padre il dott. Jannis.</vt:lpstr>
      <vt:lpstr>1953. Terremoto magnitudo 7,2 a Cefalonia. 450 morti e devastazione dell’isola.</vt:lpstr>
      <vt:lpstr>Il villaggio di Halia a Cefalonia, raso al suolo dal terremoto.</vt:lpstr>
      <vt:lpstr>Presentazione standard di PowerPoint</vt:lpstr>
      <vt:lpstr>Le festa popolare del protettore dellìisola dopo la ricostruzione.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 Cardinal Colombo – MI Giovedì, 12 dicembre 2019 </dc:title>
  <dc:creator>Utente di Microsoft Office</dc:creator>
  <cp:lastModifiedBy>Microsoft Office User</cp:lastModifiedBy>
  <cp:revision>756</cp:revision>
  <cp:lastPrinted>1601-01-01T00:00:00Z</cp:lastPrinted>
  <dcterms:created xsi:type="dcterms:W3CDTF">2019-12-08T15:27:53Z</dcterms:created>
  <dcterms:modified xsi:type="dcterms:W3CDTF">2025-02-12T16:07:33Z</dcterms:modified>
</cp:coreProperties>
</file>