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683" r:id="rId3"/>
    <p:sldId id="992" r:id="rId4"/>
    <p:sldId id="954" r:id="rId5"/>
    <p:sldId id="994" r:id="rId6"/>
    <p:sldId id="952" r:id="rId7"/>
    <p:sldId id="750" r:id="rId8"/>
    <p:sldId id="993" r:id="rId9"/>
    <p:sldId id="953" r:id="rId10"/>
    <p:sldId id="998" r:id="rId11"/>
    <p:sldId id="911" r:id="rId12"/>
    <p:sldId id="821" r:id="rId13"/>
    <p:sldId id="904" r:id="rId14"/>
    <p:sldId id="996" r:id="rId15"/>
    <p:sldId id="1001" r:id="rId16"/>
    <p:sldId id="1002" r:id="rId17"/>
    <p:sldId id="1000" r:id="rId18"/>
    <p:sldId id="934" r:id="rId19"/>
    <p:sldId id="823" r:id="rId20"/>
    <p:sldId id="995" r:id="rId21"/>
    <p:sldId id="997" r:id="rId22"/>
    <p:sldId id="969" r:id="rId23"/>
    <p:sldId id="984" r:id="rId24"/>
    <p:sldId id="1003" r:id="rId25"/>
    <p:sldId id="941" r:id="rId26"/>
    <p:sldId id="1011" r:id="rId27"/>
    <p:sldId id="1012" r:id="rId28"/>
    <p:sldId id="1006" r:id="rId29"/>
    <p:sldId id="816" r:id="rId30"/>
    <p:sldId id="955" r:id="rId31"/>
    <p:sldId id="817" r:id="rId32"/>
    <p:sldId id="987" r:id="rId33"/>
    <p:sldId id="753" r:id="rId34"/>
    <p:sldId id="975" r:id="rId35"/>
    <p:sldId id="964" r:id="rId36"/>
    <p:sldId id="965" r:id="rId37"/>
    <p:sldId id="802" r:id="rId38"/>
    <p:sldId id="956" r:id="rId39"/>
    <p:sldId id="970" r:id="rId40"/>
    <p:sldId id="269" r:id="rId41"/>
    <p:sldId id="1004" r:id="rId42"/>
    <p:sldId id="1005" r:id="rId43"/>
    <p:sldId id="959" r:id="rId44"/>
    <p:sldId id="819" r:id="rId45"/>
    <p:sldId id="1013" r:id="rId46"/>
    <p:sldId id="1007" r:id="rId47"/>
    <p:sldId id="963" r:id="rId48"/>
    <p:sldId id="1010" r:id="rId49"/>
    <p:sldId id="1009" r:id="rId50"/>
    <p:sldId id="1008" r:id="rId51"/>
    <p:sldId id="436" r:id="rId5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F2B15"/>
    <a:srgbClr val="944218"/>
    <a:srgbClr val="977616"/>
    <a:srgbClr val="860000"/>
    <a:srgbClr val="B913C9"/>
    <a:srgbClr val="8F1688"/>
    <a:srgbClr val="188430"/>
    <a:srgbClr val="AF3C15"/>
    <a:srgbClr val="CEAB10"/>
    <a:srgbClr val="D884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647"/>
    <p:restoredTop sz="50000"/>
  </p:normalViewPr>
  <p:slideViewPr>
    <p:cSldViewPr>
      <p:cViewPr varScale="1">
        <p:scale>
          <a:sx n="92" d="100"/>
          <a:sy n="92" d="100"/>
        </p:scale>
        <p:origin x="192" y="28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Giovedì, 27 febbraio 2025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78000"/>
            <a:ext cx="5184576" cy="5580000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/>
                <a:cs typeface="Arial" pitchFamily="34"/>
              </a:rPr>
              <a:t>Nicholas Sparks</a:t>
            </a:r>
          </a:p>
          <a:p>
            <a:pPr algn="ctr">
              <a:lnSpc>
                <a:spcPct val="80000"/>
              </a:lnSpc>
            </a:pPr>
            <a:r>
              <a:rPr lang="it-IT" sz="5400" dirty="0">
                <a:solidFill>
                  <a:srgbClr val="00B050"/>
                </a:solidFill>
                <a:latin typeface="Arial" pitchFamily="34"/>
                <a:cs typeface="Arial" pitchFamily="34"/>
              </a:rPr>
              <a:t>«LE PAGINE</a:t>
            </a:r>
          </a:p>
          <a:p>
            <a:pPr algn="ctr">
              <a:lnSpc>
                <a:spcPct val="80000"/>
              </a:lnSpc>
            </a:pPr>
            <a:r>
              <a:rPr lang="it-IT" sz="4800" dirty="0">
                <a:solidFill>
                  <a:srgbClr val="00B050"/>
                </a:solidFill>
                <a:latin typeface="Arial" pitchFamily="34"/>
                <a:cs typeface="Arial" pitchFamily="34"/>
              </a:rPr>
              <a:t>DELLA NOSTRA</a:t>
            </a:r>
          </a:p>
          <a:p>
            <a:pPr algn="ctr">
              <a:lnSpc>
                <a:spcPct val="80000"/>
              </a:lnSpc>
            </a:pPr>
            <a:r>
              <a:rPr lang="it-IT" sz="5400" dirty="0">
                <a:solidFill>
                  <a:srgbClr val="00B050"/>
                </a:solidFill>
                <a:latin typeface="Arial" pitchFamily="34"/>
                <a:cs typeface="Arial" pitchFamily="34"/>
              </a:rPr>
              <a:t>VITA»</a:t>
            </a:r>
            <a:endParaRPr lang="it-IT" sz="5400" dirty="0">
              <a:solidFill>
                <a:srgbClr val="00B050"/>
              </a:solidFill>
            </a:endParaRPr>
          </a:p>
          <a:p>
            <a:pPr lvl="0" algn="ctr"/>
            <a:r>
              <a:rPr lang="it-IT" i="1" dirty="0">
                <a:solidFill>
                  <a:srgbClr val="188430"/>
                </a:solidFill>
                <a:latin typeface="Arial" pitchFamily="34"/>
                <a:cs typeface="Arial" pitchFamily="34"/>
              </a:rPr>
              <a:t>Una storia americana </a:t>
            </a:r>
          </a:p>
          <a:p>
            <a:pPr lvl="0" algn="ctr"/>
            <a:r>
              <a:rPr lang="it-IT" i="1" dirty="0">
                <a:solidFill>
                  <a:srgbClr val="188430"/>
                </a:solidFill>
                <a:latin typeface="Arial" pitchFamily="34"/>
                <a:cs typeface="Arial" pitchFamily="34"/>
              </a:rPr>
              <a:t>datata 1946 </a:t>
            </a:r>
          </a:p>
          <a:p>
            <a:pPr lvl="0" algn="ctr"/>
            <a:r>
              <a:rPr lang="it-IT" i="1" dirty="0">
                <a:solidFill>
                  <a:srgbClr val="188430"/>
                </a:solidFill>
                <a:latin typeface="Arial" pitchFamily="34"/>
                <a:cs typeface="Arial" pitchFamily="34"/>
              </a:rPr>
              <a:t>tra un lui e una lei </a:t>
            </a:r>
          </a:p>
          <a:p>
            <a:pPr lvl="0" algn="ctr"/>
            <a:r>
              <a:rPr lang="it-IT" i="1" dirty="0">
                <a:solidFill>
                  <a:srgbClr val="188430"/>
                </a:solidFill>
                <a:latin typeface="Arial" pitchFamily="34"/>
                <a:cs typeface="Arial" pitchFamily="34"/>
              </a:rPr>
              <a:t>nel North Carolina.  </a:t>
            </a:r>
          </a:p>
          <a:p>
            <a:pPr lvl="0" algn="ctr"/>
            <a:endParaRPr lang="it-IT" i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/>
              <a:cs typeface="Arial" pitchFamily="34"/>
            </a:endParaRPr>
          </a:p>
          <a:p>
            <a:pPr lvl="0" algn="ctr"/>
            <a:endParaRPr lang="it-IT" i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/>
              <a:cs typeface="Arial" pitchFamily="34"/>
            </a:endParaRPr>
          </a:p>
          <a:p>
            <a:pPr lvl="0" algn="ctr"/>
            <a:endParaRPr lang="it-IT" i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/>
              <a:cs typeface="Arial" pitchFamily="34"/>
            </a:endParaRPr>
          </a:p>
          <a:p>
            <a:pPr lvl="0" algn="ctr"/>
            <a:r>
              <a:rPr lang="it-IT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/>
                <a:cs typeface="Arial" pitchFamily="34"/>
              </a:rPr>
              <a:t>.</a:t>
            </a:r>
          </a:p>
          <a:p>
            <a:pPr lvl="0" algn="ctr"/>
            <a:endParaRPr lang="it-IT" i="1" dirty="0">
              <a:solidFill>
                <a:srgbClr val="9999FF"/>
              </a:solidFill>
              <a:latin typeface="Arial" pitchFamily="34"/>
              <a:cs typeface="Arial" pitchFamily="34"/>
            </a:endParaRPr>
          </a:p>
          <a:p>
            <a:pPr lvl="0" algn="ctr"/>
            <a:r>
              <a:rPr lang="it-IT" i="1" dirty="0">
                <a:solidFill>
                  <a:srgbClr val="9999FF"/>
                </a:solidFill>
                <a:latin typeface="Arial" pitchFamily="34"/>
                <a:cs typeface="Arial" pitchFamily="34"/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29ED2FF-A371-1774-0DB7-09986FF14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772816"/>
            <a:ext cx="3842102" cy="50851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C74805-F329-24C0-49CE-C00E95146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8" y="2204864"/>
            <a:ext cx="7101824" cy="52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77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3AD5E-C93E-1321-AA31-1567DCB5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373216"/>
            <a:ext cx="8269610" cy="1484784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1600" dirty="0" err="1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Neuse</a:t>
            </a:r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River Festival a New Bern, North Carolina, USA.</a:t>
            </a:r>
            <a:r>
              <a:rPr lang="it-IT" sz="1600" dirty="0">
                <a:solidFill>
                  <a:srgbClr val="0070C0"/>
                </a:solidFill>
                <a:effectLst/>
              </a:rPr>
              <a:t> </a:t>
            </a:r>
            <a:endParaRPr lang="it-IT" sz="1600" b="1" dirty="0">
              <a:solidFill>
                <a:srgbClr val="0070C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A80C92-721E-5763-30D1-5E75AE280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65" y="1211027"/>
            <a:ext cx="7631735" cy="443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1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88D8B0-8E22-F247-9E36-9C78405B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679" y="1124744"/>
            <a:ext cx="6364988" cy="1008112"/>
          </a:xfrm>
        </p:spPr>
        <p:txBody>
          <a:bodyPr/>
          <a:lstStyle/>
          <a:p>
            <a:r>
              <a:rPr lang="it-IT" sz="1800" dirty="0">
                <a:solidFill>
                  <a:srgbClr val="C00000"/>
                </a:solidFill>
              </a:rPr>
              <a:t>New Bern in North Carolina, USA.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444AF1-8C16-E48B-D4A1-12D724C96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79" y="2132856"/>
            <a:ext cx="6394720" cy="523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5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BB35508-F0C0-27E6-9D61-2187AA43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32" y="4941168"/>
            <a:ext cx="7510352" cy="1916832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Scorcio di New Bern sul lungofiume </a:t>
            </a:r>
            <a:r>
              <a:rPr lang="it-IT" sz="1600" dirty="0" err="1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Brices</a:t>
            </a:r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Creek.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991F66B-2C26-320B-5B4C-EE5B23B2B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32" y="312473"/>
            <a:ext cx="7510352" cy="502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88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14176C-3782-BA8D-21B7-CC614E37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Noah e </a:t>
            </a:r>
            <a:r>
              <a:rPr lang="it-IT" sz="1600" dirty="0" err="1">
                <a:solidFill>
                  <a:srgbClr val="C00000"/>
                </a:solidFill>
              </a:rPr>
              <a:t>Allie</a:t>
            </a:r>
            <a:r>
              <a:rPr lang="it-IT" sz="1600" dirty="0">
                <a:solidFill>
                  <a:srgbClr val="C00000"/>
                </a:solidFill>
              </a:rPr>
              <a:t> a passeggio per le vie di New Bern.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9CFDA27-B530-6523-A214-260B27250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74" y="548680"/>
            <a:ext cx="7839052" cy="496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66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80A57AE-8D1B-46D9-F616-651592F37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68" y="908720"/>
            <a:ext cx="733666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17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F4EAF9-6E9C-B83C-C612-A77E9B2F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01208"/>
            <a:ext cx="7772400" cy="1556792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…a passeggio con gelato!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26FFB5C-5F91-E5CE-A13F-F2F58C8C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81672"/>
            <a:ext cx="7772400" cy="5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3DDCE1-9A4C-A040-FAD1-1D3F4B56D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589240"/>
            <a:ext cx="7772400" cy="1268760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 primi approcci d’amore.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FDEEF3E-083B-3DD5-F616-E000BFC60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08720"/>
            <a:ext cx="77724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90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4D46F05-D35C-DAC1-556E-2B63EEF8B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42248"/>
            <a:ext cx="7772400" cy="517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77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B2355AA-63DE-8AFE-91FE-2E459B169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308" y="742202"/>
            <a:ext cx="4843384" cy="61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8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D942A98-37F1-7C4F-BBBD-1919C57F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5" y="5085184"/>
            <a:ext cx="7918149" cy="177281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6F2B15"/>
                </a:solidFill>
              </a:rPr>
              <a:t>L’autore statunitense Nicholas Sparks.                    Un copertina del romanzo, 1996.         </a:t>
            </a:r>
            <a:endParaRPr lang="it-IT" sz="1600" b="1" dirty="0">
              <a:solidFill>
                <a:srgbClr val="6F2B15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1CC421-0F39-BFB6-91A2-B469F85C9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3816423" cy="511256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33E80D2-80FC-4F70-2F64-E36D9D00D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447" y="476672"/>
            <a:ext cx="359766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106B63F-55D3-6437-85F8-853A596AE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/>
              <a:t>L</a:t>
            </a:r>
            <a:r>
              <a:rPr lang="it-IT" sz="1600" dirty="0">
                <a:solidFill>
                  <a:srgbClr val="6F2B15"/>
                </a:solidFill>
              </a:rPr>
              <a:t>a casa colonica abbandonata vicino al fiume </a:t>
            </a:r>
            <a:r>
              <a:rPr lang="it-IT" sz="1600" dirty="0" err="1">
                <a:solidFill>
                  <a:srgbClr val="6F2B15"/>
                </a:solidFill>
              </a:rPr>
              <a:t>Brices</a:t>
            </a:r>
            <a:r>
              <a:rPr lang="it-IT" sz="1600" dirty="0">
                <a:solidFill>
                  <a:srgbClr val="6F2B15"/>
                </a:solidFill>
              </a:rPr>
              <a:t> Creek, prima e dopo il restauro.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A1B70F-2B2E-6FAF-BAC4-16BE18982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0"/>
            <a:ext cx="5006674" cy="567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8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B33C2D-91E5-1036-3BE6-80C853412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157192"/>
            <a:ext cx="7179435" cy="170080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Un gruppo di case lungo le rive del fiume </a:t>
            </a:r>
            <a:r>
              <a:rPr lang="it-IT" sz="1600" dirty="0" err="1">
                <a:solidFill>
                  <a:srgbClr val="6F2B15"/>
                </a:solidFill>
              </a:rPr>
              <a:t>Brices</a:t>
            </a:r>
            <a:r>
              <a:rPr lang="it-IT" sz="1600" dirty="0">
                <a:solidFill>
                  <a:srgbClr val="6F2B15"/>
                </a:solidFill>
              </a:rPr>
              <a:t> Creek, North Carolina.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E20A8C-F8D4-AFEF-CFE1-33513831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64704"/>
            <a:ext cx="7179435" cy="476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14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444E2B-8ED1-724B-26AF-66C35CA9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3754760" cy="151216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77616"/>
                </a:solidFill>
              </a:rPr>
              <a:t>.</a:t>
            </a:r>
            <a:r>
              <a:rPr lang="it-IT" sz="1600" dirty="0">
                <a:solidFill>
                  <a:srgbClr val="C00000"/>
                </a:solidFill>
              </a:rPr>
              <a:t> Primo piano di </a:t>
            </a:r>
            <a:r>
              <a:rPr lang="it-IT" sz="1600" dirty="0" err="1">
                <a:solidFill>
                  <a:srgbClr val="C00000"/>
                </a:solidFill>
              </a:rPr>
              <a:t>Allie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l’attrice Rachel </a:t>
            </a:r>
            <a:r>
              <a:rPr lang="it-IT" sz="1600" dirty="0" err="1">
                <a:solidFill>
                  <a:srgbClr val="C00000"/>
                </a:solidFill>
              </a:rPr>
              <a:t>McAdams</a:t>
            </a:r>
            <a:r>
              <a:rPr lang="it-IT" sz="1600" dirty="0">
                <a:solidFill>
                  <a:srgbClr val="C00000"/>
                </a:solidFill>
              </a:rPr>
              <a:t>.</a:t>
            </a:r>
            <a:endParaRPr lang="it-IT" sz="1600" dirty="0">
              <a:solidFill>
                <a:srgbClr val="977616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3DFCC3-B497-82C6-C5F5-B6FC84DF1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14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15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DA088E28-993F-FA5A-90B1-0B2F1A2C6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445224"/>
            <a:ext cx="7510352" cy="141277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New Bern lungo il fiume </a:t>
            </a:r>
            <a:r>
              <a:rPr lang="it-IT" sz="1600" dirty="0" err="1">
                <a:solidFill>
                  <a:srgbClr val="002060"/>
                </a:solidFill>
              </a:rPr>
              <a:t>Brices</a:t>
            </a:r>
            <a:r>
              <a:rPr lang="it-IT" sz="1600" dirty="0">
                <a:solidFill>
                  <a:srgbClr val="002060"/>
                </a:solidFill>
              </a:rPr>
              <a:t> Creek.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CF731A-99DE-714C-7CCA-CA9F5992F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20688"/>
            <a:ext cx="7510352" cy="502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6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193A3C-8FA9-2572-CAFC-605A4B34A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01361"/>
            <a:ext cx="7573052" cy="517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45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9015875-2293-ED8B-F909-ACFB0383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135938" cy="86940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Le lettere di Noah senza nessuna risposta.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C7C7E6C-B3E3-C18F-2532-7BF41215C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73881"/>
            <a:ext cx="7772400" cy="56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2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126C18E-B05C-ED5D-75A0-E8569DE6C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00808"/>
            <a:ext cx="77724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86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BD8464F-B511-5F15-38AA-E6DDAFCDC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936104"/>
            <a:ext cx="4283968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45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 pagine della nostra vita trailer ita.mp4">
            <a:hlinkClick r:id="" action="ppaction://media"/>
            <a:extLst>
              <a:ext uri="{FF2B5EF4-FFF2-40B4-BE49-F238E27FC236}">
                <a16:creationId xmlns:a16="http://schemas.microsoft.com/office/drawing/2014/main" id="{EB69F3DA-F51B-ED47-236A-4609923400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83E4449-3363-ECD7-CE19-6A3D337F5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91492"/>
            <a:ext cx="51054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9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51892A-DA06-F10C-9D20-89E9767A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733256"/>
            <a:ext cx="7772400" cy="1124744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James Garner legge il taccuino </a:t>
            </a:r>
            <a:r>
              <a:rPr lang="it-IT" sz="1600" dirty="0"/>
              <a:t>a </a:t>
            </a:r>
            <a:r>
              <a:rPr lang="it-IT" sz="1600" dirty="0">
                <a:solidFill>
                  <a:srgbClr val="860000"/>
                </a:solidFill>
              </a:rPr>
              <a:t>Gena Rowlands, malata di Alzheimer.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71A928-E721-46AC-76AD-EB7E94273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8640"/>
            <a:ext cx="7772400" cy="57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35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F36E3D3-1731-01AB-29CA-EEFCC7D91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8" y="5517232"/>
            <a:ext cx="7988389" cy="1080120"/>
          </a:xfrm>
        </p:spPr>
        <p:txBody>
          <a:bodyPr/>
          <a:lstStyle/>
          <a:p>
            <a:r>
              <a:rPr lang="it-IT" sz="1600" dirty="0" err="1">
                <a:solidFill>
                  <a:srgbClr val="860000"/>
                </a:solidFill>
              </a:rPr>
              <a:t>Allie</a:t>
            </a:r>
            <a:r>
              <a:rPr lang="it-IT" sz="1600" dirty="0">
                <a:solidFill>
                  <a:srgbClr val="860000"/>
                </a:solidFill>
              </a:rPr>
              <a:t> a cena con il facoltoso avvocato l'avvocato </a:t>
            </a:r>
            <a:r>
              <a:rPr lang="it-IT" sz="1600" dirty="0" err="1">
                <a:solidFill>
                  <a:srgbClr val="860000"/>
                </a:solidFill>
              </a:rPr>
              <a:t>Lon</a:t>
            </a:r>
            <a:r>
              <a:rPr lang="it-IT" sz="1600" dirty="0">
                <a:solidFill>
                  <a:srgbClr val="860000"/>
                </a:solidFill>
              </a:rPr>
              <a:t> Hammond Jr</a:t>
            </a:r>
            <a:r>
              <a:rPr lang="it-IT" sz="1600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B8B3391-8CA1-9BF8-7DF0-3912B4A84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7772400" cy="51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39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E29FB17-BE0D-35E7-7E15-E074EF841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94" y="2276872"/>
            <a:ext cx="8495978" cy="518814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3CE3EB6C-093F-BD79-6200-F2E6B17D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0768"/>
            <a:ext cx="8135938" cy="93610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…stessa foto a ruoli rovesciati.</a:t>
            </a:r>
          </a:p>
        </p:txBody>
      </p:sp>
    </p:spTree>
    <p:extLst>
      <p:ext uri="{BB962C8B-B14F-4D97-AF65-F5344CB8AC3E}">
        <p14:creationId xmlns:p14="http://schemas.microsoft.com/office/powerpoint/2010/main" val="503043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F60C93-6B0D-0FF0-DBD4-4789467EE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73300"/>
            <a:ext cx="6480720" cy="504413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3E762A8-1408-47DB-13F8-37BE4E0DD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484784"/>
            <a:ext cx="6480720" cy="788516"/>
          </a:xfrm>
        </p:spPr>
        <p:txBody>
          <a:bodyPr/>
          <a:lstStyle/>
          <a:p>
            <a:r>
              <a:rPr lang="it-IT" sz="1400" dirty="0" err="1">
                <a:solidFill>
                  <a:srgbClr val="6F2B15"/>
                </a:solidFill>
              </a:rPr>
              <a:t>Lon</a:t>
            </a:r>
            <a:r>
              <a:rPr lang="it-IT" sz="1400" dirty="0">
                <a:solidFill>
                  <a:srgbClr val="6F2B15"/>
                </a:solidFill>
              </a:rPr>
              <a:t> e </a:t>
            </a:r>
            <a:r>
              <a:rPr lang="it-IT" sz="1400" dirty="0" err="1">
                <a:solidFill>
                  <a:srgbClr val="6F2B15"/>
                </a:solidFill>
              </a:rPr>
              <a:t>Allie</a:t>
            </a:r>
            <a:r>
              <a:rPr lang="it-IT" sz="1400" dirty="0">
                <a:solidFill>
                  <a:srgbClr val="6F2B15"/>
                </a:solidFill>
              </a:rPr>
              <a:t> in giro a cavallo. </a:t>
            </a:r>
          </a:p>
        </p:txBody>
      </p:sp>
    </p:spTree>
    <p:extLst>
      <p:ext uri="{BB962C8B-B14F-4D97-AF65-F5344CB8AC3E}">
        <p14:creationId xmlns:p14="http://schemas.microsoft.com/office/powerpoint/2010/main" val="2111539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E691DC3-E318-EBF8-23D2-8E4139A7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996952"/>
            <a:ext cx="5508104" cy="3861048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A172F7C8-DA7E-F001-4BB6-80310A85E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2890664" cy="126876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776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</a:t>
            </a:r>
            <a:r>
              <a:rPr lang="it-IT" sz="1600" dirty="0" err="1">
                <a:solidFill>
                  <a:srgbClr val="9776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Calhoun</a:t>
            </a:r>
            <a:r>
              <a:rPr lang="it-IT" sz="1600" dirty="0">
                <a:solidFill>
                  <a:srgbClr val="9776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it-IT" sz="1600" dirty="0">
                <a:solidFill>
                  <a:srgbClr val="9776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9776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l’attore Ryan </a:t>
            </a:r>
            <a:r>
              <a:rPr lang="it-IT" sz="1600" dirty="0" err="1">
                <a:solidFill>
                  <a:srgbClr val="9776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Gosling</a:t>
            </a:r>
            <a:r>
              <a:rPr lang="it-IT" sz="1600" dirty="0"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it-IT" sz="1600" dirty="0"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031726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824016-2395-A9C4-1BFD-7E217E5E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7" y="2132856"/>
            <a:ext cx="7200799" cy="1296144"/>
          </a:xfrm>
        </p:spPr>
        <p:txBody>
          <a:bodyPr/>
          <a:lstStyle/>
          <a:p>
            <a: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grande casa colonica abbandonata vicino al fiume </a:t>
            </a:r>
            <a:r>
              <a:rPr lang="it-IT" sz="1600" dirty="0" err="1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Brices</a:t>
            </a:r>
            <a: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Creek</a:t>
            </a:r>
            <a:r>
              <a:rPr lang="it-IT" sz="1600" dirty="0">
                <a:solidFill>
                  <a:srgbClr val="944218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it-IT" sz="800" dirty="0">
                <a:effectLst/>
              </a:rPr>
              <a:t>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CC66B5-53C8-77B1-91C7-A654FAC3F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429000"/>
            <a:ext cx="6144050" cy="768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14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8382F6-5AE9-F05B-9F77-35822221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600" y="4968552"/>
            <a:ext cx="6216799" cy="191683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Noah posa orgoglioso davanti alla casa dopo il restauro.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478F03-6198-3D9F-CCF7-90A24ADAB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51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DD7B96F-D520-A66A-0B81-427B3D641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64" y="5299484"/>
            <a:ext cx="7985173" cy="129786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cover di un giornale locale del North Carolina.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F169FE8-BA5B-0787-C821-54631B526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98303"/>
            <a:ext cx="517161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9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14894F-6960-E091-F323-FBEA88532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82311"/>
            <a:ext cx="7772400" cy="51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8B390E-E297-AD86-257E-B942DAAD4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7823200" cy="1772817"/>
          </a:xfrm>
        </p:spPr>
        <p:txBody>
          <a:bodyPr/>
          <a:lstStyle/>
          <a:p>
            <a:r>
              <a:rPr lang="it-IT" sz="1600" dirty="0">
                <a:solidFill>
                  <a:srgbClr val="977616"/>
                </a:solidFill>
              </a:rPr>
              <a:t>Villa di Martins Point </a:t>
            </a:r>
            <a:r>
              <a:rPr lang="it-IT" sz="1600" dirty="0" err="1">
                <a:solidFill>
                  <a:srgbClr val="977616"/>
                </a:solidFill>
              </a:rPr>
              <a:t>Plantation</a:t>
            </a:r>
            <a:r>
              <a:rPr lang="it-IT" sz="1600" dirty="0">
                <a:solidFill>
                  <a:srgbClr val="977616"/>
                </a:solidFill>
              </a:rPr>
              <a:t>, una delle location del film.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509EC9D-D0F0-7AA2-8DC1-A62714F8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35" y="548680"/>
            <a:ext cx="7623130" cy="494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12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A1635E-B48F-AA6A-A320-B369CC0A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 err="1">
                <a:solidFill>
                  <a:srgbClr val="0070C0"/>
                </a:solidFill>
              </a:rPr>
              <a:t>Allie</a:t>
            </a:r>
            <a:r>
              <a:rPr lang="it-IT" sz="1600" dirty="0">
                <a:solidFill>
                  <a:srgbClr val="0070C0"/>
                </a:solidFill>
              </a:rPr>
              <a:t> torna a New Ber da Noah.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E5DEBAF-D7AE-7117-5451-23643AEB7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" y="476672"/>
            <a:ext cx="7805202" cy="52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63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C00EA84-6F02-7BEA-A6E1-22DE911D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40" y="160691"/>
            <a:ext cx="4139952" cy="554400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896008EB-55B2-D30E-0EE7-FE03986C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40" y="5445224"/>
            <a:ext cx="8564936" cy="141277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Locandina del film, anno 2004.                           </a:t>
            </a:r>
            <a:r>
              <a:rPr lang="it-IT" sz="1600" dirty="0">
                <a:solidFill>
                  <a:srgbClr val="00B0F0"/>
                </a:solidFill>
              </a:rPr>
              <a:t>Il regista americano Nick Cassavetes.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F64EDD9-613C-C8A0-C0A3-43D130325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38065"/>
            <a:ext cx="4139952" cy="55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74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585BA-C92E-B244-8335-FAC12C34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797152"/>
            <a:ext cx="2736304" cy="2060848"/>
          </a:xfrm>
        </p:spPr>
        <p:txBody>
          <a:bodyPr/>
          <a:lstStyle/>
          <a:p>
            <a:pPr algn="r"/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Allie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 plico </a:t>
            </a:r>
            <a:b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delle lettere di Noah.</a:t>
            </a: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D82523D-4BC9-7724-C1C4-47CC99DB8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291" y="0"/>
            <a:ext cx="5361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AC3055-CFAD-C618-A611-CE6B4118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1"/>
            <a:ext cx="8135938" cy="1988840"/>
          </a:xfrm>
        </p:spPr>
        <p:txBody>
          <a:bodyPr/>
          <a:lstStyle/>
          <a:p>
            <a:r>
              <a:rPr lang="it-IT" sz="1600" dirty="0" err="1">
                <a:solidFill>
                  <a:srgbClr val="0070C0"/>
                </a:solidFill>
              </a:rPr>
              <a:t>Allie</a:t>
            </a:r>
            <a:r>
              <a:rPr lang="it-IT" sz="1600" dirty="0">
                <a:solidFill>
                  <a:srgbClr val="0070C0"/>
                </a:solidFill>
              </a:rPr>
              <a:t> e Noah seduti sotto la veranda della casa restaurata.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63BDBC-83D9-C93B-69AE-983880A2F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40" y="548680"/>
            <a:ext cx="8284457" cy="466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07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577D6-1DA8-5A98-EBE5-9FFD12780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…scambio animato fra i due.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3B71676-E2B5-CD25-D405-BDF0B2954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31" y="1124744"/>
            <a:ext cx="8270876" cy="439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406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79B92D1-6A84-1F06-C379-66A448597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507945"/>
            <a:ext cx="4032448" cy="5373216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80234B32-EF8C-DAAB-A80E-4265AA1B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4186808" cy="172396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77616"/>
                </a:solidFill>
              </a:rPr>
              <a:t>Il facoltoso avvocato </a:t>
            </a:r>
            <a:br>
              <a:rPr lang="it-IT" sz="1600" dirty="0">
                <a:solidFill>
                  <a:srgbClr val="977616"/>
                </a:solidFill>
              </a:rPr>
            </a:br>
            <a:r>
              <a:rPr lang="it-IT" sz="1600" dirty="0" err="1">
                <a:solidFill>
                  <a:srgbClr val="977616"/>
                </a:solidFill>
              </a:rPr>
              <a:t>Lon</a:t>
            </a:r>
            <a:r>
              <a:rPr lang="it-IT" sz="1600" dirty="0">
                <a:solidFill>
                  <a:srgbClr val="977616"/>
                </a:solidFill>
              </a:rPr>
              <a:t> Hammond Jr.</a:t>
            </a:r>
            <a:br>
              <a:rPr lang="it-IT" sz="1600" dirty="0">
                <a:solidFill>
                  <a:srgbClr val="977616"/>
                </a:solidFill>
              </a:rPr>
            </a:br>
            <a:r>
              <a:rPr lang="it-IT" sz="1600" dirty="0">
                <a:solidFill>
                  <a:srgbClr val="977616"/>
                </a:solidFill>
              </a:rPr>
              <a:t>l’attore James Marsden.</a:t>
            </a:r>
          </a:p>
        </p:txBody>
      </p:sp>
    </p:spTree>
    <p:extLst>
      <p:ext uri="{BB962C8B-B14F-4D97-AF65-F5344CB8AC3E}">
        <p14:creationId xmlns:p14="http://schemas.microsoft.com/office/powerpoint/2010/main" val="3022409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D087B2-34C1-FF01-06C9-47D8327E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73" y="5256584"/>
            <a:ext cx="3053979" cy="162880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in barca </a:t>
            </a:r>
            <a:b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 fiume </a:t>
            </a:r>
            <a:r>
              <a:rPr lang="it-IT" sz="1600" dirty="0" err="1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Brices</a:t>
            </a:r>
            <a: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Creek.</a:t>
            </a:r>
            <a:endParaRPr lang="it-IT" sz="1600" dirty="0">
              <a:solidFill>
                <a:srgbClr val="944218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CDC500C-C62A-737F-7269-C5D44B6A7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0"/>
            <a:ext cx="4710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67019BF-69CD-38B7-37F3-E5BE6B70E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68316"/>
            <a:ext cx="7432824" cy="418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67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 pagine...Discorso finale.mp4">
            <a:hlinkClick r:id="" action="ppaction://media"/>
            <a:extLst>
              <a:ext uri="{FF2B5EF4-FFF2-40B4-BE49-F238E27FC236}">
                <a16:creationId xmlns:a16="http://schemas.microsoft.com/office/drawing/2014/main" id="{3AE90395-9427-1FD8-1627-F6E33A5028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701800"/>
            <a:ext cx="81280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6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3C67FA-C0F4-0589-CE84-095FF6C1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>
                <a:solidFill>
                  <a:srgbClr val="944218"/>
                </a:solidFill>
              </a:rPr>
              <a:t>Noah </a:t>
            </a:r>
            <a:r>
              <a:rPr lang="it-IT" sz="1600" dirty="0" err="1">
                <a:solidFill>
                  <a:srgbClr val="944218"/>
                </a:solidFill>
              </a:rPr>
              <a:t>Calhoun</a:t>
            </a:r>
            <a:r>
              <a:rPr lang="it-IT" sz="1600" dirty="0">
                <a:solidFill>
                  <a:srgbClr val="944218"/>
                </a:solidFill>
              </a:rPr>
              <a:t>, l’attore James Garner, e Allison Hamilton, </a:t>
            </a:r>
            <a:br>
              <a:rPr lang="it-IT" sz="1600" dirty="0">
                <a:solidFill>
                  <a:srgbClr val="944218"/>
                </a:solidFill>
              </a:rPr>
            </a:br>
            <a:r>
              <a:rPr lang="it-IT" sz="1600" dirty="0">
                <a:solidFill>
                  <a:srgbClr val="944218"/>
                </a:solidFill>
              </a:rPr>
              <a:t>l’attrice Gena Rowlands, anziani nella casa di riposo.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412AA3-2309-E242-D59C-9D0F34491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268760"/>
            <a:ext cx="6622426" cy="407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8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6EC1D86-B56C-BC78-5FC4-70F050182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17" y="0"/>
            <a:ext cx="4504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31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A3B389A-DEA6-7EB5-5FCE-02186D9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620688"/>
            <a:ext cx="525658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4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66EB13-8EAC-5657-A03F-BBCB4DA8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021288"/>
            <a:ext cx="8712968" cy="836712"/>
          </a:xfrm>
        </p:spPr>
        <p:txBody>
          <a:bodyPr/>
          <a:lstStyle/>
          <a:p>
            <a:r>
              <a:rPr lang="it-IT" sz="1600" dirty="0">
                <a:solidFill>
                  <a:srgbClr val="B913C9"/>
                </a:solidFill>
              </a:rPr>
              <a:t>Rachel </a:t>
            </a:r>
            <a:r>
              <a:rPr lang="it-IT" sz="1600" dirty="0" err="1">
                <a:solidFill>
                  <a:srgbClr val="B913C9"/>
                </a:solidFill>
              </a:rPr>
              <a:t>McAdams</a:t>
            </a:r>
            <a:r>
              <a:rPr lang="it-IT" sz="1600" dirty="0">
                <a:solidFill>
                  <a:srgbClr val="B913C9"/>
                </a:solidFill>
              </a:rPr>
              <a:t>: Allison “</a:t>
            </a:r>
            <a:r>
              <a:rPr lang="it-IT" sz="1600" dirty="0" err="1">
                <a:solidFill>
                  <a:srgbClr val="B913C9"/>
                </a:solidFill>
              </a:rPr>
              <a:t>Allie</a:t>
            </a:r>
            <a:r>
              <a:rPr lang="it-IT" sz="1600" dirty="0">
                <a:solidFill>
                  <a:srgbClr val="B913C9"/>
                </a:solidFill>
              </a:rPr>
              <a:t>” Hamilton</a:t>
            </a:r>
            <a:r>
              <a:rPr lang="it-IT" sz="1600" dirty="0">
                <a:solidFill>
                  <a:srgbClr val="6F2B15"/>
                </a:solidFill>
              </a:rPr>
              <a:t>.                         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Ryan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Gosling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Noah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Calhoun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43A6DED-CE95-3FFB-CCFE-AF66FF6AC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0648"/>
            <a:ext cx="3970784" cy="561662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FF5B7D5-0548-4359-86EC-4B2BEA80A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2" y="260648"/>
            <a:ext cx="79248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26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 pagine Video .mp4">
            <a:hlinkClick r:id="" action="ppaction://media"/>
            <a:extLst>
              <a:ext uri="{FF2B5EF4-FFF2-40B4-BE49-F238E27FC236}">
                <a16:creationId xmlns:a16="http://schemas.microsoft.com/office/drawing/2014/main" id="{4816E364-A99F-0D52-A101-A3FDA91F4E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8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C00000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135938" cy="4691732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6 marzo 2025</a:t>
            </a:r>
          </a:p>
          <a:p>
            <a:pPr algn="ctr"/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algn="ctr">
              <a:lnSpc>
                <a:spcPct val="90000"/>
              </a:lnSpc>
            </a:pP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“MODIGLIANI</a:t>
            </a:r>
            <a:r>
              <a:rPr lang="it-IT" sz="5400">
                <a:solidFill>
                  <a:srgbClr val="2700F8"/>
                </a:solidFill>
                <a:latin typeface="Arial" pitchFamily="34"/>
                <a:cs typeface="Arial" pitchFamily="34"/>
              </a:rPr>
              <a:t>. </a:t>
            </a:r>
          </a:p>
          <a:p>
            <a:pPr lvl="0" algn="ctr">
              <a:lnSpc>
                <a:spcPct val="90000"/>
              </a:lnSpc>
            </a:pPr>
            <a:r>
              <a:rPr lang="it-IT" sz="5400">
                <a:solidFill>
                  <a:srgbClr val="2700F8"/>
                </a:solidFill>
                <a:latin typeface="Arial" pitchFamily="34"/>
                <a:cs typeface="Arial" pitchFamily="34"/>
              </a:rPr>
              <a:t>L’ULTIMO </a:t>
            </a: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ROMANTICO” </a:t>
            </a:r>
          </a:p>
          <a:p>
            <a:pPr lvl="0" algn="ctr">
              <a:lnSpc>
                <a:spcPct val="90000"/>
              </a:lnSpc>
            </a:pPr>
            <a:r>
              <a:rPr lang="it-IT" sz="4800" i="1" dirty="0">
                <a:solidFill>
                  <a:srgbClr val="00B0F0"/>
                </a:solidFill>
                <a:latin typeface="Arial" pitchFamily="34"/>
                <a:cs typeface="Arial" pitchFamily="34"/>
              </a:rPr>
              <a:t>di Corrado Augias, 1999.</a:t>
            </a: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D0256-08AB-5B76-2E7E-FEC939E3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4114800" cy="162880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F2B15"/>
                </a:solidFill>
              </a:rPr>
              <a:t>L’attore James Marsden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nel ruolo del ricco </a:t>
            </a:r>
            <a:r>
              <a:rPr lang="it-IT" sz="1600" dirty="0" err="1">
                <a:solidFill>
                  <a:srgbClr val="6F2B15"/>
                </a:solidFill>
              </a:rPr>
              <a:t>Lon</a:t>
            </a:r>
            <a:r>
              <a:rPr lang="it-IT" sz="1600" dirty="0">
                <a:solidFill>
                  <a:srgbClr val="6F2B15"/>
                </a:solidFill>
              </a:rPr>
              <a:t> Hammond Jr.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0D65EA-859B-65F9-D546-7B1C9B0F3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6" y="1268760"/>
            <a:ext cx="4355974" cy="588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6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D1E10-E135-35D6-A42B-FBBC60F9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445224"/>
            <a:ext cx="6141542" cy="1412777"/>
          </a:xfrm>
        </p:spPr>
        <p:txBody>
          <a:bodyPr/>
          <a:lstStyle/>
          <a:p>
            <a:r>
              <a:rPr lang="it-IT" sz="1800" dirty="0">
                <a:solidFill>
                  <a:srgbClr val="6F2B15"/>
                </a:solidFill>
              </a:rPr>
              <a:t>Collage di scene del film.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9DFD83A-A1C3-BD2C-768E-8A6ACEB73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16632"/>
            <a:ext cx="614154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8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AB436A-9BCE-F172-9A61-3A4CB5C0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589240"/>
            <a:ext cx="3528392" cy="1268760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rgbClr val="00B0F0"/>
                </a:solidFill>
              </a:rPr>
              <a:t>Anno 2004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B90781-7EE4-C7F8-0307-1324878E1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4283968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45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 PAGINE DELLA NOSTRA VITA _ Teaser trailer italiano.mp4">
            <a:hlinkClick r:id="" action="ppaction://media"/>
            <a:extLst>
              <a:ext uri="{FF2B5EF4-FFF2-40B4-BE49-F238E27FC236}">
                <a16:creationId xmlns:a16="http://schemas.microsoft.com/office/drawing/2014/main" id="{B6F0F31F-A201-217A-380B-8EC849715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8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7318</TotalTime>
  <Words>399</Words>
  <Application>Microsoft Macintosh PowerPoint</Application>
  <PresentationFormat>Presentazione su schermo (4:3)</PresentationFormat>
  <Paragraphs>56</Paragraphs>
  <Slides>51</Slides>
  <Notes>2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5" baseType="lpstr">
      <vt:lpstr>Arial</vt:lpstr>
      <vt:lpstr>Geneva</vt:lpstr>
      <vt:lpstr>Times New Roman</vt:lpstr>
      <vt:lpstr>Tema di Office</vt:lpstr>
      <vt:lpstr>UTE – Università Cardinal Colombo - MILANO Giovedì, 27 febbraio 2025</vt:lpstr>
      <vt:lpstr>L’autore statunitense Nicholas Sparks.                    Un copertina del romanzo, 1996.         </vt:lpstr>
      <vt:lpstr>James Garner legge il taccuino a Gena Rowlands, malata di Alzheimer.</vt:lpstr>
      <vt:lpstr>Locandina del film, anno 2004.                           Il regista americano Nick Cassavetes. </vt:lpstr>
      <vt:lpstr>Rachel McAdams: Allison “Allie” Hamilton.                         Ryan Gosling: Noah Calhoun </vt:lpstr>
      <vt:lpstr>L’attore James Marsden  nel ruolo del ricco Lon Hammond Jr.</vt:lpstr>
      <vt:lpstr>Collage di scene del film.</vt:lpstr>
      <vt:lpstr>Anno 2004</vt:lpstr>
      <vt:lpstr>Presentazione standard di PowerPoint</vt:lpstr>
      <vt:lpstr>Presentazione standard di PowerPoint</vt:lpstr>
      <vt:lpstr>Il Neuse River Festival a New Bern, North Carolina, USA. </vt:lpstr>
      <vt:lpstr>New Bern in North Carolina, USA.</vt:lpstr>
      <vt:lpstr>Scorcio di New Bern sul lungofiume Brices Creek.</vt:lpstr>
      <vt:lpstr>Noah e Allie a passeggio per le vie di New Bern.</vt:lpstr>
      <vt:lpstr>Presentazione standard di PowerPoint</vt:lpstr>
      <vt:lpstr>…a passeggio con gelato!</vt:lpstr>
      <vt:lpstr>I primi approcci d’amore.</vt:lpstr>
      <vt:lpstr>Presentazione standard di PowerPoint</vt:lpstr>
      <vt:lpstr>Presentazione standard di PowerPoint</vt:lpstr>
      <vt:lpstr>La casa colonica abbandonata vicino al fiume Brices Creek, prima e dopo il restauro.</vt:lpstr>
      <vt:lpstr>Un gruppo di case lungo le rive del fiume Brices Creek, North Carolina.</vt:lpstr>
      <vt:lpstr>. Primo piano di Allie,  l’attrice Rachel McAdams.</vt:lpstr>
      <vt:lpstr>New Bern lungo il fiume Brices Creek.</vt:lpstr>
      <vt:lpstr>Presentazione standard di PowerPoint</vt:lpstr>
      <vt:lpstr>Le lettere di Noah senza nessuna risposta.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Allie a cena con il facoltoso avvocato l'avvocato Lon Hammond Jr.</vt:lpstr>
      <vt:lpstr>…stessa foto a ruoli rovesciati.</vt:lpstr>
      <vt:lpstr>Lon e Allie in giro a cavallo. </vt:lpstr>
      <vt:lpstr>Noah Calhoun, l’attore Ryan Gosling. </vt:lpstr>
      <vt:lpstr>La grande casa colonica abbandonata vicino al fiume Brices Creek..</vt:lpstr>
      <vt:lpstr>Noah posa orgoglioso davanti alla casa dopo il restauro.</vt:lpstr>
      <vt:lpstr>La cover di un giornale locale del North Carolina.</vt:lpstr>
      <vt:lpstr>Presentazione standard di PowerPoint</vt:lpstr>
      <vt:lpstr>Villa di Martins Point Plantation, una delle location del film.</vt:lpstr>
      <vt:lpstr>Allie torna a New Ber da Noah.</vt:lpstr>
      <vt:lpstr>Allie col plico  delle lettere di Noah.</vt:lpstr>
      <vt:lpstr>Allie e Noah seduti sotto la veranda della casa restaurata.</vt:lpstr>
      <vt:lpstr>…scambio animato fra i due.</vt:lpstr>
      <vt:lpstr>Il facoltoso avvocato  Lon Hammond Jr. l’attore James Marsden.</vt:lpstr>
      <vt:lpstr>Noah in barca  sul fiume Brices Creek.</vt:lpstr>
      <vt:lpstr>Presentazione standard di PowerPoint</vt:lpstr>
      <vt:lpstr>Presentazione standard di PowerPoint</vt:lpstr>
      <vt:lpstr>Noah Calhoun, l’attore James Garner, e Allison Hamilton,  l’attrice Gena Rowlands, anziani nella casa di riposo.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738</cp:revision>
  <cp:lastPrinted>1601-01-01T00:00:00Z</cp:lastPrinted>
  <dcterms:created xsi:type="dcterms:W3CDTF">2019-12-08T15:27:53Z</dcterms:created>
  <dcterms:modified xsi:type="dcterms:W3CDTF">2025-02-25T18:52:37Z</dcterms:modified>
</cp:coreProperties>
</file>