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4" r:id="rId2"/>
    <p:sldId id="296"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256" r:id="rId17"/>
    <p:sldId id="257" r:id="rId18"/>
    <p:sldId id="258" r:id="rId19"/>
    <p:sldId id="259" r:id="rId20"/>
    <p:sldId id="261" r:id="rId21"/>
    <p:sldId id="260" r:id="rId22"/>
    <p:sldId id="262"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729"/>
  </p:normalViewPr>
  <p:slideViewPr>
    <p:cSldViewPr snapToGrid="0" snapToObjects="1">
      <p:cViewPr>
        <p:scale>
          <a:sx n="109" d="100"/>
          <a:sy n="109" d="100"/>
        </p:scale>
        <p:origin x="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9A4D7E-8C11-2B46-90FA-37EC9DE3326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83AEF3C-D0CB-A340-9C71-374B2491F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6DC060F-7E49-0A41-9A71-62B8E46EA8A6}"/>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5" name="Segnaposto piè di pagina 4">
            <a:extLst>
              <a:ext uri="{FF2B5EF4-FFF2-40B4-BE49-F238E27FC236}">
                <a16:creationId xmlns:a16="http://schemas.microsoft.com/office/drawing/2014/main" id="{545EEA5A-798B-F140-B4AA-CDA5C9071DB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6AEEDD-E47B-6C41-A2AA-31B4C4D3F896}"/>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53885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25F5EF-2692-CA42-9B50-F25A9844EFC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C0D4F6A-B5D7-2548-9E3F-B95020E594C5}"/>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B5D1437-5EC9-6645-A7EE-33A573CE8716}"/>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5" name="Segnaposto piè di pagina 4">
            <a:extLst>
              <a:ext uri="{FF2B5EF4-FFF2-40B4-BE49-F238E27FC236}">
                <a16:creationId xmlns:a16="http://schemas.microsoft.com/office/drawing/2014/main" id="{CCDA582C-21A8-A245-8C12-D9D3E1AFA1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96FAF4-6341-5749-A4B0-AE38CF71693C}"/>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162082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65D7108-CD2E-2241-B58D-6E61CFDA975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D8A6E9A-5F0D-A645-A120-B17B92BEBCDD}"/>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22869CB-C4D6-2441-AE1B-B3C024D39496}"/>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5" name="Segnaposto piè di pagina 4">
            <a:extLst>
              <a:ext uri="{FF2B5EF4-FFF2-40B4-BE49-F238E27FC236}">
                <a16:creationId xmlns:a16="http://schemas.microsoft.com/office/drawing/2014/main" id="{C27891CB-A3A2-5D48-98EB-F9CD8041A4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238C7C-2677-D241-831E-68B2E7AC534C}"/>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118027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BB7519-2A71-2642-A049-3CB85B1C4DD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A4C61B5-2143-1F4F-8A51-203FBCE1E6A0}"/>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15CEBE2-2EB2-554F-A817-694CA0DC0745}"/>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5" name="Segnaposto piè di pagina 4">
            <a:extLst>
              <a:ext uri="{FF2B5EF4-FFF2-40B4-BE49-F238E27FC236}">
                <a16:creationId xmlns:a16="http://schemas.microsoft.com/office/drawing/2014/main" id="{C4B6A00D-99F2-BE4D-8F90-4414ABBEA2C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E3BB8A-0708-DA47-BC36-3E3BA49F6F13}"/>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191740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510A3D-8A27-A94E-9CAE-29093D47594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1DA3AC8-B9D6-CC42-817C-74A83E69C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D1E48F2-F3FA-1648-8D93-E5B1361CF9BB}"/>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5" name="Segnaposto piè di pagina 4">
            <a:extLst>
              <a:ext uri="{FF2B5EF4-FFF2-40B4-BE49-F238E27FC236}">
                <a16:creationId xmlns:a16="http://schemas.microsoft.com/office/drawing/2014/main" id="{4C55A5D1-071F-174C-AE24-3CBD16C23FC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B83553-7776-8E41-BE84-2E8C5DE9B92C}"/>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384209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5E4CB1-35DA-FD48-A522-FC82F02A5C9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D0E4C3A-683E-9443-8BCA-83C2618423CC}"/>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B50DF26F-30F3-4742-ADEF-5D85292F2F54}"/>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0982F2A3-769C-2B45-AC07-B61622362882}"/>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6" name="Segnaposto piè di pagina 5">
            <a:extLst>
              <a:ext uri="{FF2B5EF4-FFF2-40B4-BE49-F238E27FC236}">
                <a16:creationId xmlns:a16="http://schemas.microsoft.com/office/drawing/2014/main" id="{88EF4B57-49E2-8746-B413-64813A4ED89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8AFEF2E-D2B3-A743-9ECB-EA50A12CC6BB}"/>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305247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8BD9A8-4850-B44A-8A8B-1C4696E2D56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DE0897E-C122-354E-9910-C1993B279D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0A183308-1743-C245-BE30-858A87893D12}"/>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3DB9E030-EA95-3F4C-8311-7649D8987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DC945689-355D-4840-B2D6-8FB6887A2ADD}"/>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E7AD9179-1383-1F47-8AFC-208CCBB6C58E}"/>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8" name="Segnaposto piè di pagina 7">
            <a:extLst>
              <a:ext uri="{FF2B5EF4-FFF2-40B4-BE49-F238E27FC236}">
                <a16:creationId xmlns:a16="http://schemas.microsoft.com/office/drawing/2014/main" id="{E5E28A4A-3015-A94B-A280-E89D75EC618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8F02707-B1A5-B84C-981D-AF2446D88253}"/>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339575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7E3133-BD73-B048-A784-FBCCECC09D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6D18F30-A0D1-7C4F-A775-354126280B4B}"/>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4" name="Segnaposto piè di pagina 3">
            <a:extLst>
              <a:ext uri="{FF2B5EF4-FFF2-40B4-BE49-F238E27FC236}">
                <a16:creationId xmlns:a16="http://schemas.microsoft.com/office/drawing/2014/main" id="{4549AE26-E008-0E4E-912B-FD0121E6B51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16DCF5C-BAED-8346-BF50-0112706BD5A9}"/>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11272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AD9C518-CB47-4545-B175-8209E6A1E2F1}"/>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3" name="Segnaposto piè di pagina 2">
            <a:extLst>
              <a:ext uri="{FF2B5EF4-FFF2-40B4-BE49-F238E27FC236}">
                <a16:creationId xmlns:a16="http://schemas.microsoft.com/office/drawing/2014/main" id="{4DD6A03E-0C53-CD4D-A9C5-B2CFA179867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B164108-C46D-4844-A651-A1F454A059AB}"/>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17418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0DCBC1-1D71-4C4C-A713-E335FE3D779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D1C3DFE-41DF-E743-9099-93DFDFF8E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93E6F798-BEDC-B742-A77B-422976195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2E6FB58-5795-8A48-8EB4-CFA0FA624242}"/>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6" name="Segnaposto piè di pagina 5">
            <a:extLst>
              <a:ext uri="{FF2B5EF4-FFF2-40B4-BE49-F238E27FC236}">
                <a16:creationId xmlns:a16="http://schemas.microsoft.com/office/drawing/2014/main" id="{0BA56E75-E8FB-8742-B363-6C0DCEA4520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E5E29A-B0CC-5648-94BE-26B27AA00851}"/>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11538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9ED2ED-7282-5441-8526-384729CD9BA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FE5F47C-F789-9E49-A59A-C3487268C9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22F467A-47FF-2C48-A492-17B0AF369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44F274EF-736D-8249-BA0A-AD9D20B6AF19}"/>
              </a:ext>
            </a:extLst>
          </p:cNvPr>
          <p:cNvSpPr>
            <a:spLocks noGrp="1"/>
          </p:cNvSpPr>
          <p:nvPr>
            <p:ph type="dt" sz="half" idx="10"/>
          </p:nvPr>
        </p:nvSpPr>
        <p:spPr/>
        <p:txBody>
          <a:bodyPr/>
          <a:lstStyle/>
          <a:p>
            <a:fld id="{F29C58F2-37FF-2D4A-B94F-33F0911F369A}" type="datetimeFigureOut">
              <a:rPr lang="it-IT" smtClean="0"/>
              <a:t>26/02/25</a:t>
            </a:fld>
            <a:endParaRPr lang="it-IT"/>
          </a:p>
        </p:txBody>
      </p:sp>
      <p:sp>
        <p:nvSpPr>
          <p:cNvPr id="6" name="Segnaposto piè di pagina 5">
            <a:extLst>
              <a:ext uri="{FF2B5EF4-FFF2-40B4-BE49-F238E27FC236}">
                <a16:creationId xmlns:a16="http://schemas.microsoft.com/office/drawing/2014/main" id="{39AD820F-4B8B-3E4C-90E1-9F242AC9278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55AAFA-5025-8146-A4B1-157F4FFF4B96}"/>
              </a:ext>
            </a:extLst>
          </p:cNvPr>
          <p:cNvSpPr>
            <a:spLocks noGrp="1"/>
          </p:cNvSpPr>
          <p:nvPr>
            <p:ph type="sldNum" sz="quarter" idx="12"/>
          </p:nvPr>
        </p:nvSpPr>
        <p:spPr/>
        <p:txBody>
          <a:bodyPr/>
          <a:lstStyle/>
          <a:p>
            <a:fld id="{841B1765-8C69-404E-B24F-998965AE4700}" type="slidenum">
              <a:rPr lang="it-IT" smtClean="0"/>
              <a:t>‹N›</a:t>
            </a:fld>
            <a:endParaRPr lang="it-IT"/>
          </a:p>
        </p:txBody>
      </p:sp>
    </p:spTree>
    <p:extLst>
      <p:ext uri="{BB962C8B-B14F-4D97-AF65-F5344CB8AC3E}">
        <p14:creationId xmlns:p14="http://schemas.microsoft.com/office/powerpoint/2010/main" val="215348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5A5B66A-3A9F-2041-9DAA-A8E75EBF3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AD2332C-7567-424B-8163-1480E2578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017F91B-E626-2443-B315-745589F4A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C58F2-37FF-2D4A-B94F-33F0911F369A}" type="datetimeFigureOut">
              <a:rPr lang="it-IT" smtClean="0"/>
              <a:t>26/02/25</a:t>
            </a:fld>
            <a:endParaRPr lang="it-IT"/>
          </a:p>
        </p:txBody>
      </p:sp>
      <p:sp>
        <p:nvSpPr>
          <p:cNvPr id="5" name="Segnaposto piè di pagina 4">
            <a:extLst>
              <a:ext uri="{FF2B5EF4-FFF2-40B4-BE49-F238E27FC236}">
                <a16:creationId xmlns:a16="http://schemas.microsoft.com/office/drawing/2014/main" id="{7DFCC0F3-FDEA-9E4D-B7FC-B6A1DF6A10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70DD7C5-7FE1-964F-B637-4D9666FB3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B1765-8C69-404E-B24F-998965AE4700}" type="slidenum">
              <a:rPr lang="it-IT" smtClean="0"/>
              <a:t>‹N›</a:t>
            </a:fld>
            <a:endParaRPr lang="it-IT"/>
          </a:p>
        </p:txBody>
      </p:sp>
    </p:spTree>
    <p:extLst>
      <p:ext uri="{BB962C8B-B14F-4D97-AF65-F5344CB8AC3E}">
        <p14:creationId xmlns:p14="http://schemas.microsoft.com/office/powerpoint/2010/main" val="300788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tif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tiff"/><Relationship Id="rId5" Type="http://schemas.openxmlformats.org/officeDocument/2006/relationships/image" Target="../media/image34.tiff"/><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08B317-E0D5-3D4E-BD2D-695648DFF328}"/>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The Great </a:t>
            </a:r>
            <a:r>
              <a:rPr lang="it-IT" dirty="0" err="1">
                <a:latin typeface="Times New Roman" panose="02020603050405020304" pitchFamily="18" charset="0"/>
                <a:cs typeface="Times New Roman" panose="02020603050405020304" pitchFamily="18" charset="0"/>
              </a:rPr>
              <a:t>Famine</a:t>
            </a:r>
            <a:r>
              <a:rPr lang="it-IT" dirty="0">
                <a:latin typeface="Times New Roman" panose="02020603050405020304" pitchFamily="18" charset="0"/>
                <a:cs typeface="Times New Roman" panose="02020603050405020304" pitchFamily="18" charset="0"/>
              </a:rPr>
              <a:t>/La grande carestia, 1845-1852 e ben oltre</a:t>
            </a:r>
          </a:p>
        </p:txBody>
      </p:sp>
      <p:sp>
        <p:nvSpPr>
          <p:cNvPr id="3" name="Segnaposto contenuto 2">
            <a:extLst>
              <a:ext uri="{FF2B5EF4-FFF2-40B4-BE49-F238E27FC236}">
                <a16:creationId xmlns:a16="http://schemas.microsoft.com/office/drawing/2014/main" id="{FDF69583-32D7-9F45-9EC2-CA4B71AB5AD7}"/>
              </a:ext>
            </a:extLst>
          </p:cNvPr>
          <p:cNvSpPr>
            <a:spLocks noGrp="1"/>
          </p:cNvSpPr>
          <p:nvPr>
            <p:ph sz="half" idx="1"/>
          </p:nvPr>
        </p:nvSpPr>
        <p:spPr/>
        <p:txBody>
          <a:bodyPr>
            <a:normAutofit fontScale="55000" lnSpcReduction="20000"/>
          </a:bodyPr>
          <a:lstStyle/>
          <a:p>
            <a:pPr algn="just"/>
            <a:r>
              <a:rPr lang="it-IT" i="1" dirty="0" err="1">
                <a:latin typeface="Times New Roman" panose="02020603050405020304" pitchFamily="18" charset="0"/>
                <a:cs typeface="Times New Roman" panose="02020603050405020304" pitchFamily="18" charset="0"/>
              </a:rPr>
              <a:t>Phytophtora</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infestans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è</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un patogeno vegetale che a metà '800 mise in ginocchio l'Irlanda. Il microorganismo, simile ai funghi ma da essi filogeneticamente distinto, non attacca infatti gli esseri umani, ma quello che mangiano. Ancora oggi </a:t>
            </a:r>
            <a:r>
              <a:rPr lang="it-IT" i="1" dirty="0">
                <a:latin typeface="Times New Roman" panose="02020603050405020304" pitchFamily="18" charset="0"/>
                <a:cs typeface="Times New Roman" panose="02020603050405020304" pitchFamily="18" charset="0"/>
              </a:rPr>
              <a:t>P. </a:t>
            </a:r>
            <a:r>
              <a:rPr lang="it-IT" i="1" dirty="0" err="1">
                <a:latin typeface="Times New Roman" panose="02020603050405020304" pitchFamily="18" charset="0"/>
                <a:cs typeface="Times New Roman" panose="02020603050405020304" pitchFamily="18" charset="0"/>
              </a:rPr>
              <a:t>infestans</a:t>
            </a:r>
            <a:r>
              <a:rPr lang="it-IT" dirty="0">
                <a:latin typeface="Times New Roman" panose="02020603050405020304" pitchFamily="18" charset="0"/>
                <a:cs typeface="Times New Roman" panose="02020603050405020304" pitchFamily="18" charset="0"/>
              </a:rPr>
              <a:t> è il maggiore flagello dei pomodori e, soprattutto, delle</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patate</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L'alimentazione degli irlandesi di metà 800 dipendeva appunto da questo tubero, e una volta arrivata sull'isola </a:t>
            </a:r>
            <a:r>
              <a:rPr lang="it-IT" i="1" dirty="0">
                <a:latin typeface="Times New Roman" panose="02020603050405020304" pitchFamily="18" charset="0"/>
                <a:cs typeface="Times New Roman" panose="02020603050405020304" pitchFamily="18" charset="0"/>
              </a:rPr>
              <a:t>P. </a:t>
            </a:r>
            <a:r>
              <a:rPr lang="it-IT" i="1" dirty="0" err="1">
                <a:latin typeface="Times New Roman" panose="02020603050405020304" pitchFamily="18" charset="0"/>
                <a:cs typeface="Times New Roman" panose="02020603050405020304" pitchFamily="18" charset="0"/>
              </a:rPr>
              <a:t>infestans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si diffuse da un campo all'altro provocando una delle più gravi carestie che la storia ricordi: si stima che morirono</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un milione di persone, e altrettante emigrarono.</a:t>
            </a:r>
            <a:r>
              <a:rPr lang="it-IT" dirty="0"/>
              <a:t> </a:t>
            </a:r>
          </a:p>
        </p:txBody>
      </p:sp>
      <p:sp>
        <p:nvSpPr>
          <p:cNvPr id="4" name="Segnaposto contenuto 3">
            <a:extLst>
              <a:ext uri="{FF2B5EF4-FFF2-40B4-BE49-F238E27FC236}">
                <a16:creationId xmlns:a16="http://schemas.microsoft.com/office/drawing/2014/main" id="{5EFC7D08-FD5F-144D-8F28-0277C71A836B}"/>
              </a:ext>
            </a:extLst>
          </p:cNvPr>
          <p:cNvSpPr>
            <a:spLocks noGrp="1"/>
          </p:cNvSpPr>
          <p:nvPr>
            <p:ph sz="half" idx="2"/>
          </p:nvPr>
        </p:nvSpPr>
        <p:spPr/>
        <p:txBody>
          <a:bodyPr>
            <a:normAutofit fontScale="55000" lnSpcReduction="20000"/>
          </a:bodyPr>
          <a:lstStyle/>
          <a:p>
            <a:pPr algn="just"/>
            <a:r>
              <a:rPr lang="it-IT" dirty="0">
                <a:latin typeface="Times New Roman" panose="02020603050405020304" pitchFamily="18" charset="0"/>
                <a:cs typeface="Times New Roman" panose="02020603050405020304" pitchFamily="18" charset="0"/>
              </a:rPr>
              <a:t>Il raccolto dell’estate 1846 risulta catastrofico: da 3 a quattro milioni di abitanti sono sotto la minaccia di morire di fame. Soltanto l’Inghilterra può mobilitare risorse adeguate per fare fronte al disastro … Ma per gran parte dell’opinione pubblica inglese gli irlandesi sono fatalisti, indolenti e soprattutto cattolici: e non pochi pensano che si tratti del castigo divino, al quale  l’Inghilterra non potrà sottrarsi se persevererà nell’eccessiva tolleranza  nei confronti degli odiati papisti.</a:t>
            </a:r>
          </a:p>
          <a:p>
            <a:pPr algn="just"/>
            <a:r>
              <a:rPr lang="it-IT" dirty="0">
                <a:latin typeface="Times New Roman" panose="02020603050405020304" pitchFamily="18" charset="0"/>
                <a:cs typeface="Times New Roman" panose="02020603050405020304" pitchFamily="18" charset="0"/>
              </a:rPr>
              <a:t>Quanto alla risposta politica, essa è nel migliore dei casi debole e inefficace. L’Irlanda del 1845 è un paese seriamente vulnerabile, in cui un settore commerciale votato all’esportazione coesiste con una economia di sussistenza, risultato di uno sviluppo capitalistico senza limiti. Il primo ministro Robert </a:t>
            </a:r>
            <a:r>
              <a:rPr lang="it-IT" dirty="0" err="1">
                <a:latin typeface="Times New Roman" panose="02020603050405020304" pitchFamily="18" charset="0"/>
                <a:cs typeface="Times New Roman" panose="02020603050405020304" pitchFamily="18" charset="0"/>
              </a:rPr>
              <a:t>Peel</a:t>
            </a:r>
            <a:r>
              <a:rPr lang="it-IT" dirty="0">
                <a:latin typeface="Times New Roman" panose="02020603050405020304" pitchFamily="18" charset="0"/>
                <a:cs typeface="Times New Roman" panose="02020603050405020304" pitchFamily="18" charset="0"/>
              </a:rPr>
              <a:t>, di fronte alla gravità della situazione, adotta una strategia di cooperazione con la proprietà terriera, con l’obiettivo di coinvolgerla da un lato nel rinnovamento delle attività agricole, e dall’altro nel soccorso di coloro che non hanno di che sfamarsi.  Si adottano restrizioni alle esportazioni di generi alimentari; sono posti a disposizione prestiti agevolati per realizzare infrastrutture e opere di bonifica da un lato, e dall’altro per creare nuovi posti di lavoro. Nelle intenzioni di </a:t>
            </a:r>
            <a:r>
              <a:rPr lang="it-IT" dirty="0" err="1">
                <a:latin typeface="Times New Roman" panose="02020603050405020304" pitchFamily="18" charset="0"/>
                <a:cs typeface="Times New Roman" panose="02020603050405020304" pitchFamily="18" charset="0"/>
              </a:rPr>
              <a:t>Peel</a:t>
            </a:r>
            <a:r>
              <a:rPr lang="it-IT" dirty="0">
                <a:latin typeface="Times New Roman" panose="02020603050405020304" pitchFamily="18" charset="0"/>
                <a:cs typeface="Times New Roman" panose="02020603050405020304" pitchFamily="18" charset="0"/>
              </a:rPr>
              <a:t> si tratta di misure temporanee, alle quali i proprietari debbono contribuire accollandosi parte dei costi: ad esempio, metà di quelli necessari all’apertura di nuove strade ..</a:t>
            </a:r>
          </a:p>
          <a:p>
            <a:pPr algn="just"/>
            <a:endParaRPr lang="it-IT" dirty="0"/>
          </a:p>
          <a:p>
            <a:endParaRPr lang="it-IT" dirty="0"/>
          </a:p>
        </p:txBody>
      </p:sp>
      <p:pic>
        <p:nvPicPr>
          <p:cNvPr id="6" name="Immagine 5">
            <a:extLst>
              <a:ext uri="{FF2B5EF4-FFF2-40B4-BE49-F238E27FC236}">
                <a16:creationId xmlns:a16="http://schemas.microsoft.com/office/drawing/2014/main" id="{A45956EC-C19A-2640-BBEA-E6EC400D53C2}"/>
              </a:ext>
            </a:extLst>
          </p:cNvPr>
          <p:cNvPicPr>
            <a:picLocks noChangeAspect="1"/>
          </p:cNvPicPr>
          <p:nvPr/>
        </p:nvPicPr>
        <p:blipFill>
          <a:blip r:embed="rId2"/>
          <a:stretch>
            <a:fillRect/>
          </a:stretch>
        </p:blipFill>
        <p:spPr>
          <a:xfrm>
            <a:off x="521848" y="3700463"/>
            <a:ext cx="5397500" cy="2476500"/>
          </a:xfrm>
          <a:prstGeom prst="rect">
            <a:avLst/>
          </a:prstGeom>
        </p:spPr>
      </p:pic>
    </p:spTree>
    <p:extLst>
      <p:ext uri="{BB962C8B-B14F-4D97-AF65-F5344CB8AC3E}">
        <p14:creationId xmlns:p14="http://schemas.microsoft.com/office/powerpoint/2010/main" val="204840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6F57CA7-29C7-E840-94A6-A58CA3EEFCB4}"/>
              </a:ext>
            </a:extLst>
          </p:cNvPr>
          <p:cNvSpPr>
            <a:spLocks noGrp="1"/>
          </p:cNvSpPr>
          <p:nvPr>
            <p:ph type="title"/>
          </p:nvPr>
        </p:nvSpPr>
        <p:spPr/>
        <p:txBody>
          <a:bodyPr>
            <a:normAutofit/>
          </a:bodyPr>
          <a:lstStyle/>
          <a:p>
            <a:r>
              <a:rPr lang="it-IT" sz="2000" dirty="0">
                <a:latin typeface="Times New Roman" panose="02020603050405020304" pitchFamily="18" charset="0"/>
                <a:cs typeface="Times New Roman" panose="02020603050405020304" pitchFamily="18" charset="0"/>
              </a:rPr>
              <a:t>L’attentato alla casa di detenzione di </a:t>
            </a:r>
            <a:r>
              <a:rPr lang="it-IT" sz="2000" dirty="0" err="1">
                <a:latin typeface="Times New Roman" panose="02020603050405020304" pitchFamily="18" charset="0"/>
                <a:cs typeface="Times New Roman" panose="02020603050405020304" pitchFamily="18" charset="0"/>
              </a:rPr>
              <a:t>Clerkenwell</a:t>
            </a:r>
            <a:r>
              <a:rPr lang="it-IT" sz="2000" dirty="0">
                <a:latin typeface="Times New Roman" panose="02020603050405020304" pitchFamily="18" charset="0"/>
                <a:cs typeface="Times New Roman" panose="02020603050405020304" pitchFamily="18" charset="0"/>
              </a:rPr>
              <a:t> a Londra, nel dicembre 1867,  mirava a liberare detenuti feniani. Fece invece 12 vittime e 120 feriti. </a:t>
            </a:r>
          </a:p>
        </p:txBody>
      </p:sp>
      <p:sp>
        <p:nvSpPr>
          <p:cNvPr id="5" name="Segnaposto contenuto 4">
            <a:extLst>
              <a:ext uri="{FF2B5EF4-FFF2-40B4-BE49-F238E27FC236}">
                <a16:creationId xmlns:a16="http://schemas.microsoft.com/office/drawing/2014/main" id="{0E14C2B1-2AC7-3945-AF47-6E063C89A749}"/>
              </a:ext>
            </a:extLst>
          </p:cNvPr>
          <p:cNvSpPr>
            <a:spLocks noGrp="1"/>
          </p:cNvSpPr>
          <p:nvPr>
            <p:ph sz="half" idx="1"/>
          </p:nvPr>
        </p:nvSpPr>
        <p:spPr/>
        <p:txBody>
          <a:bodyPr>
            <a:normAutofit fontScale="70000" lnSpcReduction="20000"/>
          </a:bodyPr>
          <a:lstStyle/>
          <a:p>
            <a:pPr algn="just"/>
            <a:r>
              <a:rPr lang="it-IT" dirty="0">
                <a:latin typeface="Times New Roman" panose="02020603050405020304" pitchFamily="18" charset="0"/>
                <a:cs typeface="Times New Roman" panose="02020603050405020304" pitchFamily="18" charset="0"/>
              </a:rPr>
              <a:t>Conseguenza indiretta della Grande Carestia, coloro che erano emigrati in Inghilterra e in America avevano a quel punto la forza di sostenere la resistenza. Si creò così una nuova organizzazione, l’Irish </a:t>
            </a:r>
            <a:r>
              <a:rPr lang="it-IT" dirty="0" err="1">
                <a:latin typeface="Times New Roman" panose="02020603050405020304" pitchFamily="18" charset="0"/>
                <a:cs typeface="Times New Roman" panose="02020603050405020304" pitchFamily="18" charset="0"/>
              </a:rPr>
              <a:t>Republican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Brotherhood</a:t>
            </a:r>
            <a:r>
              <a:rPr lang="it-IT" dirty="0">
                <a:latin typeface="Times New Roman" panose="02020603050405020304" pitchFamily="18" charset="0"/>
                <a:cs typeface="Times New Roman" panose="02020603050405020304" pitchFamily="18" charset="0"/>
              </a:rPr>
              <a:t>. Creata a Dublino e a New York, passò alla storia con il nome di </a:t>
            </a:r>
            <a:r>
              <a:rPr lang="it-IT" dirty="0" err="1">
                <a:latin typeface="Times New Roman" panose="02020603050405020304" pitchFamily="18" charset="0"/>
                <a:cs typeface="Times New Roman" panose="02020603050405020304" pitchFamily="18" charset="0"/>
              </a:rPr>
              <a:t>Fenian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Brotherhood</a:t>
            </a:r>
            <a:r>
              <a:rPr lang="it-IT" dirty="0">
                <a:latin typeface="Times New Roman" panose="02020603050405020304" pitchFamily="18" charset="0"/>
                <a:cs typeface="Times New Roman" panose="02020603050405020304" pitchFamily="18" charset="0"/>
              </a:rPr>
              <a:t> (i </a:t>
            </a:r>
            <a:r>
              <a:rPr lang="it-IT" dirty="0" err="1">
                <a:latin typeface="Times New Roman" panose="02020603050405020304" pitchFamily="18" charset="0"/>
                <a:cs typeface="Times New Roman" panose="02020603050405020304" pitchFamily="18" charset="0"/>
              </a:rPr>
              <a:t>Fianna</a:t>
            </a:r>
            <a:r>
              <a:rPr lang="it-IT" dirty="0">
                <a:latin typeface="Times New Roman" panose="02020603050405020304" pitchFamily="18" charset="0"/>
                <a:cs typeface="Times New Roman" panose="02020603050405020304" pitchFamily="18" charset="0"/>
              </a:rPr>
              <a:t> sono i guerrieri e gli eroi delle leggende gaeliche).</a:t>
            </a:r>
          </a:p>
          <a:p>
            <a:pPr algn="just"/>
            <a:r>
              <a:rPr lang="it-IT" dirty="0">
                <a:latin typeface="Times New Roman" panose="02020603050405020304" pitchFamily="18" charset="0"/>
                <a:cs typeface="Times New Roman" panose="02020603050405020304" pitchFamily="18" charset="0"/>
              </a:rPr>
              <a:t> Beneficiando di un importante sostegno dagli Stati Uniti e di un reclutamento molto popolare, essa poté rapidamente contare su alcune migliaia di membri e organizzò due insurrezioni che fallirono. Nel 1867, una serie di attentati terrorizzò l’Inghilterra. Tre Feniani vennero impiccati (“I Martiri di Manchester“) e la maggior parte dei dirigenti venne arrestata. </a:t>
            </a:r>
          </a:p>
        </p:txBody>
      </p:sp>
      <p:pic>
        <p:nvPicPr>
          <p:cNvPr id="9" name="Segnaposto contenuto 8">
            <a:extLst>
              <a:ext uri="{FF2B5EF4-FFF2-40B4-BE49-F238E27FC236}">
                <a16:creationId xmlns:a16="http://schemas.microsoft.com/office/drawing/2014/main" id="{C7F3BE9B-5A02-B141-8A35-07061B075444}"/>
              </a:ext>
            </a:extLst>
          </p:cNvPr>
          <p:cNvPicPr>
            <a:picLocks noGrp="1" noChangeAspect="1"/>
          </p:cNvPicPr>
          <p:nvPr>
            <p:ph sz="half" idx="2"/>
          </p:nvPr>
        </p:nvPicPr>
        <p:blipFill>
          <a:blip r:embed="rId2"/>
          <a:stretch>
            <a:fillRect/>
          </a:stretch>
        </p:blipFill>
        <p:spPr>
          <a:xfrm>
            <a:off x="6967702" y="2657294"/>
            <a:ext cx="4536000" cy="3024000"/>
          </a:xfrm>
        </p:spPr>
      </p:pic>
      <p:pic>
        <p:nvPicPr>
          <p:cNvPr id="7" name="Immagine 6">
            <a:extLst>
              <a:ext uri="{FF2B5EF4-FFF2-40B4-BE49-F238E27FC236}">
                <a16:creationId xmlns:a16="http://schemas.microsoft.com/office/drawing/2014/main" id="{750CDCC6-56D4-DB45-BE12-F0E1C3E6BD10}"/>
              </a:ext>
            </a:extLst>
          </p:cNvPr>
          <p:cNvPicPr>
            <a:picLocks noChangeAspect="1"/>
          </p:cNvPicPr>
          <p:nvPr/>
        </p:nvPicPr>
        <p:blipFill>
          <a:blip r:embed="rId3"/>
          <a:stretch>
            <a:fillRect/>
          </a:stretch>
        </p:blipFill>
        <p:spPr>
          <a:xfrm>
            <a:off x="5734" y="1874"/>
            <a:ext cx="647700" cy="431800"/>
          </a:xfrm>
          <a:prstGeom prst="rect">
            <a:avLst/>
          </a:prstGeom>
        </p:spPr>
      </p:pic>
    </p:spTree>
    <p:extLst>
      <p:ext uri="{BB962C8B-B14F-4D97-AF65-F5344CB8AC3E}">
        <p14:creationId xmlns:p14="http://schemas.microsoft.com/office/powerpoint/2010/main" val="55862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B8D5DA-A474-604F-9390-0B7DA30CAE9D}"/>
              </a:ext>
            </a:extLst>
          </p:cNvPr>
          <p:cNvSpPr>
            <a:spLocks noGrp="1"/>
          </p:cNvSpPr>
          <p:nvPr>
            <p:ph type="title"/>
          </p:nvPr>
        </p:nvSpPr>
        <p:spPr/>
        <p:txBody>
          <a:bodyPr>
            <a:normAutofit fontScale="90000"/>
          </a:bodyPr>
          <a:lstStyle/>
          <a:p>
            <a:pPr algn="ctr"/>
            <a:r>
              <a:rPr lang="it-IT" dirty="0">
                <a:latin typeface="Times New Roman" panose="02020603050405020304" pitchFamily="18" charset="0"/>
                <a:cs typeface="Times New Roman" panose="02020603050405020304" pitchFamily="18" charset="0"/>
              </a:rPr>
              <a:t>Home </a:t>
            </a:r>
            <a:r>
              <a:rPr lang="it-IT" dirty="0" err="1">
                <a:latin typeface="Times New Roman" panose="02020603050405020304" pitchFamily="18" charset="0"/>
                <a:cs typeface="Times New Roman" panose="02020603050405020304" pitchFamily="18" charset="0"/>
              </a:rPr>
              <a:t>Rule</a:t>
            </a:r>
            <a:r>
              <a:rPr lang="it-IT" dirty="0">
                <a:latin typeface="Times New Roman" panose="02020603050405020304" pitchFamily="18" charset="0"/>
                <a:cs typeface="Times New Roman" panose="02020603050405020304" pitchFamily="18" charset="0"/>
              </a:rPr>
              <a:t>, autodeterminazione e riforma agraria: la strada accidentata verso l’indipendenza </a:t>
            </a:r>
          </a:p>
        </p:txBody>
      </p:sp>
      <p:sp>
        <p:nvSpPr>
          <p:cNvPr id="3" name="Segnaposto contenuto 2">
            <a:extLst>
              <a:ext uri="{FF2B5EF4-FFF2-40B4-BE49-F238E27FC236}">
                <a16:creationId xmlns:a16="http://schemas.microsoft.com/office/drawing/2014/main" id="{67A61EFB-C323-614B-842B-D030B0F5E706}"/>
              </a:ext>
            </a:extLst>
          </p:cNvPr>
          <p:cNvSpPr>
            <a:spLocks noGrp="1"/>
          </p:cNvSpPr>
          <p:nvPr>
            <p:ph sz="half" idx="1"/>
          </p:nvPr>
        </p:nvSpPr>
        <p:spPr/>
        <p:txBody>
          <a:bodyPr>
            <a:normAutofit fontScale="55000" lnSpcReduction="20000"/>
          </a:bodyPr>
          <a:lstStyle/>
          <a:p>
            <a:pPr algn="just"/>
            <a:r>
              <a:rPr lang="it-IT" dirty="0">
                <a:latin typeface="Times New Roman" panose="02020603050405020304" pitchFamily="18" charset="0"/>
                <a:cs typeface="Times New Roman" panose="02020603050405020304" pitchFamily="18" charset="0"/>
              </a:rPr>
              <a:t>L’ammorbidimento del governo </a:t>
            </a:r>
            <a:r>
              <a:rPr lang="it-IT" dirty="0" err="1">
                <a:latin typeface="Times New Roman" panose="02020603050405020304" pitchFamily="18" charset="0"/>
                <a:cs typeface="Times New Roman" panose="02020603050405020304" pitchFamily="18" charset="0"/>
              </a:rPr>
              <a:t>Gladstone</a:t>
            </a:r>
            <a:r>
              <a:rPr lang="it-IT" dirty="0">
                <a:latin typeface="Times New Roman" panose="02020603050405020304" pitchFamily="18" charset="0"/>
                <a:cs typeface="Times New Roman" panose="02020603050405020304" pitchFamily="18" charset="0"/>
              </a:rPr>
              <a:t> incoraggiò i movimenti di rivendicazione legale. Nel 1879, il feniano Michael </a:t>
            </a:r>
            <a:r>
              <a:rPr lang="it-IT" dirty="0" err="1">
                <a:latin typeface="Times New Roman" panose="02020603050405020304" pitchFamily="18" charset="0"/>
                <a:cs typeface="Times New Roman" panose="02020603050405020304" pitchFamily="18" charset="0"/>
              </a:rPr>
              <a:t>Davitt</a:t>
            </a:r>
            <a:r>
              <a:rPr lang="it-IT" dirty="0">
                <a:latin typeface="Times New Roman" panose="02020603050405020304" pitchFamily="18" charset="0"/>
                <a:cs typeface="Times New Roman" panose="02020603050405020304" pitchFamily="18" charset="0"/>
              </a:rPr>
              <a:t> fondò la Lega agraria, al fine di restituire agli irlandesi il loro diritto ancestrale alla terra. Poco prima, nel 1870, era stato creato l’Home </a:t>
            </a:r>
            <a:r>
              <a:rPr lang="it-IT" dirty="0" err="1">
                <a:latin typeface="Times New Roman" panose="02020603050405020304" pitchFamily="18" charset="0"/>
                <a:cs typeface="Times New Roman" panose="02020603050405020304" pitchFamily="18" charset="0"/>
              </a:rPr>
              <a:t>Rule</a:t>
            </a:r>
            <a:r>
              <a:rPr lang="it-IT" dirty="0">
                <a:latin typeface="Times New Roman" panose="02020603050405020304" pitchFamily="18" charset="0"/>
                <a:cs typeface="Times New Roman" panose="02020603050405020304" pitchFamily="18" charset="0"/>
              </a:rPr>
              <a:t> Party /partito per l’autodeterminazione, sotto la spinta di un buon numero di persone che ritenevano che una certa autonomia all’interno del Regno Unito costituiva un obiettivo effettivamente realizzabile, tappa obbligatoria prima della conquista di nuove libertà.</a:t>
            </a:r>
          </a:p>
          <a:p>
            <a:pPr algn="just"/>
            <a:r>
              <a:rPr lang="it-IT" dirty="0">
                <a:latin typeface="Times New Roman" panose="02020603050405020304" pitchFamily="18" charset="0"/>
                <a:cs typeface="Times New Roman" panose="02020603050405020304" pitchFamily="18" charset="0"/>
              </a:rPr>
              <a:t>Nel 1874, il partito conquistò più della metà dei seggi irlandesi al parlamento britannico. Nonostante questa vittoria, Londra non fece alcuna nuova concessione. Fu allora che i parlamentari irlandesi, per attirare l’attenzione sui loro problemi, inaugurarono una tattica particolare: l’ostruzione dei dibattiti. Poiché non era concesso interrompere un oratore, gli </a:t>
            </a:r>
            <a:r>
              <a:rPr lang="it-IT" i="1" dirty="0">
                <a:latin typeface="Times New Roman" panose="02020603050405020304" pitchFamily="18" charset="0"/>
                <a:cs typeface="Times New Roman" panose="02020603050405020304" pitchFamily="18" charset="0"/>
              </a:rPr>
              <a:t>home-</a:t>
            </a:r>
            <a:r>
              <a:rPr lang="it-IT" i="1" dirty="0" err="1">
                <a:latin typeface="Times New Roman" panose="02020603050405020304" pitchFamily="18" charset="0"/>
                <a:cs typeface="Times New Roman" panose="02020603050405020304" pitchFamily="18" charset="0"/>
              </a:rPr>
              <a:t>rulers</a:t>
            </a:r>
            <a:r>
              <a:rPr lang="it-IT" dirty="0">
                <a:latin typeface="Times New Roman" panose="02020603050405020304" pitchFamily="18" charset="0"/>
                <a:cs typeface="Times New Roman" panose="02020603050405020304" pitchFamily="18" charset="0"/>
              </a:rPr>
              <a:t> lessero in tribuna intere pagine della Bibbia. </a:t>
            </a:r>
          </a:p>
        </p:txBody>
      </p:sp>
      <p:sp>
        <p:nvSpPr>
          <p:cNvPr id="4" name="Segnaposto contenuto 3">
            <a:extLst>
              <a:ext uri="{FF2B5EF4-FFF2-40B4-BE49-F238E27FC236}">
                <a16:creationId xmlns:a16="http://schemas.microsoft.com/office/drawing/2014/main" id="{4BB4C8EF-13EA-F74D-92FA-AB4E2770C653}"/>
              </a:ext>
            </a:extLst>
          </p:cNvPr>
          <p:cNvSpPr>
            <a:spLocks noGrp="1"/>
          </p:cNvSpPr>
          <p:nvPr>
            <p:ph sz="half" idx="2"/>
          </p:nvPr>
        </p:nvSpPr>
        <p:spPr>
          <a:xfrm>
            <a:off x="6172200" y="1909705"/>
            <a:ext cx="5181600" cy="4351338"/>
          </a:xfrm>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Charles Stewart </a:t>
            </a:r>
            <a:r>
              <a:rPr lang="it-IT" dirty="0" err="1">
                <a:latin typeface="Times New Roman" panose="02020603050405020304" pitchFamily="18" charset="0"/>
                <a:cs typeface="Times New Roman" panose="02020603050405020304" pitchFamily="18" charset="0"/>
              </a:rPr>
              <a:t>Parnell</a:t>
            </a:r>
            <a:r>
              <a:rPr lang="it-IT" dirty="0">
                <a:latin typeface="Times New Roman" panose="02020603050405020304" pitchFamily="18" charset="0"/>
                <a:cs typeface="Times New Roman" panose="02020603050405020304" pitchFamily="18" charset="0"/>
              </a:rPr>
              <a:t>, un avvocato protestante, giovane deputato, divenne maestro nell’esercizio dell’ostruzionismo parlamentare. Oratore fuori dal comune, bell’uomo, difensore dei poveri, presidente della Lega agraria, non tardò a diventare estremamente popolare e fu, dopo </a:t>
            </a:r>
            <a:r>
              <a:rPr lang="it-IT" dirty="0" err="1">
                <a:latin typeface="Times New Roman" panose="02020603050405020304" pitchFamily="18" charset="0"/>
                <a:cs typeface="Times New Roman" panose="02020603050405020304" pitchFamily="18" charset="0"/>
              </a:rPr>
              <a:t>O’Connell</a:t>
            </a:r>
            <a:r>
              <a:rPr lang="it-IT" dirty="0">
                <a:latin typeface="Times New Roman" panose="02020603050405020304" pitchFamily="18" charset="0"/>
                <a:cs typeface="Times New Roman" panose="02020603050405020304" pitchFamily="18" charset="0"/>
              </a:rPr>
              <a:t>, il “secondo re senza corona d’Irlanda”. Di fronte all’agitazione contadina, </a:t>
            </a:r>
            <a:r>
              <a:rPr lang="it-IT" dirty="0" err="1">
                <a:latin typeface="Times New Roman" panose="02020603050405020304" pitchFamily="18" charset="0"/>
                <a:cs typeface="Times New Roman" panose="02020603050405020304" pitchFamily="18" charset="0"/>
              </a:rPr>
              <a:t>Gladstone</a:t>
            </a:r>
            <a:r>
              <a:rPr lang="it-IT" dirty="0">
                <a:latin typeface="Times New Roman" panose="02020603050405020304" pitchFamily="18" charset="0"/>
                <a:cs typeface="Times New Roman" panose="02020603050405020304" pitchFamily="18" charset="0"/>
              </a:rPr>
              <a:t> decise, nel 1881, di presentare una vera riforma agraria e fece votare, dal 1885 al 1903, </a:t>
            </a:r>
            <a:r>
              <a:rPr lang="it-IT" b="1" dirty="0">
                <a:latin typeface="Times New Roman" panose="02020603050405020304" pitchFamily="18" charset="0"/>
                <a:cs typeface="Times New Roman" panose="02020603050405020304" pitchFamily="18" charset="0"/>
              </a:rPr>
              <a:t>diverse leggi che autorizzavano la redistribuzione ai piccoli proprietari della maggior parte dei grandi fondi (si contava un 5% di proprietari irlandesi nel 1878, e il loro numero crescerà fino al 70% prima della prima guerra mondiale)</a:t>
            </a:r>
          </a:p>
          <a:p>
            <a:r>
              <a:rPr lang="it-IT" dirty="0">
                <a:latin typeface="Times New Roman" panose="02020603050405020304" pitchFamily="18" charset="0"/>
                <a:cs typeface="Times New Roman" panose="02020603050405020304" pitchFamily="18" charset="0"/>
              </a:rPr>
              <a:t> Nel 1885, il partito degli Home </a:t>
            </a:r>
            <a:r>
              <a:rPr lang="it-IT" dirty="0" err="1">
                <a:latin typeface="Times New Roman" panose="02020603050405020304" pitchFamily="18" charset="0"/>
                <a:cs typeface="Times New Roman" panose="02020603050405020304" pitchFamily="18" charset="0"/>
              </a:rPr>
              <a:t>Rule</a:t>
            </a:r>
            <a:r>
              <a:rPr lang="it-IT" dirty="0">
                <a:latin typeface="Times New Roman" panose="02020603050405020304" pitchFamily="18" charset="0"/>
                <a:cs typeface="Times New Roman" panose="02020603050405020304" pitchFamily="18" charset="0"/>
              </a:rPr>
              <a:t> conquistò tutti i seggi alle elezioni irlandesi (a eccezione del bastione lealista dell’ Ulster), acquisendo una posizione d’arbitro a Westminster. </a:t>
            </a:r>
            <a:r>
              <a:rPr lang="it-IT" dirty="0" err="1">
                <a:latin typeface="Times New Roman" panose="02020603050405020304" pitchFamily="18" charset="0"/>
                <a:cs typeface="Times New Roman" panose="02020603050405020304" pitchFamily="18" charset="0"/>
              </a:rPr>
              <a:t>Parnell</a:t>
            </a:r>
            <a:r>
              <a:rPr lang="it-IT" dirty="0">
                <a:latin typeface="Times New Roman" panose="02020603050405020304" pitchFamily="18" charset="0"/>
                <a:cs typeface="Times New Roman" panose="02020603050405020304" pitchFamily="18" charset="0"/>
              </a:rPr>
              <a:t> divenne per i conservatori britannici l’uomo da abbattere. Questi non tardarono dunque a trovare il suo tallone d’Achille: una relazione adultera con la moglie di un deputato, </a:t>
            </a:r>
            <a:r>
              <a:rPr lang="it-IT" dirty="0" err="1">
                <a:latin typeface="Times New Roman" panose="02020603050405020304" pitchFamily="18" charset="0"/>
                <a:cs typeface="Times New Roman" panose="02020603050405020304" pitchFamily="18" charset="0"/>
              </a:rPr>
              <a:t>Kitty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O’Shea</a:t>
            </a:r>
            <a:r>
              <a:rPr lang="it-IT" dirty="0">
                <a:latin typeface="Times New Roman" panose="02020603050405020304" pitchFamily="18" charset="0"/>
                <a:cs typeface="Times New Roman" panose="02020603050405020304" pitchFamily="18" charset="0"/>
              </a:rPr>
              <a:t>. Nella morigerata Irlanda, la lotta divenne impari. </a:t>
            </a:r>
          </a:p>
        </p:txBody>
      </p:sp>
    </p:spTree>
    <p:extLst>
      <p:ext uri="{BB962C8B-B14F-4D97-AF65-F5344CB8AC3E}">
        <p14:creationId xmlns:p14="http://schemas.microsoft.com/office/powerpoint/2010/main" val="349046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F81AFF-BEC5-7A48-BA81-AD1773874BF7}"/>
              </a:ext>
            </a:extLst>
          </p:cNvPr>
          <p:cNvSpPr>
            <a:spLocks noGrp="1"/>
          </p:cNvSpPr>
          <p:nvPr>
            <p:ph type="title"/>
          </p:nvPr>
        </p:nvSpPr>
        <p:spPr/>
        <p:txBody>
          <a:bodyPr/>
          <a:lstStyle/>
          <a:p>
            <a:pPr algn="ctr"/>
            <a:r>
              <a:rPr lang="it-IT" i="1" dirty="0" err="1">
                <a:latin typeface="Times New Roman" panose="02020603050405020304" pitchFamily="18" charset="0"/>
                <a:cs typeface="Times New Roman" panose="02020603050405020304" pitchFamily="18" charset="0"/>
              </a:rPr>
              <a:t>Easter</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Rising</a:t>
            </a:r>
            <a:r>
              <a:rPr lang="it-IT" dirty="0">
                <a:latin typeface="Times New Roman" panose="02020603050405020304" pitchFamily="18" charset="0"/>
                <a:cs typeface="Times New Roman" panose="02020603050405020304" pitchFamily="18" charset="0"/>
              </a:rPr>
              <a:t>, l’insurrezione di Pasqua, aprile 1916</a:t>
            </a:r>
          </a:p>
        </p:txBody>
      </p:sp>
      <p:sp>
        <p:nvSpPr>
          <p:cNvPr id="3" name="Segnaposto contenuto 2">
            <a:extLst>
              <a:ext uri="{FF2B5EF4-FFF2-40B4-BE49-F238E27FC236}">
                <a16:creationId xmlns:a16="http://schemas.microsoft.com/office/drawing/2014/main" id="{147ABCFF-0DA9-594A-85B7-6F6D363B3D1F}"/>
              </a:ext>
            </a:extLst>
          </p:cNvPr>
          <p:cNvSpPr>
            <a:spLocks noGrp="1"/>
          </p:cNvSpPr>
          <p:nvPr>
            <p:ph sz="half" idx="1"/>
          </p:nvPr>
        </p:nvSpPr>
        <p:spPr/>
        <p:txBody>
          <a:bodyPr>
            <a:normAutofit fontScale="62500" lnSpcReduction="20000"/>
          </a:bodyPr>
          <a:lstStyle/>
          <a:p>
            <a:r>
              <a:rPr lang="it-IT" dirty="0">
                <a:latin typeface="Times New Roman" panose="02020603050405020304" pitchFamily="18" charset="0"/>
                <a:cs typeface="Times New Roman" panose="02020603050405020304" pitchFamily="18" charset="0"/>
              </a:rPr>
              <a:t>Nel 1916, nonostante un’assenza di consenso tra i capi repubblicani, scoppiò un’insurrezione a Dublino con appena 2.500 partecipanti. La Posta Centrale fu occupata dagli Irish </a:t>
            </a:r>
            <a:r>
              <a:rPr lang="it-IT" dirty="0" err="1">
                <a:latin typeface="Times New Roman" panose="02020603050405020304" pitchFamily="18" charset="0"/>
                <a:cs typeface="Times New Roman" panose="02020603050405020304" pitchFamily="18" charset="0"/>
              </a:rPr>
              <a:t>Volunteers</a:t>
            </a:r>
            <a:r>
              <a:rPr lang="it-IT" dirty="0">
                <a:latin typeface="Times New Roman" panose="02020603050405020304" pitchFamily="18" charset="0"/>
                <a:cs typeface="Times New Roman" panose="02020603050405020304" pitchFamily="18" charset="0"/>
              </a:rPr>
              <a:t> e dalla Citizen </a:t>
            </a:r>
            <a:r>
              <a:rPr lang="it-IT" dirty="0" err="1">
                <a:latin typeface="Times New Roman" panose="02020603050405020304" pitchFamily="18" charset="0"/>
                <a:cs typeface="Times New Roman" panose="02020603050405020304" pitchFamily="18" charset="0"/>
              </a:rPr>
              <a:t>Army</a:t>
            </a:r>
            <a:r>
              <a:rPr lang="it-IT" dirty="0">
                <a:latin typeface="Times New Roman" panose="02020603050405020304" pitchFamily="18" charset="0"/>
                <a:cs typeface="Times New Roman" panose="02020603050405020304" pitchFamily="18" charset="0"/>
              </a:rPr>
              <a:t>. James </a:t>
            </a:r>
            <a:r>
              <a:rPr lang="it-IT" dirty="0" err="1">
                <a:latin typeface="Times New Roman" panose="02020603050405020304" pitchFamily="18" charset="0"/>
                <a:cs typeface="Times New Roman" panose="02020603050405020304" pitchFamily="18" charset="0"/>
              </a:rPr>
              <a:t>Connolly</a:t>
            </a:r>
            <a:r>
              <a:rPr lang="it-IT" dirty="0">
                <a:latin typeface="Times New Roman" panose="02020603050405020304" pitchFamily="18" charset="0"/>
                <a:cs typeface="Times New Roman" panose="02020603050405020304" pitchFamily="18" charset="0"/>
              </a:rPr>
              <a:t> e Patrick </a:t>
            </a:r>
            <a:r>
              <a:rPr lang="it-IT" dirty="0" err="1">
                <a:latin typeface="Times New Roman" panose="02020603050405020304" pitchFamily="18" charset="0"/>
                <a:cs typeface="Times New Roman" panose="02020603050405020304" pitchFamily="18" charset="0"/>
              </a:rPr>
              <a:t>Pearse</a:t>
            </a:r>
            <a:r>
              <a:rPr lang="it-IT" dirty="0">
                <a:latin typeface="Times New Roman" panose="02020603050405020304" pitchFamily="18" charset="0"/>
                <a:cs typeface="Times New Roman" panose="02020603050405020304" pitchFamily="18" charset="0"/>
              </a:rPr>
              <a:t> proclamarono la repubblica con una celebre dichiarazione. La resistenza alle armate britanniche durò una settimana, poi i ribelli dovettero arrendersi. </a:t>
            </a:r>
          </a:p>
          <a:p>
            <a:r>
              <a:rPr lang="it-IT" dirty="0">
                <a:latin typeface="Times New Roman" panose="02020603050405020304" pitchFamily="18" charset="0"/>
                <a:cs typeface="Times New Roman" panose="02020603050405020304" pitchFamily="18" charset="0"/>
              </a:rPr>
              <a:t>Tutti i capi repubblicani vennero fucilati, a eccezione di Eamon De Valera, risparmiato grazie alla sua nazionalità americana. La repressione fu spietata. James </a:t>
            </a:r>
            <a:r>
              <a:rPr lang="it-IT" dirty="0" err="1">
                <a:latin typeface="Times New Roman" panose="02020603050405020304" pitchFamily="18" charset="0"/>
                <a:cs typeface="Times New Roman" panose="02020603050405020304" pitchFamily="18" charset="0"/>
              </a:rPr>
              <a:t>Connolly</a:t>
            </a:r>
            <a:r>
              <a:rPr lang="it-IT" dirty="0">
                <a:latin typeface="Times New Roman" panose="02020603050405020304" pitchFamily="18" charset="0"/>
                <a:cs typeface="Times New Roman" panose="02020603050405020304" pitchFamily="18" charset="0"/>
              </a:rPr>
              <a:t>, ferito durante i combattimenti, venne fucilato seduto, fatto che indignò l’opinione pubblica già in stato di shock. Per quanto quest’ultima non fosse particolarmente favorevole all’insurrezione, questo avvenimento la portò completamente dalla parte dei rivoltosi. </a:t>
            </a:r>
          </a:p>
        </p:txBody>
      </p:sp>
      <p:pic>
        <p:nvPicPr>
          <p:cNvPr id="6" name="Segnaposto contenuto 5">
            <a:extLst>
              <a:ext uri="{FF2B5EF4-FFF2-40B4-BE49-F238E27FC236}">
                <a16:creationId xmlns:a16="http://schemas.microsoft.com/office/drawing/2014/main" id="{BB93E9EB-FA37-AC45-BD0E-531AF8C010CB}"/>
              </a:ext>
            </a:extLst>
          </p:cNvPr>
          <p:cNvPicPr>
            <a:picLocks noGrp="1" noChangeAspect="1"/>
          </p:cNvPicPr>
          <p:nvPr>
            <p:ph sz="half" idx="2"/>
          </p:nvPr>
        </p:nvPicPr>
        <p:blipFill>
          <a:blip r:embed="rId2"/>
          <a:stretch>
            <a:fillRect/>
          </a:stretch>
        </p:blipFill>
        <p:spPr>
          <a:xfrm>
            <a:off x="6507866" y="2511900"/>
            <a:ext cx="5148000" cy="2890474"/>
          </a:xfrm>
        </p:spPr>
      </p:pic>
    </p:spTree>
    <p:extLst>
      <p:ext uri="{BB962C8B-B14F-4D97-AF65-F5344CB8AC3E}">
        <p14:creationId xmlns:p14="http://schemas.microsoft.com/office/powerpoint/2010/main" val="147958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E0671-E892-AD40-866E-03ADCD2C9112}"/>
              </a:ext>
            </a:extLst>
          </p:cNvPr>
          <p:cNvSpPr>
            <a:spLocks noGrp="1"/>
          </p:cNvSpPr>
          <p:nvPr>
            <p:ph type="title"/>
          </p:nvPr>
        </p:nvSpPr>
        <p:spPr>
          <a:xfrm>
            <a:off x="838200" y="365125"/>
            <a:ext cx="10515600" cy="410379"/>
          </a:xfrm>
        </p:spPr>
        <p:txBody>
          <a:bodyPr>
            <a:normAutofit/>
          </a:bodyPr>
          <a:lstStyle/>
          <a:p>
            <a:pPr algn="ctr"/>
            <a:r>
              <a:rPr lang="it-IT" sz="2000" dirty="0" err="1">
                <a:latin typeface="Times New Roman" panose="02020603050405020304" pitchFamily="18" charset="0"/>
                <a:cs typeface="Times New Roman" panose="02020603050405020304" pitchFamily="18" charset="0"/>
              </a:rPr>
              <a:t>Easter</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Rising</a:t>
            </a:r>
            <a:endParaRPr lang="it-IT" sz="2000" dirty="0">
              <a:latin typeface="Times New Roman" panose="02020603050405020304" pitchFamily="18" charset="0"/>
              <a:cs typeface="Times New Roman" panose="02020603050405020304" pitchFamily="18" charset="0"/>
            </a:endParaRPr>
          </a:p>
        </p:txBody>
      </p:sp>
      <p:pic>
        <p:nvPicPr>
          <p:cNvPr id="10" name="Segnaposto contenuto 9">
            <a:extLst>
              <a:ext uri="{FF2B5EF4-FFF2-40B4-BE49-F238E27FC236}">
                <a16:creationId xmlns:a16="http://schemas.microsoft.com/office/drawing/2014/main" id="{503454D1-BBDD-E443-99B4-D34E8878E9F0}"/>
              </a:ext>
            </a:extLst>
          </p:cNvPr>
          <p:cNvPicPr>
            <a:picLocks noGrp="1" noChangeAspect="1"/>
          </p:cNvPicPr>
          <p:nvPr>
            <p:ph sz="half" idx="2"/>
          </p:nvPr>
        </p:nvPicPr>
        <p:blipFill>
          <a:blip r:embed="rId2"/>
          <a:stretch>
            <a:fillRect/>
          </a:stretch>
        </p:blipFill>
        <p:spPr>
          <a:xfrm>
            <a:off x="6605587" y="3703899"/>
            <a:ext cx="4333082" cy="2788975"/>
          </a:xfrm>
        </p:spPr>
      </p:pic>
      <p:pic>
        <p:nvPicPr>
          <p:cNvPr id="12" name="Segnaposto contenuto 11">
            <a:extLst>
              <a:ext uri="{FF2B5EF4-FFF2-40B4-BE49-F238E27FC236}">
                <a16:creationId xmlns:a16="http://schemas.microsoft.com/office/drawing/2014/main" id="{0AB0CA8A-CA39-0941-9704-3AB2CDA593D9}"/>
              </a:ext>
            </a:extLst>
          </p:cNvPr>
          <p:cNvPicPr>
            <a:picLocks noGrp="1" noChangeAspect="1"/>
          </p:cNvPicPr>
          <p:nvPr>
            <p:ph sz="half" idx="1"/>
          </p:nvPr>
        </p:nvPicPr>
        <p:blipFill>
          <a:blip r:embed="rId3"/>
          <a:stretch>
            <a:fillRect/>
          </a:stretch>
        </p:blipFill>
        <p:spPr>
          <a:xfrm>
            <a:off x="1253331" y="1825625"/>
            <a:ext cx="4351338" cy="4351338"/>
          </a:xfrm>
        </p:spPr>
      </p:pic>
      <p:pic>
        <p:nvPicPr>
          <p:cNvPr id="14" name="Immagine 13">
            <a:extLst>
              <a:ext uri="{FF2B5EF4-FFF2-40B4-BE49-F238E27FC236}">
                <a16:creationId xmlns:a16="http://schemas.microsoft.com/office/drawing/2014/main" id="{25F2F64E-A0D9-AA41-99CD-D99709860B87}"/>
              </a:ext>
            </a:extLst>
          </p:cNvPr>
          <p:cNvPicPr>
            <a:picLocks noChangeAspect="1"/>
          </p:cNvPicPr>
          <p:nvPr/>
        </p:nvPicPr>
        <p:blipFill>
          <a:blip r:embed="rId4"/>
          <a:stretch>
            <a:fillRect/>
          </a:stretch>
        </p:blipFill>
        <p:spPr>
          <a:xfrm>
            <a:off x="6320742" y="920559"/>
            <a:ext cx="4752000" cy="2668146"/>
          </a:xfrm>
          <a:prstGeom prst="rect">
            <a:avLst/>
          </a:prstGeom>
        </p:spPr>
      </p:pic>
    </p:spTree>
    <p:extLst>
      <p:ext uri="{BB962C8B-B14F-4D97-AF65-F5344CB8AC3E}">
        <p14:creationId xmlns:p14="http://schemas.microsoft.com/office/powerpoint/2010/main" val="274030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92776B-DCD0-FF4E-909A-6E731939D386}"/>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WB Yeats, </a:t>
            </a:r>
            <a:r>
              <a:rPr lang="it-IT" dirty="0" err="1">
                <a:latin typeface="Times New Roman" panose="02020603050405020304" pitchFamily="18" charset="0"/>
                <a:cs typeface="Times New Roman" panose="02020603050405020304" pitchFamily="18" charset="0"/>
              </a:rPr>
              <a:t>Easter</a:t>
            </a:r>
            <a:r>
              <a:rPr lang="it-IT" dirty="0">
                <a:latin typeface="Times New Roman" panose="02020603050405020304" pitchFamily="18" charset="0"/>
                <a:cs typeface="Times New Roman" panose="02020603050405020304" pitchFamily="18" charset="0"/>
              </a:rPr>
              <a:t> 1916/</a:t>
            </a:r>
            <a:r>
              <a:rPr lang="it-IT">
                <a:latin typeface="Times New Roman" panose="02020603050405020304" pitchFamily="18" charset="0"/>
                <a:cs typeface="Times New Roman" panose="02020603050405020304" pitchFamily="18" charset="0"/>
              </a:rPr>
              <a:t>Pasqua 1916 (1921)</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        Traduzione di Roberto Sanesi (ultima strofa)</a:t>
            </a:r>
          </a:p>
        </p:txBody>
      </p:sp>
      <p:sp>
        <p:nvSpPr>
          <p:cNvPr id="3" name="Segnaposto contenuto 2">
            <a:extLst>
              <a:ext uri="{FF2B5EF4-FFF2-40B4-BE49-F238E27FC236}">
                <a16:creationId xmlns:a16="http://schemas.microsoft.com/office/drawing/2014/main" id="{06F71301-B1E6-824E-AE42-E80FDF545A8B}"/>
              </a:ext>
            </a:extLst>
          </p:cNvPr>
          <p:cNvSpPr>
            <a:spLocks noGrp="1"/>
          </p:cNvSpPr>
          <p:nvPr>
            <p:ph sz="half" idx="1"/>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Too long a </a:t>
            </a:r>
            <a:r>
              <a:rPr lang="it-IT" dirty="0" err="1">
                <a:latin typeface="Times New Roman" panose="02020603050405020304" pitchFamily="18" charset="0"/>
                <a:cs typeface="Times New Roman" panose="02020603050405020304" pitchFamily="18" charset="0"/>
              </a:rPr>
              <a:t>sacrifice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Can </a:t>
            </a:r>
            <a:r>
              <a:rPr lang="it-IT" dirty="0" err="1">
                <a:latin typeface="Times New Roman" panose="02020603050405020304" pitchFamily="18" charset="0"/>
                <a:cs typeface="Times New Roman" panose="02020603050405020304" pitchFamily="18" charset="0"/>
              </a:rPr>
              <a:t>make</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stone</a:t>
            </a:r>
            <a:r>
              <a:rPr lang="it-IT" dirty="0">
                <a:latin typeface="Times New Roman" panose="02020603050405020304" pitchFamily="18" charset="0"/>
                <a:cs typeface="Times New Roman" panose="02020603050405020304" pitchFamily="18" charset="0"/>
              </a:rPr>
              <a:t> of the </a:t>
            </a:r>
            <a:r>
              <a:rPr lang="it-IT" dirty="0" err="1">
                <a:latin typeface="Times New Roman" panose="02020603050405020304" pitchFamily="18" charset="0"/>
                <a:cs typeface="Times New Roman" panose="02020603050405020304" pitchFamily="18" charset="0"/>
              </a:rPr>
              <a:t>heart</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 </a:t>
            </a:r>
            <a:r>
              <a:rPr lang="it-IT" dirty="0" err="1">
                <a:latin typeface="Times New Roman" panose="02020603050405020304" pitchFamily="18" charset="0"/>
                <a:cs typeface="Times New Roman" panose="02020603050405020304" pitchFamily="18" charset="0"/>
              </a:rPr>
              <a:t>when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suffice</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heaven's</a:t>
            </a:r>
            <a:r>
              <a:rPr lang="it-IT" dirty="0">
                <a:latin typeface="Times New Roman" panose="02020603050405020304" pitchFamily="18" charset="0"/>
                <a:cs typeface="Times New Roman" panose="02020603050405020304" pitchFamily="18" charset="0"/>
              </a:rPr>
              <a:t> part, </a:t>
            </a:r>
            <a:r>
              <a:rPr lang="it-IT" dirty="0" err="1">
                <a:latin typeface="Times New Roman" panose="02020603050405020304" pitchFamily="18" charset="0"/>
                <a:cs typeface="Times New Roman" panose="02020603050405020304" pitchFamily="18" charset="0"/>
              </a:rPr>
              <a:t>our</a:t>
            </a:r>
            <a:r>
              <a:rPr lang="it-IT" dirty="0">
                <a:latin typeface="Times New Roman" panose="02020603050405020304" pitchFamily="18" charset="0"/>
                <a:cs typeface="Times New Roman" panose="02020603050405020304" pitchFamily="18" charset="0"/>
              </a:rPr>
              <a:t> part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To </a:t>
            </a:r>
            <a:r>
              <a:rPr lang="it-IT" dirty="0" err="1">
                <a:latin typeface="Times New Roman" panose="02020603050405020304" pitchFamily="18" charset="0"/>
                <a:cs typeface="Times New Roman" panose="02020603050405020304" pitchFamily="18" charset="0"/>
              </a:rPr>
              <a:t>murmur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name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upon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name</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mother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names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child</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When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sleep</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at</a:t>
            </a:r>
            <a:r>
              <a:rPr lang="it-IT" dirty="0">
                <a:latin typeface="Times New Roman" panose="02020603050405020304" pitchFamily="18" charset="0"/>
                <a:cs typeface="Times New Roman" panose="02020603050405020304" pitchFamily="18" charset="0"/>
              </a:rPr>
              <a:t> last </a:t>
            </a:r>
            <a:r>
              <a:rPr lang="it-IT" dirty="0" err="1">
                <a:latin typeface="Times New Roman" panose="02020603050405020304" pitchFamily="18" charset="0"/>
                <a:cs typeface="Times New Roman" panose="02020603050405020304" pitchFamily="18" charset="0"/>
              </a:rPr>
              <a:t>has</a:t>
            </a:r>
            <a:r>
              <a:rPr lang="it-IT" dirty="0">
                <a:latin typeface="Times New Roman" panose="02020603050405020304" pitchFamily="18" charset="0"/>
                <a:cs typeface="Times New Roman" panose="02020603050405020304" pitchFamily="18" charset="0"/>
              </a:rPr>
              <a:t> come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On </a:t>
            </a:r>
            <a:r>
              <a:rPr lang="it-IT" dirty="0" err="1">
                <a:latin typeface="Times New Roman" panose="02020603050405020304" pitchFamily="18" charset="0"/>
                <a:cs typeface="Times New Roman" panose="02020603050405020304" pitchFamily="18" charset="0"/>
              </a:rPr>
              <a:t>limbs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run</a:t>
            </a:r>
            <a:r>
              <a:rPr lang="it-IT" dirty="0">
                <a:latin typeface="Times New Roman" panose="02020603050405020304" pitchFamily="18" charset="0"/>
                <a:cs typeface="Times New Roman" panose="02020603050405020304" pitchFamily="18" charset="0"/>
              </a:rPr>
              <a:t> wild.</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but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nightfall</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No, no, </a:t>
            </a:r>
            <a:r>
              <a:rPr lang="it-IT" dirty="0" err="1">
                <a:latin typeface="Times New Roman" panose="02020603050405020304" pitchFamily="18" charset="0"/>
                <a:cs typeface="Times New Roman" panose="02020603050405020304" pitchFamily="18" charset="0"/>
              </a:rPr>
              <a:t>not</a:t>
            </a:r>
            <a:r>
              <a:rPr lang="it-IT" dirty="0">
                <a:latin typeface="Times New Roman" panose="02020603050405020304" pitchFamily="18" charset="0"/>
                <a:cs typeface="Times New Roman" panose="02020603050405020304" pitchFamily="18" charset="0"/>
              </a:rPr>
              <a:t> night </a:t>
            </a:r>
            <a:r>
              <a:rPr lang="it-IT" dirty="0" err="1">
                <a:latin typeface="Times New Roman" panose="02020603050405020304" pitchFamily="18" charset="0"/>
                <a:cs typeface="Times New Roman" panose="02020603050405020304" pitchFamily="18" charset="0"/>
              </a:rPr>
              <a:t>but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death</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needless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death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after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all</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For </a:t>
            </a:r>
            <a:r>
              <a:rPr lang="it-IT" dirty="0" err="1">
                <a:latin typeface="Times New Roman" panose="02020603050405020304" pitchFamily="18" charset="0"/>
                <a:cs typeface="Times New Roman" panose="02020603050405020304" pitchFamily="18" charset="0"/>
              </a:rPr>
              <a:t>England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keep</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faith</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For </a:t>
            </a:r>
            <a:r>
              <a:rPr lang="it-IT" dirty="0" err="1">
                <a:latin typeface="Times New Roman" panose="02020603050405020304" pitchFamily="18" charset="0"/>
                <a:cs typeface="Times New Roman" panose="02020603050405020304" pitchFamily="18" charset="0"/>
              </a:rPr>
              <a:t>all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done</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said</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know</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their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dream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enough</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To </a:t>
            </a:r>
            <a:r>
              <a:rPr lang="it-IT" dirty="0" err="1">
                <a:latin typeface="Times New Roman" panose="02020603050405020304" pitchFamily="18" charset="0"/>
                <a:cs typeface="Times New Roman" panose="02020603050405020304" pitchFamily="18" charset="0"/>
              </a:rPr>
              <a:t>know</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dreamed</a:t>
            </a:r>
            <a:r>
              <a:rPr lang="it-IT" dirty="0">
                <a:latin typeface="Times New Roman" panose="02020603050405020304" pitchFamily="18" charset="0"/>
                <a:cs typeface="Times New Roman" panose="02020603050405020304" pitchFamily="18" charset="0"/>
              </a:rPr>
              <a:t> and are dead.</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And </a:t>
            </a:r>
            <a:r>
              <a:rPr lang="it-IT" dirty="0" err="1">
                <a:latin typeface="Times New Roman" panose="02020603050405020304" pitchFamily="18" charset="0"/>
                <a:cs typeface="Times New Roman" panose="02020603050405020304" pitchFamily="18" charset="0"/>
              </a:rPr>
              <a:t>what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if</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excess</a:t>
            </a:r>
            <a:r>
              <a:rPr lang="it-IT" dirty="0">
                <a:latin typeface="Times New Roman" panose="02020603050405020304" pitchFamily="18" charset="0"/>
                <a:cs typeface="Times New Roman" panose="02020603050405020304" pitchFamily="18" charset="0"/>
              </a:rPr>
              <a:t> of love</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Bewildered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till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died</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 </a:t>
            </a:r>
            <a:r>
              <a:rPr lang="it-IT" dirty="0" err="1">
                <a:latin typeface="Times New Roman" panose="02020603050405020304" pitchFamily="18" charset="0"/>
                <a:cs typeface="Times New Roman" panose="02020603050405020304" pitchFamily="18" charset="0"/>
              </a:rPr>
              <a:t>write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out in a verse --</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MacDonagh</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MacBride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And </a:t>
            </a:r>
            <a:r>
              <a:rPr lang="it-IT" dirty="0" err="1">
                <a:latin typeface="Times New Roman" panose="02020603050405020304" pitchFamily="18" charset="0"/>
                <a:cs typeface="Times New Roman" panose="02020603050405020304" pitchFamily="18" charset="0"/>
              </a:rPr>
              <a:t>Connolly</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Pearse</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Now</a:t>
            </a:r>
            <a:r>
              <a:rPr lang="it-IT" dirty="0">
                <a:latin typeface="Times New Roman" panose="02020603050405020304" pitchFamily="18" charset="0"/>
                <a:cs typeface="Times New Roman" panose="02020603050405020304" pitchFamily="18" charset="0"/>
              </a:rPr>
              <a:t> and in time to be,</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Wherever</a:t>
            </a:r>
            <a:r>
              <a:rPr lang="it-IT" dirty="0">
                <a:latin typeface="Times New Roman" panose="02020603050405020304" pitchFamily="18" charset="0"/>
                <a:cs typeface="Times New Roman" panose="02020603050405020304" pitchFamily="18" charset="0"/>
              </a:rPr>
              <a:t> green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worn</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Are </a:t>
            </a:r>
            <a:r>
              <a:rPr lang="it-IT" dirty="0" err="1">
                <a:latin typeface="Times New Roman" panose="02020603050405020304" pitchFamily="18" charset="0"/>
                <a:cs typeface="Times New Roman" panose="02020603050405020304" pitchFamily="18" charset="0"/>
              </a:rPr>
              <a:t>changed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changed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utterly</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 </a:t>
            </a:r>
            <a:r>
              <a:rPr lang="it-IT" dirty="0" err="1">
                <a:latin typeface="Times New Roman" panose="02020603050405020304" pitchFamily="18" charset="0"/>
                <a:cs typeface="Times New Roman" panose="02020603050405020304" pitchFamily="18" charset="0"/>
              </a:rPr>
              <a:t>terrible</a:t>
            </a:r>
            <a:r>
              <a:rPr lang="it-IT" dirty="0">
                <a:latin typeface="Times New Roman" panose="02020603050405020304" pitchFamily="18" charset="0"/>
                <a:cs typeface="Times New Roman" panose="02020603050405020304" pitchFamily="18" charset="0"/>
              </a:rPr>
              <a:t> beauty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born</a:t>
            </a:r>
            <a:r>
              <a:rPr lang="it-IT" dirty="0">
                <a:latin typeface="Times New Roman" panose="02020603050405020304" pitchFamily="18" charset="0"/>
                <a:cs typeface="Times New Roman" panose="02020603050405020304" pitchFamily="18" charset="0"/>
              </a:rPr>
              <a:t>.</a:t>
            </a:r>
          </a:p>
        </p:txBody>
      </p:sp>
      <p:sp>
        <p:nvSpPr>
          <p:cNvPr id="4" name="Segnaposto contenuto 3">
            <a:extLst>
              <a:ext uri="{FF2B5EF4-FFF2-40B4-BE49-F238E27FC236}">
                <a16:creationId xmlns:a16="http://schemas.microsoft.com/office/drawing/2014/main" id="{EC12330F-7253-A140-8D82-9864275FCFC7}"/>
              </a:ext>
            </a:extLst>
          </p:cNvPr>
          <p:cNvSpPr>
            <a:spLocks noGrp="1"/>
          </p:cNvSpPr>
          <p:nvPr>
            <p:ph sz="half" idx="2"/>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La troppo lunga rinuncia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rende di pietra il cuore.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Oh, quando sarà abbastanza?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Sarà il cielo a decidere,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 noi compete solo mormorarne i nomi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come una madre che nomina il suo bimbo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quando alla fine il sonno si è posato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su quelle membra or ora senza freno.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Cos'è se non la notte che precipita?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No, non la notte è questa, ma la morte;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e fu una morte inutile, alla fine?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L'Inghilterra può forse tener fede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alla parola data, in ogni caso;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noi conosciamo i loro sogni;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basta sapere se sognarono e son morti;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che importa se fu un eccesso d'amore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 sconvolgerli fino alla morte?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Ecco, lo scrivo in versi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Mac </a:t>
            </a:r>
            <a:r>
              <a:rPr lang="it-IT" dirty="0" err="1">
                <a:latin typeface="Times New Roman" panose="02020603050405020304" pitchFamily="18" charset="0"/>
                <a:cs typeface="Times New Roman" panose="02020603050405020304" pitchFamily="18" charset="0"/>
              </a:rPr>
              <a:t>Donagh</a:t>
            </a:r>
            <a:r>
              <a:rPr lang="it-IT" dirty="0">
                <a:latin typeface="Times New Roman" panose="02020603050405020304" pitchFamily="18" charset="0"/>
                <a:cs typeface="Times New Roman" panose="02020603050405020304" pitchFamily="18" charset="0"/>
              </a:rPr>
              <a:t> e Mac Bride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con </a:t>
            </a:r>
            <a:r>
              <a:rPr lang="it-IT" dirty="0" err="1">
                <a:latin typeface="Times New Roman" panose="02020603050405020304" pitchFamily="18" charset="0"/>
                <a:cs typeface="Times New Roman" panose="02020603050405020304" pitchFamily="18" charset="0"/>
              </a:rPr>
              <a:t>Connolly</a:t>
            </a:r>
            <a:r>
              <a:rPr lang="it-IT" dirty="0">
                <a:latin typeface="Times New Roman" panose="02020603050405020304" pitchFamily="18" charset="0"/>
                <a:cs typeface="Times New Roman" panose="02020603050405020304" pitchFamily="18" charset="0"/>
              </a:rPr>
              <a:t> e </a:t>
            </a:r>
            <a:r>
              <a:rPr lang="it-IT" dirty="0" err="1">
                <a:latin typeface="Times New Roman" panose="02020603050405020304" pitchFamily="18" charset="0"/>
                <a:cs typeface="Times New Roman" panose="02020603050405020304" pitchFamily="18" charset="0"/>
              </a:rPr>
              <a:t>Pearse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ora e nei tempi che verranno,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in ogni luogo in cui si indossi il verde,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sono mutati, mutati interamente: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una terribile bellezza è nata.</a:t>
            </a:r>
          </a:p>
        </p:txBody>
      </p:sp>
    </p:spTree>
    <p:extLst>
      <p:ext uri="{BB962C8B-B14F-4D97-AF65-F5344CB8AC3E}">
        <p14:creationId xmlns:p14="http://schemas.microsoft.com/office/powerpoint/2010/main" val="15110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9C14E3-7092-2E4F-AFBC-8C134B4C2F8C}"/>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Trattato, guerra civile, </a:t>
            </a:r>
            <a:r>
              <a:rPr lang="it-IT" i="1" dirty="0" err="1">
                <a:latin typeface="Times New Roman" panose="02020603050405020304" pitchFamily="18" charset="0"/>
                <a:cs typeface="Times New Roman" panose="02020603050405020304" pitchFamily="18" charset="0"/>
              </a:rPr>
              <a:t>partition</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 futuro incerto</a:t>
            </a:r>
          </a:p>
        </p:txBody>
      </p:sp>
      <p:sp>
        <p:nvSpPr>
          <p:cNvPr id="3" name="Segnaposto contenuto 2">
            <a:extLst>
              <a:ext uri="{FF2B5EF4-FFF2-40B4-BE49-F238E27FC236}">
                <a16:creationId xmlns:a16="http://schemas.microsoft.com/office/drawing/2014/main" id="{6E1DDB11-9187-4043-AB2A-D09E03BC6F87}"/>
              </a:ext>
            </a:extLst>
          </p:cNvPr>
          <p:cNvSpPr>
            <a:spLocks noGrp="1"/>
          </p:cNvSpPr>
          <p:nvPr>
            <p:ph sz="half" idx="1"/>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Il 6 dicembre 1921, i negoziatori repubblicani firmarono un trattato abbastanza ipocrita. Gli inglesi riconoscevano la sovranità dello Stato libero su tutta l’isola, ma esigevano la creazione al Nord di un mini Stato transitorio composto da sei contee, a maggioranza protestante, al quale sarebbe stato concesso il diritto di scegliere se rimanere o no membro del Regno Unito. Evidentemente, dal 1922, questo diritto verrà fatto valere e verrà dichiarata la divisione dell’Irlanda, lasciando in ostaggio diverse centinaia di migliaia di cattolici nell’Ulster. Dopo essere venuto a conoscenza dei termini del trattato, il </a:t>
            </a:r>
            <a:r>
              <a:rPr lang="it-IT" dirty="0" err="1">
                <a:latin typeface="Times New Roman" panose="02020603050405020304" pitchFamily="18" charset="0"/>
                <a:cs typeface="Times New Roman" panose="02020603050405020304" pitchFamily="18" charset="0"/>
              </a:rPr>
              <a:t>Dail</a:t>
            </a:r>
            <a:r>
              <a:rPr lang="it-IT" dirty="0">
                <a:latin typeface="Times New Roman" panose="02020603050405020304" pitchFamily="18" charset="0"/>
                <a:cs typeface="Times New Roman" panose="02020603050405020304" pitchFamily="18" charset="0"/>
              </a:rPr>
              <a:t> fu preso da grande sgomento. AI momento della ratificazione del trattato, grazie a un’esigua maggioranza, il paese si trovò profondamente diviso. Una grande parte dell’IRA si era opposta al trattato. </a:t>
            </a:r>
          </a:p>
        </p:txBody>
      </p:sp>
      <p:sp>
        <p:nvSpPr>
          <p:cNvPr id="4" name="Segnaposto contenuto 3">
            <a:extLst>
              <a:ext uri="{FF2B5EF4-FFF2-40B4-BE49-F238E27FC236}">
                <a16:creationId xmlns:a16="http://schemas.microsoft.com/office/drawing/2014/main" id="{EE82DC64-1DAC-4E4F-92C3-5589AEABCEAA}"/>
              </a:ext>
            </a:extLst>
          </p:cNvPr>
          <p:cNvSpPr>
            <a:spLocks noGrp="1"/>
          </p:cNvSpPr>
          <p:nvPr>
            <p:ph sz="half" idx="2"/>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Come nelle migliori tradizioni celtiche, scoppiò una guerra civile tra i fautori e gli oppositori del trattato. Durò due anni e fece più vittime che la guerra d’indipendenza. Gli inglesi fornirono generosamente armi alle truppe dello Stato libero contro i ribelli anti-trattato. La repressione fu piuttosto brutale. Il 27 aprile 1923, De Valera chiese di deporre le armi e di continuare la lotta con altri mezzi. Da quel momento, i due “Stati” conobbero destini separati. Nel 1927 l’antico Regno Unito di Gran Bretagna e Irlanda diventerà il Regno Unito di Gran Bretagna e Irlanda del Nord. Questo nome non è cambiato. </a:t>
            </a:r>
          </a:p>
          <a:p>
            <a:r>
              <a:rPr lang="it-IT" dirty="0">
                <a:latin typeface="Times New Roman" panose="02020603050405020304" pitchFamily="18" charset="0"/>
                <a:cs typeface="Times New Roman" panose="02020603050405020304" pitchFamily="18" charset="0"/>
              </a:rPr>
              <a:t>Arrivò al potere con le elezioni del 1932 e condusse in seguito una lunga guerra economica contro il Regno Unito. AI potere fino al 1948, fece inoltre votare al </a:t>
            </a:r>
            <a:r>
              <a:rPr lang="it-IT" dirty="0" err="1">
                <a:latin typeface="Times New Roman" panose="02020603050405020304" pitchFamily="18" charset="0"/>
                <a:cs typeface="Times New Roman" panose="02020603050405020304" pitchFamily="18" charset="0"/>
              </a:rPr>
              <a:t>Dail</a:t>
            </a:r>
            <a:r>
              <a:rPr lang="it-IT" dirty="0">
                <a:latin typeface="Times New Roman" panose="02020603050405020304" pitchFamily="18" charset="0"/>
                <a:cs typeface="Times New Roman" panose="02020603050405020304" pitchFamily="18" charset="0"/>
              </a:rPr>
              <a:t>, nel 1937, la Costituzione del paese. Essa afferma, al “punto 2” che “il territorio nazionale consiste nell’isola tutta intera, nelle sue isole e nelle sue acque territoriali”, il che conferisce una legittimità costituzionale alla riunificazione del paese. </a:t>
            </a:r>
          </a:p>
        </p:txBody>
      </p:sp>
    </p:spTree>
    <p:extLst>
      <p:ext uri="{BB962C8B-B14F-4D97-AF65-F5344CB8AC3E}">
        <p14:creationId xmlns:p14="http://schemas.microsoft.com/office/powerpoint/2010/main" val="189296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77C011-392E-5542-8317-6A55BB153378}"/>
              </a:ext>
            </a:extLst>
          </p:cNvPr>
          <p:cNvSpPr>
            <a:spLocks noGrp="1"/>
          </p:cNvSpPr>
          <p:nvPr>
            <p:ph type="ctrTitle"/>
          </p:nvPr>
        </p:nvSpPr>
        <p:spPr>
          <a:xfrm>
            <a:off x="1524000" y="1122363"/>
            <a:ext cx="9144000" cy="471975"/>
          </a:xfrm>
        </p:spPr>
        <p:txBody>
          <a:bodyPr>
            <a:normAutofit/>
          </a:bodyPr>
          <a:lstStyle/>
          <a:p>
            <a:r>
              <a:rPr lang="it-IT" sz="2000" dirty="0">
                <a:latin typeface="Times New Roman" panose="02020603050405020304" pitchFamily="18" charset="0"/>
                <a:cs typeface="Times New Roman" panose="02020603050405020304" pitchFamily="18" charset="0"/>
              </a:rPr>
              <a:t>Quale memoria, quale cultura</a:t>
            </a:r>
            <a:r>
              <a:rPr lang="it-IT" sz="1800" dirty="0">
                <a:latin typeface="Times New Roman" panose="02020603050405020304" pitchFamily="18" charset="0"/>
                <a:cs typeface="Times New Roman" panose="02020603050405020304" pitchFamily="18" charset="0"/>
              </a:rPr>
              <a:t>?</a:t>
            </a:r>
          </a:p>
        </p:txBody>
      </p:sp>
      <p:sp>
        <p:nvSpPr>
          <p:cNvPr id="3" name="Sottotitolo 2">
            <a:extLst>
              <a:ext uri="{FF2B5EF4-FFF2-40B4-BE49-F238E27FC236}">
                <a16:creationId xmlns:a16="http://schemas.microsoft.com/office/drawing/2014/main" id="{42F7EDF0-7AC0-C14F-839A-9EAC1C2717A4}"/>
              </a:ext>
            </a:extLst>
          </p:cNvPr>
          <p:cNvSpPr>
            <a:spLocks noGrp="1"/>
          </p:cNvSpPr>
          <p:nvPr>
            <p:ph type="subTitle" idx="1"/>
          </p:nvPr>
        </p:nvSpPr>
        <p:spPr>
          <a:xfrm>
            <a:off x="1524000" y="3602038"/>
            <a:ext cx="9144000" cy="3255962"/>
          </a:xfrm>
        </p:spPr>
        <p:txBody>
          <a:bodyPr>
            <a:normAutofit lnSpcReduction="10000"/>
          </a:bodyPr>
          <a:lstStyle/>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In un paese attraversato da conflitti insoluti e sempre pronti a riaffiorare, diviso da frontiere geopolitiche, religiose e linguistiche.</a:t>
            </a:r>
          </a:p>
        </p:txBody>
      </p:sp>
      <p:pic>
        <p:nvPicPr>
          <p:cNvPr id="5" name="Immagine 4">
            <a:extLst>
              <a:ext uri="{FF2B5EF4-FFF2-40B4-BE49-F238E27FC236}">
                <a16:creationId xmlns:a16="http://schemas.microsoft.com/office/drawing/2014/main" id="{CBA54D70-2E8B-F649-A9BE-4FA909BD2A0F}"/>
              </a:ext>
            </a:extLst>
          </p:cNvPr>
          <p:cNvPicPr>
            <a:picLocks noChangeAspect="1"/>
          </p:cNvPicPr>
          <p:nvPr/>
        </p:nvPicPr>
        <p:blipFill>
          <a:blip r:embed="rId2"/>
          <a:stretch>
            <a:fillRect/>
          </a:stretch>
        </p:blipFill>
        <p:spPr>
          <a:xfrm>
            <a:off x="2029078" y="1972067"/>
            <a:ext cx="3096000" cy="2913865"/>
          </a:xfrm>
          <a:prstGeom prst="rect">
            <a:avLst/>
          </a:prstGeom>
        </p:spPr>
      </p:pic>
      <p:pic>
        <p:nvPicPr>
          <p:cNvPr id="7" name="Immagine 6">
            <a:extLst>
              <a:ext uri="{FF2B5EF4-FFF2-40B4-BE49-F238E27FC236}">
                <a16:creationId xmlns:a16="http://schemas.microsoft.com/office/drawing/2014/main" id="{5347D728-B6FF-F941-AC41-7FE7AFBA9F77}"/>
              </a:ext>
            </a:extLst>
          </p:cNvPr>
          <p:cNvPicPr>
            <a:picLocks noChangeAspect="1"/>
          </p:cNvPicPr>
          <p:nvPr/>
        </p:nvPicPr>
        <p:blipFill>
          <a:blip r:embed="rId3"/>
          <a:stretch>
            <a:fillRect/>
          </a:stretch>
        </p:blipFill>
        <p:spPr>
          <a:xfrm>
            <a:off x="7956054" y="1972067"/>
            <a:ext cx="1872000" cy="2803190"/>
          </a:xfrm>
          <a:prstGeom prst="rect">
            <a:avLst/>
          </a:prstGeom>
        </p:spPr>
      </p:pic>
    </p:spTree>
    <p:extLst>
      <p:ext uri="{BB962C8B-B14F-4D97-AF65-F5344CB8AC3E}">
        <p14:creationId xmlns:p14="http://schemas.microsoft.com/office/powerpoint/2010/main" val="29063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8F3883-A866-F74A-BBCB-6C3BCC0E0DA1}"/>
              </a:ext>
            </a:extLst>
          </p:cNvPr>
          <p:cNvSpPr>
            <a:spLocks noGrp="1"/>
          </p:cNvSpPr>
          <p:nvPr>
            <p:ph type="title"/>
          </p:nvPr>
        </p:nvSpPr>
        <p:spPr/>
        <p:txBody>
          <a:bodyPr>
            <a:normAutofit fontScale="90000"/>
          </a:bodyPr>
          <a:lstStyle/>
          <a:p>
            <a:pPr algn="ctr"/>
            <a:r>
              <a:rPr lang="it-IT" dirty="0">
                <a:latin typeface="Times New Roman" panose="02020603050405020304" pitchFamily="18" charset="0"/>
                <a:cs typeface="Times New Roman" panose="02020603050405020304" pitchFamily="18" charset="0"/>
              </a:rPr>
              <a:t>‘The </a:t>
            </a:r>
            <a:r>
              <a:rPr lang="it-IT" dirty="0" err="1">
                <a:latin typeface="Times New Roman" panose="02020603050405020304" pitchFamily="18" charset="0"/>
                <a:cs typeface="Times New Roman" panose="02020603050405020304" pitchFamily="18" charset="0"/>
              </a:rPr>
              <a:t>troubles</a:t>
            </a:r>
            <a:r>
              <a:rPr lang="it-IT" dirty="0">
                <a:latin typeface="Times New Roman" panose="02020603050405020304" pitchFamily="18" charset="0"/>
                <a:cs typeface="Times New Roman" panose="02020603050405020304" pitchFamily="18" charset="0"/>
              </a:rPr>
              <a:t>’ in Irlanda del Nord,  1970-1998</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Good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Friday</a:t>
            </a:r>
            <a:r>
              <a:rPr lang="it-IT" dirty="0">
                <a:latin typeface="Times New Roman" panose="02020603050405020304" pitchFamily="18" charset="0"/>
                <a:cs typeface="Times New Roman" panose="02020603050405020304" pitchFamily="18" charset="0"/>
              </a:rPr>
              <a:t> Agreement</a:t>
            </a:r>
          </a:p>
        </p:txBody>
      </p:sp>
      <p:pic>
        <p:nvPicPr>
          <p:cNvPr id="5" name="Segnaposto contenuto 4">
            <a:extLst>
              <a:ext uri="{FF2B5EF4-FFF2-40B4-BE49-F238E27FC236}">
                <a16:creationId xmlns:a16="http://schemas.microsoft.com/office/drawing/2014/main" id="{811C5CFE-1242-C84F-AC99-B3687CC302D7}"/>
              </a:ext>
            </a:extLst>
          </p:cNvPr>
          <p:cNvPicPr>
            <a:picLocks noGrp="1" noChangeAspect="1"/>
          </p:cNvPicPr>
          <p:nvPr>
            <p:ph idx="1"/>
          </p:nvPr>
        </p:nvPicPr>
        <p:blipFill>
          <a:blip r:embed="rId2"/>
          <a:stretch>
            <a:fillRect/>
          </a:stretch>
        </p:blipFill>
        <p:spPr>
          <a:xfrm>
            <a:off x="676801" y="3577982"/>
            <a:ext cx="3717821" cy="2447679"/>
          </a:xfrm>
        </p:spPr>
      </p:pic>
      <p:pic>
        <p:nvPicPr>
          <p:cNvPr id="7" name="Immagine 6">
            <a:extLst>
              <a:ext uri="{FF2B5EF4-FFF2-40B4-BE49-F238E27FC236}">
                <a16:creationId xmlns:a16="http://schemas.microsoft.com/office/drawing/2014/main" id="{19E78DA9-9B5F-5E4A-99AA-522718FE0861}"/>
              </a:ext>
            </a:extLst>
          </p:cNvPr>
          <p:cNvPicPr>
            <a:picLocks noChangeAspect="1"/>
          </p:cNvPicPr>
          <p:nvPr/>
        </p:nvPicPr>
        <p:blipFill>
          <a:blip r:embed="rId3"/>
          <a:stretch>
            <a:fillRect/>
          </a:stretch>
        </p:blipFill>
        <p:spPr>
          <a:xfrm>
            <a:off x="4664283" y="2181552"/>
            <a:ext cx="3353916" cy="2304000"/>
          </a:xfrm>
          <a:prstGeom prst="rect">
            <a:avLst/>
          </a:prstGeom>
        </p:spPr>
      </p:pic>
      <p:pic>
        <p:nvPicPr>
          <p:cNvPr id="9" name="Immagine 8">
            <a:extLst>
              <a:ext uri="{FF2B5EF4-FFF2-40B4-BE49-F238E27FC236}">
                <a16:creationId xmlns:a16="http://schemas.microsoft.com/office/drawing/2014/main" id="{750430FD-394C-8548-8437-F792CCBDF960}"/>
              </a:ext>
            </a:extLst>
          </p:cNvPr>
          <p:cNvPicPr>
            <a:picLocks noChangeAspect="1"/>
          </p:cNvPicPr>
          <p:nvPr/>
        </p:nvPicPr>
        <p:blipFill>
          <a:blip r:embed="rId4"/>
          <a:stretch>
            <a:fillRect/>
          </a:stretch>
        </p:blipFill>
        <p:spPr>
          <a:xfrm>
            <a:off x="8287860" y="3429000"/>
            <a:ext cx="3227339" cy="2880000"/>
          </a:xfrm>
          <a:prstGeom prst="rect">
            <a:avLst/>
          </a:prstGeom>
        </p:spPr>
      </p:pic>
    </p:spTree>
    <p:extLst>
      <p:ext uri="{BB962C8B-B14F-4D97-AF65-F5344CB8AC3E}">
        <p14:creationId xmlns:p14="http://schemas.microsoft.com/office/powerpoint/2010/main" val="219122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9E8B19-5EBA-9447-8D08-63B35C6385A7}"/>
              </a:ext>
            </a:extLst>
          </p:cNvPr>
          <p:cNvSpPr>
            <a:spLocks noGrp="1"/>
          </p:cNvSpPr>
          <p:nvPr>
            <p:ph type="title"/>
          </p:nvPr>
        </p:nvSpPr>
        <p:spPr/>
        <p:txBody>
          <a:bodyPr>
            <a:normAutofit/>
          </a:bodyPr>
          <a:lstStyle/>
          <a:p>
            <a:pPr algn="ctr"/>
            <a:r>
              <a:rPr lang="it-IT" sz="2000" dirty="0">
                <a:latin typeface="Times New Roman" panose="02020603050405020304" pitchFamily="18" charset="0"/>
                <a:cs typeface="Times New Roman" panose="02020603050405020304" pitchFamily="18" charset="0"/>
              </a:rPr>
              <a:t>Un  immaginario multiplo e dissonnante </a:t>
            </a: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John </a:t>
            </a:r>
            <a:r>
              <a:rPr lang="it-IT" sz="2000" dirty="0" err="1">
                <a:latin typeface="Times New Roman" panose="02020603050405020304" pitchFamily="18" charset="0"/>
                <a:cs typeface="Times New Roman" panose="02020603050405020304" pitchFamily="18" charset="0"/>
              </a:rPr>
              <a:t>Millington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Synge</a:t>
            </a:r>
            <a:r>
              <a:rPr lang="it-IT" sz="2000" dirty="0">
                <a:latin typeface="Times New Roman" panose="02020603050405020304" pitchFamily="18" charset="0"/>
                <a:cs typeface="Times New Roman" panose="02020603050405020304" pitchFamily="18" charset="0"/>
              </a:rPr>
              <a:t>, </a:t>
            </a:r>
            <a:r>
              <a:rPr lang="it-IT" sz="2000" i="1" dirty="0">
                <a:latin typeface="Times New Roman" panose="02020603050405020304" pitchFamily="18" charset="0"/>
                <a:cs typeface="Times New Roman" panose="02020603050405020304" pitchFamily="18" charset="0"/>
              </a:rPr>
              <a:t>The Aran </a:t>
            </a:r>
            <a:r>
              <a:rPr lang="it-IT" sz="2000" i="1" dirty="0" err="1">
                <a:latin typeface="Times New Roman" panose="02020603050405020304" pitchFamily="18" charset="0"/>
                <a:cs typeface="Times New Roman" panose="02020603050405020304" pitchFamily="18" charset="0"/>
              </a:rPr>
              <a:t>Islands</a:t>
            </a:r>
            <a:r>
              <a:rPr lang="it-IT" sz="2000" i="1" dirty="0">
                <a:latin typeface="Times New Roman" panose="02020603050405020304" pitchFamily="18" charset="0"/>
                <a:cs typeface="Times New Roman" panose="02020603050405020304" pitchFamily="18" charset="0"/>
              </a:rPr>
              <a:t>, 1907</a:t>
            </a:r>
          </a:p>
        </p:txBody>
      </p:sp>
      <p:pic>
        <p:nvPicPr>
          <p:cNvPr id="5" name="Segnaposto contenuto 4">
            <a:extLst>
              <a:ext uri="{FF2B5EF4-FFF2-40B4-BE49-F238E27FC236}">
                <a16:creationId xmlns:a16="http://schemas.microsoft.com/office/drawing/2014/main" id="{39CC51AD-8DB5-C94E-878C-62B6609B1A91}"/>
              </a:ext>
            </a:extLst>
          </p:cNvPr>
          <p:cNvPicPr>
            <a:picLocks noGrp="1" noChangeAspect="1"/>
          </p:cNvPicPr>
          <p:nvPr>
            <p:ph idx="1"/>
          </p:nvPr>
        </p:nvPicPr>
        <p:blipFill>
          <a:blip r:embed="rId2"/>
          <a:stretch>
            <a:fillRect/>
          </a:stretch>
        </p:blipFill>
        <p:spPr>
          <a:xfrm>
            <a:off x="838200" y="408659"/>
            <a:ext cx="2322000" cy="3096000"/>
          </a:xfrm>
        </p:spPr>
      </p:pic>
      <p:pic>
        <p:nvPicPr>
          <p:cNvPr id="7" name="Immagine 6">
            <a:extLst>
              <a:ext uri="{FF2B5EF4-FFF2-40B4-BE49-F238E27FC236}">
                <a16:creationId xmlns:a16="http://schemas.microsoft.com/office/drawing/2014/main" id="{6D4662B9-E4AF-9843-9281-932C0E7F8CC5}"/>
              </a:ext>
            </a:extLst>
          </p:cNvPr>
          <p:cNvPicPr>
            <a:picLocks noChangeAspect="1"/>
          </p:cNvPicPr>
          <p:nvPr/>
        </p:nvPicPr>
        <p:blipFill>
          <a:blip r:embed="rId3"/>
          <a:stretch>
            <a:fillRect/>
          </a:stretch>
        </p:blipFill>
        <p:spPr>
          <a:xfrm>
            <a:off x="4139995" y="2291138"/>
            <a:ext cx="4005000" cy="3204000"/>
          </a:xfrm>
          <a:prstGeom prst="rect">
            <a:avLst/>
          </a:prstGeom>
        </p:spPr>
      </p:pic>
      <p:pic>
        <p:nvPicPr>
          <p:cNvPr id="9" name="Immagine 8">
            <a:extLst>
              <a:ext uri="{FF2B5EF4-FFF2-40B4-BE49-F238E27FC236}">
                <a16:creationId xmlns:a16="http://schemas.microsoft.com/office/drawing/2014/main" id="{4C3EA9E0-4E36-6147-AEE5-75E06BF09507}"/>
              </a:ext>
            </a:extLst>
          </p:cNvPr>
          <p:cNvPicPr>
            <a:picLocks noChangeAspect="1"/>
          </p:cNvPicPr>
          <p:nvPr/>
        </p:nvPicPr>
        <p:blipFill>
          <a:blip r:embed="rId4"/>
          <a:stretch>
            <a:fillRect/>
          </a:stretch>
        </p:blipFill>
        <p:spPr>
          <a:xfrm>
            <a:off x="523144" y="3989081"/>
            <a:ext cx="3204000" cy="2239837"/>
          </a:xfrm>
          <a:prstGeom prst="rect">
            <a:avLst/>
          </a:prstGeom>
        </p:spPr>
      </p:pic>
      <p:pic>
        <p:nvPicPr>
          <p:cNvPr id="11" name="Immagine 10">
            <a:extLst>
              <a:ext uri="{FF2B5EF4-FFF2-40B4-BE49-F238E27FC236}">
                <a16:creationId xmlns:a16="http://schemas.microsoft.com/office/drawing/2014/main" id="{292D6F50-F6E8-514A-B5D7-F29F70C9C697}"/>
              </a:ext>
            </a:extLst>
          </p:cNvPr>
          <p:cNvPicPr>
            <a:picLocks noChangeAspect="1"/>
          </p:cNvPicPr>
          <p:nvPr/>
        </p:nvPicPr>
        <p:blipFill>
          <a:blip r:embed="rId5"/>
          <a:stretch>
            <a:fillRect/>
          </a:stretch>
        </p:blipFill>
        <p:spPr>
          <a:xfrm>
            <a:off x="8557846" y="2790093"/>
            <a:ext cx="3528000" cy="2705045"/>
          </a:xfrm>
          <a:prstGeom prst="rect">
            <a:avLst/>
          </a:prstGeom>
        </p:spPr>
      </p:pic>
    </p:spTree>
    <p:extLst>
      <p:ext uri="{BB962C8B-B14F-4D97-AF65-F5344CB8AC3E}">
        <p14:creationId xmlns:p14="http://schemas.microsoft.com/office/powerpoint/2010/main" val="56399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9537D4-7CA5-4F44-AAD5-3F949BD0B5E4}"/>
              </a:ext>
            </a:extLst>
          </p:cNvPr>
          <p:cNvSpPr>
            <a:spLocks noGrp="1"/>
          </p:cNvSpPr>
          <p:nvPr>
            <p:ph type="title"/>
          </p:nvPr>
        </p:nvSpPr>
        <p:spPr/>
        <p:txBody>
          <a:bodyPr>
            <a:normAutofit/>
          </a:bodyPr>
          <a:lstStyle/>
          <a:p>
            <a:pPr algn="ctr"/>
            <a:r>
              <a:rPr lang="it-IT" sz="2800" dirty="0">
                <a:latin typeface="Times New Roman" panose="02020603050405020304" pitchFamily="18" charset="0"/>
                <a:cs typeface="Times New Roman" panose="02020603050405020304" pitchFamily="18" charset="0"/>
              </a:rPr>
              <a:t>Culture urbane, tra i cantieri di Belfast e una Dublino sempre più commerciale (fino al 1913) grazie anche alle risorse coloniali</a:t>
            </a:r>
          </a:p>
        </p:txBody>
      </p:sp>
      <p:pic>
        <p:nvPicPr>
          <p:cNvPr id="7" name="Segnaposto contenuto 6">
            <a:extLst>
              <a:ext uri="{FF2B5EF4-FFF2-40B4-BE49-F238E27FC236}">
                <a16:creationId xmlns:a16="http://schemas.microsoft.com/office/drawing/2014/main" id="{44E1C744-A041-1D48-AE73-853824CA3269}"/>
              </a:ext>
            </a:extLst>
          </p:cNvPr>
          <p:cNvPicPr>
            <a:picLocks noGrp="1" noChangeAspect="1"/>
          </p:cNvPicPr>
          <p:nvPr>
            <p:ph idx="1"/>
          </p:nvPr>
        </p:nvPicPr>
        <p:blipFill>
          <a:blip r:embed="rId2"/>
          <a:stretch>
            <a:fillRect/>
          </a:stretch>
        </p:blipFill>
        <p:spPr>
          <a:xfrm>
            <a:off x="630604" y="1594644"/>
            <a:ext cx="3204000" cy="2128188"/>
          </a:xfrm>
        </p:spPr>
      </p:pic>
      <p:pic>
        <p:nvPicPr>
          <p:cNvPr id="9" name="Immagine 8">
            <a:extLst>
              <a:ext uri="{FF2B5EF4-FFF2-40B4-BE49-F238E27FC236}">
                <a16:creationId xmlns:a16="http://schemas.microsoft.com/office/drawing/2014/main" id="{A6E60080-DAEB-1843-A6A3-5445F0BB1449}"/>
              </a:ext>
            </a:extLst>
          </p:cNvPr>
          <p:cNvPicPr>
            <a:picLocks noChangeAspect="1"/>
          </p:cNvPicPr>
          <p:nvPr/>
        </p:nvPicPr>
        <p:blipFill>
          <a:blip r:embed="rId3"/>
          <a:stretch>
            <a:fillRect/>
          </a:stretch>
        </p:blipFill>
        <p:spPr>
          <a:xfrm>
            <a:off x="678956" y="4133363"/>
            <a:ext cx="3107295" cy="2556000"/>
          </a:xfrm>
          <a:prstGeom prst="rect">
            <a:avLst/>
          </a:prstGeom>
        </p:spPr>
      </p:pic>
      <p:pic>
        <p:nvPicPr>
          <p:cNvPr id="11" name="Immagine 10">
            <a:extLst>
              <a:ext uri="{FF2B5EF4-FFF2-40B4-BE49-F238E27FC236}">
                <a16:creationId xmlns:a16="http://schemas.microsoft.com/office/drawing/2014/main" id="{5EB876AC-3C3B-E342-8C08-5BE5895762A1}"/>
              </a:ext>
            </a:extLst>
          </p:cNvPr>
          <p:cNvPicPr>
            <a:picLocks noChangeAspect="1"/>
          </p:cNvPicPr>
          <p:nvPr/>
        </p:nvPicPr>
        <p:blipFill>
          <a:blip r:embed="rId4"/>
          <a:stretch>
            <a:fillRect/>
          </a:stretch>
        </p:blipFill>
        <p:spPr>
          <a:xfrm>
            <a:off x="7313389" y="1690688"/>
            <a:ext cx="3636000" cy="2908800"/>
          </a:xfrm>
          <a:prstGeom prst="rect">
            <a:avLst/>
          </a:prstGeom>
        </p:spPr>
      </p:pic>
      <p:pic>
        <p:nvPicPr>
          <p:cNvPr id="13" name="Immagine 12">
            <a:extLst>
              <a:ext uri="{FF2B5EF4-FFF2-40B4-BE49-F238E27FC236}">
                <a16:creationId xmlns:a16="http://schemas.microsoft.com/office/drawing/2014/main" id="{9B80AC00-4A7C-F444-93C0-368678467CB5}"/>
              </a:ext>
            </a:extLst>
          </p:cNvPr>
          <p:cNvPicPr>
            <a:picLocks noChangeAspect="1"/>
          </p:cNvPicPr>
          <p:nvPr/>
        </p:nvPicPr>
        <p:blipFill>
          <a:blip r:embed="rId5"/>
          <a:stretch>
            <a:fillRect/>
          </a:stretch>
        </p:blipFill>
        <p:spPr>
          <a:xfrm>
            <a:off x="7043389" y="4765862"/>
            <a:ext cx="4176000" cy="1923501"/>
          </a:xfrm>
          <a:prstGeom prst="rect">
            <a:avLst/>
          </a:prstGeom>
        </p:spPr>
      </p:pic>
    </p:spTree>
    <p:extLst>
      <p:ext uri="{BB962C8B-B14F-4D97-AF65-F5344CB8AC3E}">
        <p14:creationId xmlns:p14="http://schemas.microsoft.com/office/powerpoint/2010/main" val="161780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71B3CA-43D9-4F46-BA52-5C44F38941C7}"/>
              </a:ext>
            </a:extLst>
          </p:cNvPr>
          <p:cNvSpPr>
            <a:spLocks noGrp="1"/>
          </p:cNvSpPr>
          <p:nvPr>
            <p:ph type="title"/>
          </p:nvPr>
        </p:nvSpPr>
        <p:spPr/>
        <p:txBody>
          <a:bodyPr/>
          <a:lstStyle/>
          <a:p>
            <a:pPr algn="ctr"/>
            <a:r>
              <a:rPr lang="it-IT" dirty="0"/>
              <a:t>Espropri, emigrazione, morte  </a:t>
            </a:r>
          </a:p>
        </p:txBody>
      </p:sp>
      <p:pic>
        <p:nvPicPr>
          <p:cNvPr id="6" name="Segnaposto contenuto 5">
            <a:extLst>
              <a:ext uri="{FF2B5EF4-FFF2-40B4-BE49-F238E27FC236}">
                <a16:creationId xmlns:a16="http://schemas.microsoft.com/office/drawing/2014/main" id="{A0FB3C3A-3D68-3F42-97ED-E8FBD4A1D1C3}"/>
              </a:ext>
            </a:extLst>
          </p:cNvPr>
          <p:cNvPicPr>
            <a:picLocks noGrp="1" noChangeAspect="1"/>
          </p:cNvPicPr>
          <p:nvPr>
            <p:ph sz="half" idx="1"/>
          </p:nvPr>
        </p:nvPicPr>
        <p:blipFill>
          <a:blip r:embed="rId2"/>
          <a:stretch>
            <a:fillRect/>
          </a:stretch>
        </p:blipFill>
        <p:spPr>
          <a:xfrm>
            <a:off x="684576" y="2159794"/>
            <a:ext cx="4673600" cy="3683000"/>
          </a:xfrm>
        </p:spPr>
      </p:pic>
      <p:pic>
        <p:nvPicPr>
          <p:cNvPr id="8" name="Segnaposto contenuto 7">
            <a:extLst>
              <a:ext uri="{FF2B5EF4-FFF2-40B4-BE49-F238E27FC236}">
                <a16:creationId xmlns:a16="http://schemas.microsoft.com/office/drawing/2014/main" id="{2D2E9380-FAA4-A746-9781-B1691AC2A58E}"/>
              </a:ext>
            </a:extLst>
          </p:cNvPr>
          <p:cNvPicPr>
            <a:picLocks noGrp="1" noChangeAspect="1"/>
          </p:cNvPicPr>
          <p:nvPr>
            <p:ph sz="half" idx="2"/>
          </p:nvPr>
        </p:nvPicPr>
        <p:blipFill>
          <a:blip r:embed="rId3"/>
          <a:stretch>
            <a:fillRect/>
          </a:stretch>
        </p:blipFill>
        <p:spPr>
          <a:xfrm>
            <a:off x="6172200" y="2805208"/>
            <a:ext cx="5181600" cy="2392172"/>
          </a:xfrm>
        </p:spPr>
      </p:pic>
    </p:spTree>
    <p:extLst>
      <p:ext uri="{BB962C8B-B14F-4D97-AF65-F5344CB8AC3E}">
        <p14:creationId xmlns:p14="http://schemas.microsoft.com/office/powerpoint/2010/main" val="390645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3CF462-3E69-5344-A461-77FC627442B5}"/>
              </a:ext>
            </a:extLst>
          </p:cNvPr>
          <p:cNvSpPr>
            <a:spLocks noGrp="1"/>
          </p:cNvSpPr>
          <p:nvPr>
            <p:ph type="title"/>
          </p:nvPr>
        </p:nvSpPr>
        <p:spPr/>
        <p:txBody>
          <a:bodyPr>
            <a:normAutofit fontScale="90000"/>
          </a:bodyPr>
          <a:lstStyle/>
          <a:p>
            <a:pPr algn="just"/>
            <a:r>
              <a:rPr lang="it-IT" sz="2400" dirty="0">
                <a:latin typeface="Times New Roman" panose="02020603050405020304" pitchFamily="18" charset="0"/>
                <a:cs typeface="Times New Roman" panose="02020603050405020304" pitchFamily="18" charset="0"/>
              </a:rPr>
              <a:t>Dublino, la seconda città del paese, dopo Londra, nel 1900, e tuttavia poco vivace economicamente soprattutto se paragonata a Belfast, ricca dei suoi cantieri navali e dell’industria tessile. Città capitale di un importante paese europeo e nel contempo città coloniale, con dei dati sulla povertà simili a quelli di Calcutta. </a:t>
            </a:r>
          </a:p>
        </p:txBody>
      </p:sp>
      <p:pic>
        <p:nvPicPr>
          <p:cNvPr id="6" name="Immagine 5">
            <a:extLst>
              <a:ext uri="{FF2B5EF4-FFF2-40B4-BE49-F238E27FC236}">
                <a16:creationId xmlns:a16="http://schemas.microsoft.com/office/drawing/2014/main" id="{5B8F28C3-08AE-7243-B39E-DC956D2787B2}"/>
              </a:ext>
            </a:extLst>
          </p:cNvPr>
          <p:cNvPicPr>
            <a:picLocks noChangeAspect="1"/>
          </p:cNvPicPr>
          <p:nvPr/>
        </p:nvPicPr>
        <p:blipFill>
          <a:blip r:embed="rId2"/>
          <a:stretch>
            <a:fillRect/>
          </a:stretch>
        </p:blipFill>
        <p:spPr>
          <a:xfrm>
            <a:off x="5448300" y="2819400"/>
            <a:ext cx="1295400" cy="1219200"/>
          </a:xfrm>
          <a:prstGeom prst="rect">
            <a:avLst/>
          </a:prstGeom>
        </p:spPr>
      </p:pic>
      <p:pic>
        <p:nvPicPr>
          <p:cNvPr id="8" name="Immagine 7">
            <a:extLst>
              <a:ext uri="{FF2B5EF4-FFF2-40B4-BE49-F238E27FC236}">
                <a16:creationId xmlns:a16="http://schemas.microsoft.com/office/drawing/2014/main" id="{8B286EAD-3EFE-044D-AB9A-A96272D4CA4E}"/>
              </a:ext>
            </a:extLst>
          </p:cNvPr>
          <p:cNvPicPr>
            <a:picLocks noChangeAspect="1"/>
          </p:cNvPicPr>
          <p:nvPr/>
        </p:nvPicPr>
        <p:blipFill>
          <a:blip r:embed="rId3"/>
          <a:stretch>
            <a:fillRect/>
          </a:stretch>
        </p:blipFill>
        <p:spPr>
          <a:xfrm>
            <a:off x="5448300" y="2819400"/>
            <a:ext cx="1295400" cy="1219200"/>
          </a:xfrm>
          <a:prstGeom prst="rect">
            <a:avLst/>
          </a:prstGeom>
        </p:spPr>
      </p:pic>
      <p:pic>
        <p:nvPicPr>
          <p:cNvPr id="10" name="Immagine 9">
            <a:extLst>
              <a:ext uri="{FF2B5EF4-FFF2-40B4-BE49-F238E27FC236}">
                <a16:creationId xmlns:a16="http://schemas.microsoft.com/office/drawing/2014/main" id="{CA8FD680-E56A-6042-A8B2-DB89A1EE231F}"/>
              </a:ext>
            </a:extLst>
          </p:cNvPr>
          <p:cNvPicPr>
            <a:picLocks noChangeAspect="1"/>
          </p:cNvPicPr>
          <p:nvPr/>
        </p:nvPicPr>
        <p:blipFill>
          <a:blip r:embed="rId4"/>
          <a:stretch>
            <a:fillRect/>
          </a:stretch>
        </p:blipFill>
        <p:spPr>
          <a:xfrm>
            <a:off x="7897800" y="2417492"/>
            <a:ext cx="3456000" cy="3242215"/>
          </a:xfrm>
          <a:prstGeom prst="rect">
            <a:avLst/>
          </a:prstGeom>
        </p:spPr>
      </p:pic>
      <p:sp>
        <p:nvSpPr>
          <p:cNvPr id="14" name="Segnaposto contenuto 13">
            <a:extLst>
              <a:ext uri="{FF2B5EF4-FFF2-40B4-BE49-F238E27FC236}">
                <a16:creationId xmlns:a16="http://schemas.microsoft.com/office/drawing/2014/main" id="{E5B14FCB-4A05-4E4A-8FF1-DF5E2A67F75A}"/>
              </a:ext>
            </a:extLst>
          </p:cNvPr>
          <p:cNvSpPr>
            <a:spLocks noGrp="1"/>
          </p:cNvSpPr>
          <p:nvPr>
            <p:ph idx="1"/>
          </p:nvPr>
        </p:nvSpPr>
        <p:spPr>
          <a:xfrm>
            <a:off x="838200" y="1960562"/>
            <a:ext cx="10515600" cy="4351338"/>
          </a:xfrm>
        </p:spPr>
        <p:txBody>
          <a:bodyPr/>
          <a:lstStyle/>
          <a:p>
            <a:pPr marL="0" indent="0">
              <a:buNone/>
            </a:pPr>
            <a:endParaRPr lang="it-IT" dirty="0"/>
          </a:p>
        </p:txBody>
      </p:sp>
      <p:pic>
        <p:nvPicPr>
          <p:cNvPr id="15" name="Immagine 14">
            <a:extLst>
              <a:ext uri="{FF2B5EF4-FFF2-40B4-BE49-F238E27FC236}">
                <a16:creationId xmlns:a16="http://schemas.microsoft.com/office/drawing/2014/main" id="{5B8E338A-64CF-3F41-BBF2-EAB54D39AA69}"/>
              </a:ext>
            </a:extLst>
          </p:cNvPr>
          <p:cNvPicPr>
            <a:picLocks noChangeAspect="1"/>
          </p:cNvPicPr>
          <p:nvPr/>
        </p:nvPicPr>
        <p:blipFill>
          <a:blip r:embed="rId5"/>
          <a:stretch>
            <a:fillRect/>
          </a:stretch>
        </p:blipFill>
        <p:spPr>
          <a:xfrm>
            <a:off x="1646288" y="4414491"/>
            <a:ext cx="2016000" cy="1897409"/>
          </a:xfrm>
          <a:prstGeom prst="rect">
            <a:avLst/>
          </a:prstGeom>
        </p:spPr>
      </p:pic>
      <p:pic>
        <p:nvPicPr>
          <p:cNvPr id="16" name="Immagine 15">
            <a:extLst>
              <a:ext uri="{FF2B5EF4-FFF2-40B4-BE49-F238E27FC236}">
                <a16:creationId xmlns:a16="http://schemas.microsoft.com/office/drawing/2014/main" id="{A1EA11C6-ABF9-0343-8BEB-C9F49843A6DA}"/>
              </a:ext>
            </a:extLst>
          </p:cNvPr>
          <p:cNvPicPr>
            <a:picLocks noChangeAspect="1"/>
          </p:cNvPicPr>
          <p:nvPr/>
        </p:nvPicPr>
        <p:blipFill>
          <a:blip r:embed="rId6"/>
          <a:stretch>
            <a:fillRect/>
          </a:stretch>
        </p:blipFill>
        <p:spPr>
          <a:xfrm>
            <a:off x="1253050" y="2067406"/>
            <a:ext cx="2486250" cy="2340000"/>
          </a:xfrm>
          <a:prstGeom prst="rect">
            <a:avLst/>
          </a:prstGeom>
        </p:spPr>
      </p:pic>
      <p:pic>
        <p:nvPicPr>
          <p:cNvPr id="17" name="Immagine 16">
            <a:extLst>
              <a:ext uri="{FF2B5EF4-FFF2-40B4-BE49-F238E27FC236}">
                <a16:creationId xmlns:a16="http://schemas.microsoft.com/office/drawing/2014/main" id="{C4E0BCEE-79EC-7F40-8C86-58FAF9AD0FA5}"/>
              </a:ext>
            </a:extLst>
          </p:cNvPr>
          <p:cNvPicPr>
            <a:picLocks noChangeAspect="1"/>
          </p:cNvPicPr>
          <p:nvPr/>
        </p:nvPicPr>
        <p:blipFill>
          <a:blip r:embed="rId7"/>
          <a:stretch>
            <a:fillRect/>
          </a:stretch>
        </p:blipFill>
        <p:spPr>
          <a:xfrm>
            <a:off x="4470375" y="2417492"/>
            <a:ext cx="3251250" cy="3060000"/>
          </a:xfrm>
          <a:prstGeom prst="rect">
            <a:avLst/>
          </a:prstGeom>
        </p:spPr>
      </p:pic>
    </p:spTree>
    <p:extLst>
      <p:ext uri="{BB962C8B-B14F-4D97-AF65-F5344CB8AC3E}">
        <p14:creationId xmlns:p14="http://schemas.microsoft.com/office/powerpoint/2010/main" val="426656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B560F-A16D-084D-8420-00B5F86622AE}"/>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Tensioni politiche e speranze deluse </a:t>
            </a:r>
          </a:p>
        </p:txBody>
      </p:sp>
      <p:sp>
        <p:nvSpPr>
          <p:cNvPr id="3" name="Segnaposto contenuto 2">
            <a:extLst>
              <a:ext uri="{FF2B5EF4-FFF2-40B4-BE49-F238E27FC236}">
                <a16:creationId xmlns:a16="http://schemas.microsoft.com/office/drawing/2014/main" id="{99A27167-6EBA-8247-882F-6E976E91941C}"/>
              </a:ext>
            </a:extLst>
          </p:cNvPr>
          <p:cNvSpPr>
            <a:spLocks noGrp="1"/>
          </p:cNvSpPr>
          <p:nvPr>
            <p:ph idx="1"/>
          </p:nvPr>
        </p:nvSpPr>
        <p:spPr/>
        <p:txBody>
          <a:bodyPr>
            <a:normAutofit fontScale="77500" lnSpcReduction="20000"/>
          </a:bodyPr>
          <a:lstStyle/>
          <a:p>
            <a:pPr marL="0" indent="0" algn="just">
              <a:buNone/>
            </a:pPr>
            <a:r>
              <a:rPr lang="it-IT" dirty="0">
                <a:latin typeface="Times New Roman" panose="02020603050405020304" pitchFamily="18" charset="0"/>
                <a:cs typeface="Times New Roman" panose="02020603050405020304" pitchFamily="18" charset="0"/>
              </a:rPr>
              <a:t>La caduta di Charles S. </a:t>
            </a:r>
            <a:r>
              <a:rPr lang="it-IT" dirty="0" err="1">
                <a:latin typeface="Times New Roman" panose="02020603050405020304" pitchFamily="18" charset="0"/>
                <a:cs typeface="Times New Roman" panose="02020603050405020304" pitchFamily="18" charset="0"/>
              </a:rPr>
              <a:t>Parnell</a:t>
            </a:r>
            <a:r>
              <a:rPr lang="it-IT" dirty="0">
                <a:latin typeface="Times New Roman" panose="02020603050405020304" pitchFamily="18" charset="0"/>
                <a:cs typeface="Times New Roman" panose="02020603050405020304" pitchFamily="18" charset="0"/>
              </a:rPr>
              <a:t> creò una spaccatura nel paese: incarnava tutte le speranze dell’autodeterminazione e del ritorno della terra agli irlandesi, anche se era protestante e apparteneva a una facoltosa  famiglia anglo-irlandese. Il suo immenso sostegno popolare venne a mancare quando si scoprì che aveva una relazione con una donna sposata, </a:t>
            </a:r>
            <a:r>
              <a:rPr lang="it-IT" dirty="0" err="1">
                <a:latin typeface="Times New Roman" panose="02020603050405020304" pitchFamily="18" charset="0"/>
                <a:cs typeface="Times New Roman" panose="02020603050405020304" pitchFamily="18" charset="0"/>
              </a:rPr>
              <a:t>Katherine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O’Shea</a:t>
            </a:r>
            <a:r>
              <a:rPr lang="it-IT" dirty="0">
                <a:latin typeface="Times New Roman" panose="02020603050405020304" pitchFamily="18" charset="0"/>
                <a:cs typeface="Times New Roman" panose="02020603050405020304" pitchFamily="18" charset="0"/>
              </a:rPr>
              <a:t>. A causa dello ‘scandalo’, le autorità ecclesiastiche cattoliche, che finora lo avevano accompagnato nei suoi sforzi per ottenere lo </a:t>
            </a:r>
            <a:r>
              <a:rPr lang="it-IT" i="1" dirty="0">
                <a:latin typeface="Times New Roman" panose="02020603050405020304" pitchFamily="18" charset="0"/>
                <a:cs typeface="Times New Roman" panose="02020603050405020304" pitchFamily="18" charset="0"/>
              </a:rPr>
              <a:t>Home </a:t>
            </a:r>
            <a:r>
              <a:rPr lang="it-IT" i="1" dirty="0" err="1">
                <a:latin typeface="Times New Roman" panose="02020603050405020304" pitchFamily="18" charset="0"/>
                <a:cs typeface="Times New Roman" panose="02020603050405020304" pitchFamily="18" charset="0"/>
              </a:rPr>
              <a:t>Rule</a:t>
            </a:r>
            <a:r>
              <a:rPr lang="it-IT" dirty="0">
                <a:latin typeface="Times New Roman" panose="02020603050405020304" pitchFamily="18" charset="0"/>
                <a:cs typeface="Times New Roman" panose="02020603050405020304" pitchFamily="18" charset="0"/>
              </a:rPr>
              <a:t>, lo abbandonarono e insieme a loro parte dei suoi seguaci. Molti ’</a:t>
            </a:r>
            <a:r>
              <a:rPr lang="it-IT" dirty="0" err="1">
                <a:latin typeface="Times New Roman" panose="02020603050405020304" pitchFamily="18" charset="0"/>
                <a:cs typeface="Times New Roman" panose="02020603050405020304" pitchFamily="18" charset="0"/>
              </a:rPr>
              <a:t>parnelliani</a:t>
            </a:r>
            <a:r>
              <a:rPr lang="it-IT" dirty="0">
                <a:latin typeface="Times New Roman" panose="02020603050405020304" pitchFamily="18" charset="0"/>
                <a:cs typeface="Times New Roman" panose="02020603050405020304" pitchFamily="18" charset="0"/>
              </a:rPr>
              <a:t>’ convinti, come la famiglia Joyce, nutrirono un forte risentimento nei confronti del tradimento del ‘re senza corona’, la cui morte nel 1891 lasciò la causa dell’autodeterminazione in mani meno competenti. Al funerale di </a:t>
            </a:r>
            <a:r>
              <a:rPr lang="it-IT" dirty="0" err="1">
                <a:latin typeface="Times New Roman" panose="02020603050405020304" pitchFamily="18" charset="0"/>
                <a:cs typeface="Times New Roman" panose="02020603050405020304" pitchFamily="18" charset="0"/>
              </a:rPr>
              <a:t>Parnell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acxcorsero</a:t>
            </a:r>
            <a:r>
              <a:rPr lang="it-IT" dirty="0">
                <a:latin typeface="Times New Roman" panose="02020603050405020304" pitchFamily="18" charset="0"/>
                <a:cs typeface="Times New Roman" panose="02020603050405020304" pitchFamily="18" charset="0"/>
              </a:rPr>
              <a:t> più di 200.000 persone e la giornata passò alla storia come </a:t>
            </a:r>
            <a:r>
              <a:rPr lang="it-IT" i="1" dirty="0" err="1">
                <a:latin typeface="Times New Roman" panose="02020603050405020304" pitchFamily="18" charset="0"/>
                <a:cs typeface="Times New Roman" panose="02020603050405020304" pitchFamily="18" charset="0"/>
              </a:rPr>
              <a:t>Ivy</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Day</a:t>
            </a:r>
            <a:r>
              <a:rPr lang="it-IT" dirty="0">
                <a:latin typeface="Times New Roman" panose="02020603050405020304" pitchFamily="18" charset="0"/>
                <a:cs typeface="Times New Roman" panose="02020603050405020304" pitchFamily="18" charset="0"/>
              </a:rPr>
              <a:t>, il giorno dell’edera, ricordato in uno dei racconti di </a:t>
            </a:r>
            <a:r>
              <a:rPr lang="it-IT" i="1" dirty="0">
                <a:latin typeface="Times New Roman" panose="02020603050405020304" pitchFamily="18" charset="0"/>
                <a:cs typeface="Times New Roman" panose="02020603050405020304" pitchFamily="18" charset="0"/>
              </a:rPr>
              <a:t>Gente di Dublino.</a:t>
            </a:r>
          </a:p>
          <a:p>
            <a:pPr marL="0" indent="0" algn="just">
              <a:buNone/>
            </a:pPr>
            <a:r>
              <a:rPr lang="it-IT" dirty="0">
                <a:latin typeface="Times New Roman" panose="02020603050405020304" pitchFamily="18" charset="0"/>
                <a:cs typeface="Times New Roman" panose="02020603050405020304" pitchFamily="18" charset="0"/>
              </a:rPr>
              <a:t>Per contro, sul fronte opposto alla lotta pacifica e costituzionale, le organizzazioni più radicali continuano il proprio lavoro sotterraneo come i Feniani oppure alla luce del giorno, come l’Irish </a:t>
            </a:r>
            <a:r>
              <a:rPr lang="it-IT" dirty="0" err="1">
                <a:latin typeface="Times New Roman" panose="02020603050405020304" pitchFamily="18" charset="0"/>
                <a:cs typeface="Times New Roman" panose="02020603050405020304" pitchFamily="18" charset="0"/>
              </a:rPr>
              <a:t>Republican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Brotherhood</a:t>
            </a:r>
            <a:r>
              <a:rPr lang="it-IT" dirty="0">
                <a:latin typeface="Times New Roman" panose="02020603050405020304" pitchFamily="18" charset="0"/>
                <a:cs typeface="Times New Roman" panose="02020603050405020304" pitchFamily="18" charset="0"/>
              </a:rPr>
              <a:t>, che nella seconda parte del secolo sarebbe confluita nell’ IRA. Le due anime indipendentiste del paese, pacifista e bellicista, convivono con difficoltà e così sarà fino al 1998 e persino oltre.  </a:t>
            </a:r>
          </a:p>
        </p:txBody>
      </p:sp>
    </p:spTree>
    <p:extLst>
      <p:ext uri="{BB962C8B-B14F-4D97-AF65-F5344CB8AC3E}">
        <p14:creationId xmlns:p14="http://schemas.microsoft.com/office/powerpoint/2010/main" val="167796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689A0D-2C64-E640-8D1A-6C569F571F57}"/>
              </a:ext>
            </a:extLst>
          </p:cNvPr>
          <p:cNvSpPr>
            <a:spLocks noGrp="1"/>
          </p:cNvSpPr>
          <p:nvPr>
            <p:ph type="title"/>
          </p:nvPr>
        </p:nvSpPr>
        <p:spPr>
          <a:xfrm>
            <a:off x="955430" y="376848"/>
            <a:ext cx="10515600" cy="1325563"/>
          </a:xfrm>
        </p:spPr>
        <p:txBody>
          <a:bodyPr>
            <a:normAutofit/>
          </a:bodyPr>
          <a:lstStyle/>
          <a:p>
            <a:pPr algn="ctr"/>
            <a:r>
              <a:rPr lang="it-IT" sz="2800" dirty="0">
                <a:latin typeface="Times New Roman" panose="02020603050405020304" pitchFamily="18" charset="0"/>
                <a:cs typeface="Times New Roman" panose="02020603050405020304" pitchFamily="18" charset="0"/>
              </a:rPr>
              <a:t>Un paesaggio letterario frastagliato: chi racconta l’Irlanda e la sua gente tra Otto e primo Novecento? </a:t>
            </a:r>
          </a:p>
        </p:txBody>
      </p:sp>
      <p:sp>
        <p:nvSpPr>
          <p:cNvPr id="3" name="Segnaposto contenuto 2">
            <a:extLst>
              <a:ext uri="{FF2B5EF4-FFF2-40B4-BE49-F238E27FC236}">
                <a16:creationId xmlns:a16="http://schemas.microsoft.com/office/drawing/2014/main" id="{36A5259C-2341-6D4D-A7B5-F8FFC6771DD3}"/>
              </a:ext>
            </a:extLst>
          </p:cNvPr>
          <p:cNvSpPr>
            <a:spLocks noGrp="1"/>
          </p:cNvSpPr>
          <p:nvPr>
            <p:ph idx="1"/>
          </p:nvPr>
        </p:nvSpPr>
        <p:spPr/>
        <p:txBody>
          <a:bodyPr>
            <a:normAutofit fontScale="85000" lnSpcReduction="20000"/>
          </a:bodyPr>
          <a:lstStyle/>
          <a:p>
            <a:r>
              <a:rPr lang="it-IT" dirty="0">
                <a:latin typeface="Times New Roman" panose="02020603050405020304" pitchFamily="18" charset="0"/>
                <a:cs typeface="Times New Roman" panose="02020603050405020304" pitchFamily="18" charset="0"/>
              </a:rPr>
              <a:t>La cultura gaelica in resilienza, nell’ovest del paese, a livello comunitario, con scarsissima diffusione per ragioni editoriali e linguistiche.  </a:t>
            </a:r>
          </a:p>
          <a:p>
            <a:r>
              <a:rPr lang="it-IT" dirty="0">
                <a:latin typeface="Times New Roman" panose="02020603050405020304" pitchFamily="18" charset="0"/>
                <a:cs typeface="Times New Roman" panose="02020603050405020304" pitchFamily="18" charset="0"/>
              </a:rPr>
              <a:t>Artisti e intellettuali dipendono quasi esclusivamente da Londra, e sin dal Settecento, l’Irlanda conosce una emorragia dei suoi scrittori, drammaturghi in particolare.</a:t>
            </a:r>
          </a:p>
          <a:p>
            <a:r>
              <a:rPr lang="it-IT" dirty="0">
                <a:latin typeface="Times New Roman" panose="02020603050405020304" pitchFamily="18" charset="0"/>
                <a:cs typeface="Times New Roman" panose="02020603050405020304" pitchFamily="18" charset="0"/>
              </a:rPr>
              <a:t>Nell’Ottocento, si afferma un genere esclusivamente anglo-irlandese, praticato da inglesi radicati da tempo: fiorisce cosi </a:t>
            </a:r>
            <a:r>
              <a:rPr lang="it-IT" i="1" dirty="0">
                <a:latin typeface="Times New Roman" panose="02020603050405020304" pitchFamily="18" charset="0"/>
                <a:cs typeface="Times New Roman" panose="02020603050405020304" pitchFamily="18" charset="0"/>
              </a:rPr>
              <a:t>The Big House </a:t>
            </a:r>
            <a:r>
              <a:rPr lang="it-IT" i="1" dirty="0" err="1">
                <a:latin typeface="Times New Roman" panose="02020603050405020304" pitchFamily="18" charset="0"/>
                <a:cs typeface="Times New Roman" panose="02020603050405020304" pitchFamily="18" charset="0"/>
              </a:rPr>
              <a:t>Novel</a:t>
            </a:r>
            <a:r>
              <a:rPr lang="it-IT" dirty="0">
                <a:latin typeface="Times New Roman" panose="02020603050405020304" pitchFamily="18" charset="0"/>
                <a:cs typeface="Times New Roman" panose="02020603050405020304" pitchFamily="18" charset="0"/>
              </a:rPr>
              <a:t>, racconti incentrati sulle famiglie aristocratiche proprietarie per l’appunto delle case nobili disseminate nel paese, spesso mal gestite da chi le possiede e preferisce i piaceri londinesi alla cura dei propri beni. Nasce così la figura dell’</a:t>
            </a:r>
            <a:r>
              <a:rPr lang="it-IT" i="1" dirty="0" err="1">
                <a:latin typeface="Times New Roman" panose="02020603050405020304" pitchFamily="18" charset="0"/>
                <a:cs typeface="Times New Roman" panose="02020603050405020304" pitchFamily="18" charset="0"/>
              </a:rPr>
              <a:t>absentee</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il padrone che non c’è e che lascia andare terra e casa in malora. </a:t>
            </a:r>
          </a:p>
          <a:p>
            <a:r>
              <a:rPr lang="it-IT" dirty="0">
                <a:latin typeface="Times New Roman" panose="02020603050405020304" pitchFamily="18" charset="0"/>
                <a:cs typeface="Times New Roman" panose="02020603050405020304" pitchFamily="18" charset="0"/>
              </a:rPr>
              <a:t>Scrittori di grandissimo successo varcano il Canale San Giorgio per trovare pubblico e fama in Inghilterra: </a:t>
            </a:r>
            <a:r>
              <a:rPr lang="it-IT" dirty="0" err="1">
                <a:latin typeface="Times New Roman" panose="02020603050405020304" pitchFamily="18" charset="0"/>
                <a:cs typeface="Times New Roman" panose="02020603050405020304" pitchFamily="18" charset="0"/>
              </a:rPr>
              <a:t>Bram</a:t>
            </a:r>
            <a:r>
              <a:rPr lang="it-IT" dirty="0">
                <a:latin typeface="Times New Roman" panose="02020603050405020304" pitchFamily="18" charset="0"/>
                <a:cs typeface="Times New Roman" panose="02020603050405020304" pitchFamily="18" charset="0"/>
              </a:rPr>
              <a:t> Stoker con </a:t>
            </a:r>
            <a:r>
              <a:rPr lang="it-IT" i="1" dirty="0">
                <a:latin typeface="Times New Roman" panose="02020603050405020304" pitchFamily="18" charset="0"/>
                <a:cs typeface="Times New Roman" panose="02020603050405020304" pitchFamily="18" charset="0"/>
              </a:rPr>
              <a:t>Dracula</a:t>
            </a:r>
            <a:r>
              <a:rPr lang="it-IT" dirty="0">
                <a:latin typeface="Times New Roman" panose="02020603050405020304" pitchFamily="18" charset="0"/>
                <a:cs typeface="Times New Roman" panose="02020603050405020304" pitchFamily="18" charset="0"/>
              </a:rPr>
              <a:t> e Oscar Wilde che conosce un successo clamoroso seguito da una brutale estromissione dal mondo letterario. </a:t>
            </a:r>
          </a:p>
        </p:txBody>
      </p:sp>
    </p:spTree>
    <p:extLst>
      <p:ext uri="{BB962C8B-B14F-4D97-AF65-F5344CB8AC3E}">
        <p14:creationId xmlns:p14="http://schemas.microsoft.com/office/powerpoint/2010/main" val="231527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68C1BD-2083-A04D-A223-32948D1DE2EB}"/>
              </a:ext>
            </a:extLst>
          </p:cNvPr>
          <p:cNvSpPr>
            <a:spLocks noGrp="1"/>
          </p:cNvSpPr>
          <p:nvPr>
            <p:ph type="title"/>
          </p:nvPr>
        </p:nvSpPr>
        <p:spPr/>
        <p:txBody>
          <a:bodyPr>
            <a:normAutofit/>
          </a:bodyPr>
          <a:lstStyle/>
          <a:p>
            <a:r>
              <a:rPr lang="it-IT" sz="2400" dirty="0"/>
              <a:t> 			</a:t>
            </a:r>
            <a:r>
              <a:rPr lang="it-IT" sz="3200" dirty="0">
                <a:latin typeface="Times New Roman" panose="02020603050405020304" pitchFamily="18" charset="0"/>
                <a:cs typeface="Times New Roman" panose="02020603050405020304" pitchFamily="18" charset="0"/>
              </a:rPr>
              <a:t>Le politiche della catastrofe</a:t>
            </a:r>
          </a:p>
        </p:txBody>
      </p:sp>
      <p:sp>
        <p:nvSpPr>
          <p:cNvPr id="3" name="Segnaposto contenuto 2">
            <a:extLst>
              <a:ext uri="{FF2B5EF4-FFF2-40B4-BE49-F238E27FC236}">
                <a16:creationId xmlns:a16="http://schemas.microsoft.com/office/drawing/2014/main" id="{B59746B9-6641-6F41-98DB-2AFCEC1947EB}"/>
              </a:ext>
            </a:extLst>
          </p:cNvPr>
          <p:cNvSpPr>
            <a:spLocks noGrp="1"/>
          </p:cNvSpPr>
          <p:nvPr>
            <p:ph sz="half" idx="1"/>
          </p:nvPr>
        </p:nvSpPr>
        <p:spPr/>
        <p:txBody>
          <a:bodyPr>
            <a:normAutofit fontScale="55000" lnSpcReduction="20000"/>
          </a:bodyPr>
          <a:lstStyle/>
          <a:p>
            <a:pPr algn="just"/>
            <a:r>
              <a:rPr lang="it-IT" dirty="0">
                <a:latin typeface="Times New Roman" panose="02020603050405020304" pitchFamily="18" charset="0"/>
                <a:cs typeface="Times New Roman" panose="02020603050405020304" pitchFamily="18" charset="0"/>
              </a:rPr>
              <a:t>Con il governo Russell, nel 1847, cambia la politica – se così la si può chiamare – degli aiuti.  Si ritiene che l’Irlanda non sia tanto un paese sovrappopolato, ma semplicemente sottosviluppato, al quale non fanno difetto i capitali, bensì la volontà di creare ricchezza. Che i senza terra si adoperino per cercare lavoro, e i proprietari si impegnino ad onorare i propri “doveri morali” e a soccorrere i disperati per mezzo dei cosiddetti </a:t>
            </a:r>
            <a:r>
              <a:rPr lang="it-IT" i="1" dirty="0" err="1">
                <a:latin typeface="Times New Roman" panose="02020603050405020304" pitchFamily="18" charset="0"/>
                <a:cs typeface="Times New Roman" panose="02020603050405020304" pitchFamily="18" charset="0"/>
              </a:rPr>
              <a:t>relief</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works</a:t>
            </a:r>
            <a:r>
              <a:rPr lang="it-IT" dirty="0">
                <a:latin typeface="Times New Roman" panose="02020603050405020304" pitchFamily="18" charset="0"/>
                <a:cs typeface="Times New Roman" panose="02020603050405020304" pitchFamily="18" charset="0"/>
              </a:rPr>
              <a:t> </a:t>
            </a:r>
            <a:r>
              <a:rPr lang="it-IT" dirty="0"/>
              <a:t>…</a:t>
            </a:r>
          </a:p>
          <a:p>
            <a:pPr algn="just"/>
            <a:r>
              <a:rPr lang="it-IT" dirty="0">
                <a:latin typeface="Times New Roman" panose="02020603050405020304" pitchFamily="18" charset="0"/>
                <a:cs typeface="Times New Roman" panose="02020603050405020304" pitchFamily="18" charset="0"/>
              </a:rPr>
              <a:t>L’esito è prevedibile, aggravato dalla spirale crescente dei prezzi dei generi alimentari, e si registrano i primi decessi. Nella cittadina di </a:t>
            </a:r>
            <a:r>
              <a:rPr lang="it-IT" dirty="0" err="1">
                <a:latin typeface="Times New Roman" panose="02020603050405020304" pitchFamily="18" charset="0"/>
                <a:cs typeface="Times New Roman" panose="02020603050405020304" pitchFamily="18" charset="0"/>
              </a:rPr>
              <a:t>Skibberen</a:t>
            </a:r>
            <a:r>
              <a:rPr lang="it-IT" dirty="0">
                <a:latin typeface="Times New Roman" panose="02020603050405020304" pitchFamily="18" charset="0"/>
                <a:cs typeface="Times New Roman" panose="02020603050405020304" pitchFamily="18" charset="0"/>
              </a:rPr>
              <a:t> in County Cork la prima morte è segnalata in ottobre; a dicembre si contano a dozzine, e il locale comitato di soccorso si è dissolto, sopraffatto dalla tragedia montante. Le difese immunitarie si abbassano, e si diffondono l tifo e la febbre gialla, che fanno vittime non solo tra gli ammalati; ma anche tra il personale sanitario. Russell a questo punto cambia indirizzo. Occorre fare in modo che la gente sopravviva: alla politica dei lavori pubblici e al </a:t>
            </a:r>
            <a:r>
              <a:rPr lang="it-IT" i="1" dirty="0">
                <a:latin typeface="Times New Roman" panose="02020603050405020304" pitchFamily="18" charset="0"/>
                <a:cs typeface="Times New Roman" panose="02020603050405020304" pitchFamily="18" charset="0"/>
              </a:rPr>
              <a:t>Board of Works</a:t>
            </a:r>
            <a:r>
              <a:rPr lang="it-IT" dirty="0">
                <a:latin typeface="Times New Roman" panose="02020603050405020304" pitchFamily="18" charset="0"/>
                <a:cs typeface="Times New Roman" panose="02020603050405020304" pitchFamily="18" charset="0"/>
              </a:rPr>
              <a:t> viene improvvisamente sostituita quella delle </a:t>
            </a:r>
            <a:r>
              <a:rPr lang="it-IT" i="1" dirty="0" err="1">
                <a:latin typeface="Times New Roman" panose="02020603050405020304" pitchFamily="18" charset="0"/>
                <a:cs typeface="Times New Roman" panose="02020603050405020304" pitchFamily="18" charset="0"/>
              </a:rPr>
              <a:t>soup</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kitchens</a:t>
            </a:r>
            <a:r>
              <a:rPr lang="it-IT" dirty="0">
                <a:latin typeface="Times New Roman" panose="02020603050405020304" pitchFamily="18" charset="0"/>
                <a:cs typeface="Times New Roman" panose="02020603050405020304" pitchFamily="18" charset="0"/>
              </a:rPr>
              <a:t>, e poiché anche la più terribile delle tragedie ha i suoi lati paradossali, si cerca di licenziare </a:t>
            </a:r>
            <a:r>
              <a:rPr lang="it-IT" i="1" dirty="0">
                <a:latin typeface="Times New Roman" panose="02020603050405020304" pitchFamily="18" charset="0"/>
                <a:cs typeface="Times New Roman" panose="02020603050405020304" pitchFamily="18" charset="0"/>
              </a:rPr>
              <a:t>tutti</a:t>
            </a:r>
            <a:r>
              <a:rPr lang="it-IT" dirty="0">
                <a:latin typeface="Times New Roman" panose="02020603050405020304" pitchFamily="18" charset="0"/>
                <a:cs typeface="Times New Roman" panose="02020603050405020304" pitchFamily="18" charset="0"/>
              </a:rPr>
              <a:t> i lavoratori addetti ai cantieri promossi in precedenza prima ancora che le “mense dei poveri” entrino in funzione. </a:t>
            </a:r>
          </a:p>
          <a:p>
            <a:endParaRPr lang="it-IT" dirty="0"/>
          </a:p>
        </p:txBody>
      </p:sp>
      <p:sp>
        <p:nvSpPr>
          <p:cNvPr id="4" name="Segnaposto contenuto 3">
            <a:extLst>
              <a:ext uri="{FF2B5EF4-FFF2-40B4-BE49-F238E27FC236}">
                <a16:creationId xmlns:a16="http://schemas.microsoft.com/office/drawing/2014/main" id="{200CCADF-EF2B-9C4B-8BBC-5CD1359F8A75}"/>
              </a:ext>
            </a:extLst>
          </p:cNvPr>
          <p:cNvSpPr>
            <a:spLocks noGrp="1"/>
          </p:cNvSpPr>
          <p:nvPr>
            <p:ph sz="half" idx="2"/>
          </p:nvPr>
        </p:nvSpPr>
        <p:spPr/>
        <p:txBody>
          <a:bodyPr>
            <a:normAutofit fontScale="55000" lnSpcReduction="20000"/>
          </a:bodyPr>
          <a:lstStyle/>
          <a:p>
            <a:pPr algn="just"/>
            <a:r>
              <a:rPr lang="it-IT" dirty="0">
                <a:latin typeface="Times New Roman" panose="02020603050405020304" pitchFamily="18" charset="0"/>
                <a:cs typeface="Times New Roman" panose="02020603050405020304" pitchFamily="18" charset="0"/>
              </a:rPr>
              <a:t>Alla fine di giugno 1847 28.000 hanno perduto il lavoro, e per migliaia di irlandesi le </a:t>
            </a:r>
            <a:r>
              <a:rPr lang="it-IT" i="1" dirty="0" err="1">
                <a:latin typeface="Times New Roman" panose="02020603050405020304" pitchFamily="18" charset="0"/>
                <a:cs typeface="Times New Roman" panose="02020603050405020304" pitchFamily="18" charset="0"/>
              </a:rPr>
              <a:t>soup</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kitchens</a:t>
            </a:r>
            <a:r>
              <a:rPr lang="it-IT" dirty="0">
                <a:latin typeface="Times New Roman" panose="02020603050405020304" pitchFamily="18" charset="0"/>
                <a:cs typeface="Times New Roman" panose="02020603050405020304" pitchFamily="18" charset="0"/>
              </a:rPr>
              <a:t> arriveranno troppo tardi. Ma Charles Wood è convinto che sia giunto il tempo della “rigenerazione” irlandese attraverso il purgatorio della miseria e della fame. Secondo la prospettiva malthusiana, gli irlandesi sono troppi: soltanto una drastica riduzione del loro numero ed uno stretto controllo sociale sugli “altri” potrà creare i presupposti per lo sviluppo dell’agricoltura.</a:t>
            </a:r>
          </a:p>
          <a:p>
            <a:pPr algn="just"/>
            <a:r>
              <a:rPr lang="it-IT" dirty="0">
                <a:latin typeface="Times New Roman" panose="02020603050405020304" pitchFamily="18" charset="0"/>
                <a:cs typeface="Times New Roman" panose="02020603050405020304" pitchFamily="18" charset="0"/>
              </a:rPr>
              <a:t>Tappa cruciale di questi anni  è il fenomeno degli espropriati (</a:t>
            </a:r>
            <a:r>
              <a:rPr lang="it-IT" i="1" dirty="0" err="1">
                <a:latin typeface="Times New Roman" panose="02020603050405020304" pitchFamily="18" charset="0"/>
                <a:cs typeface="Times New Roman" panose="02020603050405020304" pitchFamily="18" charset="0"/>
              </a:rPr>
              <a:t>evicted</a:t>
            </a:r>
            <a:r>
              <a:rPr lang="it-IT" dirty="0">
                <a:latin typeface="Times New Roman" panose="02020603050405020304" pitchFamily="18" charset="0"/>
                <a:cs typeface="Times New Roman" panose="02020603050405020304" pitchFamily="18" charset="0"/>
              </a:rPr>
              <a:t>). A partire dall’estate del 1847 una nuova classe sociale  è colpita dalla tragedia: quella dei medi e piccoli affittuari, che non sono più in grado di corrispondere l’abituale salario sotto forma di patate ai propri dipendenti, ed allo stesso tempo non hanno i mezzi pagare la rendita al proprietario. Per avere una idea delle dimensioni di quest’ultimo fenomeno, tra il 1849 ed il 1854 circa 50.000 famiglie (un quarto di milione di abitanti) sono sfrattate permanentemente dalle loro case. Spesso i proprietari usano la violenza, che a sua volta genera violenza: cresce il numeri dei rapimenti e degli omicidi. L’aggravamento della miseria e l’inadeguatezza della risposta politica da parte del governo inglese  concorrono ad alimentare il movimento nazionalista della Giovane Irlanda: la ribellione esplode nel luglio 1848 a </a:t>
            </a:r>
            <a:r>
              <a:rPr lang="it-IT" dirty="0" err="1">
                <a:latin typeface="Times New Roman" panose="02020603050405020304" pitchFamily="18" charset="0"/>
                <a:cs typeface="Times New Roman" panose="02020603050405020304" pitchFamily="18" charset="0"/>
              </a:rPr>
              <a:t>Ballingarry</a:t>
            </a:r>
            <a:r>
              <a:rPr lang="it-IT"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3138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CAA7D1-6D50-874F-8064-05493EE60C2A}"/>
              </a:ext>
            </a:extLst>
          </p:cNvPr>
          <p:cNvSpPr>
            <a:spLocks noGrp="1"/>
          </p:cNvSpPr>
          <p:nvPr>
            <p:ph type="title"/>
          </p:nvPr>
        </p:nvSpPr>
        <p:spPr/>
        <p:txBody>
          <a:bodyPr/>
          <a:lstStyle/>
          <a:p>
            <a:pPr algn="ctr"/>
            <a:r>
              <a:rPr lang="it-IT" dirty="0"/>
              <a:t> </a:t>
            </a:r>
            <a:r>
              <a:rPr lang="it-IT" dirty="0">
                <a:latin typeface="Times New Roman" panose="02020603050405020304" pitchFamily="18" charset="0"/>
                <a:cs typeface="Times New Roman" panose="02020603050405020304" pitchFamily="18" charset="0"/>
              </a:rPr>
              <a:t>Memoriale di New York</a:t>
            </a:r>
          </a:p>
        </p:txBody>
      </p:sp>
      <p:pic>
        <p:nvPicPr>
          <p:cNvPr id="6" name="Segnaposto contenuto 5">
            <a:extLst>
              <a:ext uri="{FF2B5EF4-FFF2-40B4-BE49-F238E27FC236}">
                <a16:creationId xmlns:a16="http://schemas.microsoft.com/office/drawing/2014/main" id="{BEEFA219-0DA5-FD4D-8FF5-A9C91E259062}"/>
              </a:ext>
            </a:extLst>
          </p:cNvPr>
          <p:cNvPicPr>
            <a:picLocks noGrp="1" noChangeAspect="1"/>
          </p:cNvPicPr>
          <p:nvPr>
            <p:ph sz="half" idx="1"/>
          </p:nvPr>
        </p:nvPicPr>
        <p:blipFill>
          <a:blip r:embed="rId2"/>
          <a:stretch>
            <a:fillRect/>
          </a:stretch>
        </p:blipFill>
        <p:spPr>
          <a:xfrm>
            <a:off x="838200" y="2058194"/>
            <a:ext cx="5181600" cy="3886200"/>
          </a:xfrm>
        </p:spPr>
      </p:pic>
      <p:pic>
        <p:nvPicPr>
          <p:cNvPr id="12" name="Segnaposto contenuto 11">
            <a:extLst>
              <a:ext uri="{FF2B5EF4-FFF2-40B4-BE49-F238E27FC236}">
                <a16:creationId xmlns:a16="http://schemas.microsoft.com/office/drawing/2014/main" id="{D4DD206C-3268-D44F-A162-D121B7EBB7ED}"/>
              </a:ext>
            </a:extLst>
          </p:cNvPr>
          <p:cNvPicPr>
            <a:picLocks noGrp="1" noChangeAspect="1"/>
          </p:cNvPicPr>
          <p:nvPr>
            <p:ph sz="half" idx="2"/>
          </p:nvPr>
        </p:nvPicPr>
        <p:blipFill>
          <a:blip r:embed="rId3"/>
          <a:stretch>
            <a:fillRect/>
          </a:stretch>
        </p:blipFill>
        <p:spPr>
          <a:xfrm>
            <a:off x="6433141" y="1870535"/>
            <a:ext cx="5228456" cy="2232000"/>
          </a:xfrm>
        </p:spPr>
      </p:pic>
      <p:pic>
        <p:nvPicPr>
          <p:cNvPr id="15" name="Immagine 14">
            <a:extLst>
              <a:ext uri="{FF2B5EF4-FFF2-40B4-BE49-F238E27FC236}">
                <a16:creationId xmlns:a16="http://schemas.microsoft.com/office/drawing/2014/main" id="{23E82A34-5D89-464E-9630-A4F6758F5348}"/>
              </a:ext>
            </a:extLst>
          </p:cNvPr>
          <p:cNvPicPr>
            <a:picLocks noChangeAspect="1"/>
          </p:cNvPicPr>
          <p:nvPr/>
        </p:nvPicPr>
        <p:blipFill>
          <a:blip r:embed="rId4"/>
          <a:stretch>
            <a:fillRect/>
          </a:stretch>
        </p:blipFill>
        <p:spPr>
          <a:xfrm>
            <a:off x="9680501" y="4282382"/>
            <a:ext cx="1836000" cy="2448000"/>
          </a:xfrm>
          <a:prstGeom prst="rect">
            <a:avLst/>
          </a:prstGeom>
        </p:spPr>
      </p:pic>
      <p:pic>
        <p:nvPicPr>
          <p:cNvPr id="16" name="Immagine 15">
            <a:extLst>
              <a:ext uri="{FF2B5EF4-FFF2-40B4-BE49-F238E27FC236}">
                <a16:creationId xmlns:a16="http://schemas.microsoft.com/office/drawing/2014/main" id="{3C0F3880-4959-5241-A0D0-8022201228B6}"/>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20177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CAA7D1-6D50-874F-8064-05493EE60C2A}"/>
              </a:ext>
            </a:extLst>
          </p:cNvPr>
          <p:cNvSpPr>
            <a:spLocks noGrp="1"/>
          </p:cNvSpPr>
          <p:nvPr>
            <p:ph type="title"/>
          </p:nvPr>
        </p:nvSpPr>
        <p:spPr/>
        <p:txBody>
          <a:bodyPr/>
          <a:lstStyle/>
          <a:p>
            <a:pPr algn="ctr"/>
            <a:r>
              <a:rPr lang="it-IT" dirty="0"/>
              <a:t> </a:t>
            </a:r>
            <a:r>
              <a:rPr lang="it-IT" dirty="0">
                <a:latin typeface="Times New Roman" panose="02020603050405020304" pitchFamily="18" charset="0"/>
                <a:cs typeface="Times New Roman" panose="02020603050405020304" pitchFamily="18" charset="0"/>
              </a:rPr>
              <a:t>Memoriale di New York</a:t>
            </a:r>
          </a:p>
        </p:txBody>
      </p:sp>
      <p:pic>
        <p:nvPicPr>
          <p:cNvPr id="6" name="Segnaposto contenuto 5">
            <a:extLst>
              <a:ext uri="{FF2B5EF4-FFF2-40B4-BE49-F238E27FC236}">
                <a16:creationId xmlns:a16="http://schemas.microsoft.com/office/drawing/2014/main" id="{BEEFA219-0DA5-FD4D-8FF5-A9C91E259062}"/>
              </a:ext>
            </a:extLst>
          </p:cNvPr>
          <p:cNvPicPr>
            <a:picLocks noGrp="1" noChangeAspect="1"/>
          </p:cNvPicPr>
          <p:nvPr>
            <p:ph sz="half" idx="1"/>
          </p:nvPr>
        </p:nvPicPr>
        <p:blipFill>
          <a:blip r:embed="rId2"/>
          <a:stretch>
            <a:fillRect/>
          </a:stretch>
        </p:blipFill>
        <p:spPr>
          <a:xfrm>
            <a:off x="838200" y="2058194"/>
            <a:ext cx="5181600" cy="3886200"/>
          </a:xfrm>
        </p:spPr>
      </p:pic>
      <p:pic>
        <p:nvPicPr>
          <p:cNvPr id="12" name="Segnaposto contenuto 11">
            <a:extLst>
              <a:ext uri="{FF2B5EF4-FFF2-40B4-BE49-F238E27FC236}">
                <a16:creationId xmlns:a16="http://schemas.microsoft.com/office/drawing/2014/main" id="{D4DD206C-3268-D44F-A162-D121B7EBB7ED}"/>
              </a:ext>
            </a:extLst>
          </p:cNvPr>
          <p:cNvPicPr>
            <a:picLocks noGrp="1" noChangeAspect="1"/>
          </p:cNvPicPr>
          <p:nvPr>
            <p:ph sz="half" idx="2"/>
          </p:nvPr>
        </p:nvPicPr>
        <p:blipFill>
          <a:blip r:embed="rId3"/>
          <a:stretch>
            <a:fillRect/>
          </a:stretch>
        </p:blipFill>
        <p:spPr>
          <a:xfrm>
            <a:off x="6433141" y="1870535"/>
            <a:ext cx="5228456" cy="2232000"/>
          </a:xfrm>
        </p:spPr>
      </p:pic>
      <p:pic>
        <p:nvPicPr>
          <p:cNvPr id="15" name="Immagine 14">
            <a:extLst>
              <a:ext uri="{FF2B5EF4-FFF2-40B4-BE49-F238E27FC236}">
                <a16:creationId xmlns:a16="http://schemas.microsoft.com/office/drawing/2014/main" id="{23E82A34-5D89-464E-9630-A4F6758F5348}"/>
              </a:ext>
            </a:extLst>
          </p:cNvPr>
          <p:cNvPicPr>
            <a:picLocks noChangeAspect="1"/>
          </p:cNvPicPr>
          <p:nvPr/>
        </p:nvPicPr>
        <p:blipFill>
          <a:blip r:embed="rId4"/>
          <a:stretch>
            <a:fillRect/>
          </a:stretch>
        </p:blipFill>
        <p:spPr>
          <a:xfrm>
            <a:off x="9680501" y="4282382"/>
            <a:ext cx="1836000" cy="2448000"/>
          </a:xfrm>
          <a:prstGeom prst="rect">
            <a:avLst/>
          </a:prstGeom>
        </p:spPr>
      </p:pic>
      <p:pic>
        <p:nvPicPr>
          <p:cNvPr id="16" name="Immagine 15">
            <a:extLst>
              <a:ext uri="{FF2B5EF4-FFF2-40B4-BE49-F238E27FC236}">
                <a16:creationId xmlns:a16="http://schemas.microsoft.com/office/drawing/2014/main" id="{3C0F3880-4959-5241-A0D0-8022201228B6}"/>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14810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221204-607A-E747-929E-AB05FDBAFE6B}"/>
              </a:ext>
            </a:extLst>
          </p:cNvPr>
          <p:cNvSpPr>
            <a:spLocks noGrp="1"/>
          </p:cNvSpPr>
          <p:nvPr>
            <p:ph type="title"/>
          </p:nvPr>
        </p:nvSpPr>
        <p:spPr>
          <a:xfrm>
            <a:off x="914400" y="367411"/>
            <a:ext cx="10515600" cy="1325563"/>
          </a:xfrm>
        </p:spPr>
        <p:txBody>
          <a:bodyPr/>
          <a:lstStyle/>
          <a:p>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Memorial</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Dublin</a:t>
            </a:r>
            <a:r>
              <a:rPr lang="it-IT" dirty="0">
                <a:latin typeface="Times New Roman" panose="02020603050405020304" pitchFamily="18" charset="0"/>
                <a:cs typeface="Times New Roman" panose="02020603050405020304" pitchFamily="18" charset="0"/>
              </a:rPr>
              <a:t> and New York    </a:t>
            </a:r>
          </a:p>
        </p:txBody>
      </p:sp>
      <p:pic>
        <p:nvPicPr>
          <p:cNvPr id="6" name="Segnaposto contenuto 5">
            <a:extLst>
              <a:ext uri="{FF2B5EF4-FFF2-40B4-BE49-F238E27FC236}">
                <a16:creationId xmlns:a16="http://schemas.microsoft.com/office/drawing/2014/main" id="{43016284-723A-F942-A86E-21DB81E3267B}"/>
              </a:ext>
            </a:extLst>
          </p:cNvPr>
          <p:cNvPicPr>
            <a:picLocks noGrp="1" noChangeAspect="1"/>
          </p:cNvPicPr>
          <p:nvPr>
            <p:ph sz="half" idx="1"/>
          </p:nvPr>
        </p:nvPicPr>
        <p:blipFill>
          <a:blip r:embed="rId2"/>
          <a:stretch>
            <a:fillRect/>
          </a:stretch>
        </p:blipFill>
        <p:spPr>
          <a:xfrm>
            <a:off x="1118782" y="2507294"/>
            <a:ext cx="4652947" cy="3096000"/>
          </a:xfrm>
        </p:spPr>
      </p:pic>
      <p:sp>
        <p:nvSpPr>
          <p:cNvPr id="4" name="Segnaposto contenuto 3">
            <a:extLst>
              <a:ext uri="{FF2B5EF4-FFF2-40B4-BE49-F238E27FC236}">
                <a16:creationId xmlns:a16="http://schemas.microsoft.com/office/drawing/2014/main" id="{CBA1EA29-0B35-7646-BD0C-9D9B4832E313}"/>
              </a:ext>
            </a:extLst>
          </p:cNvPr>
          <p:cNvSpPr>
            <a:spLocks noGrp="1"/>
          </p:cNvSpPr>
          <p:nvPr>
            <p:ph sz="half" idx="2"/>
          </p:nvPr>
        </p:nvSpPr>
        <p:spPr/>
        <p:txBody>
          <a:bodyPr>
            <a:normAutofit/>
          </a:bodyPr>
          <a:lstStyle/>
          <a:p>
            <a:pPr marL="0" indent="0">
              <a:buNone/>
            </a:pPr>
            <a:endParaRPr lang="it-IT" dirty="0"/>
          </a:p>
          <a:p>
            <a:pPr marL="0" indent="0">
              <a:buNone/>
            </a:pPr>
            <a:r>
              <a:rPr lang="it-IT" dirty="0"/>
              <a:t> </a:t>
            </a:r>
          </a:p>
        </p:txBody>
      </p:sp>
      <p:pic>
        <p:nvPicPr>
          <p:cNvPr id="8" name="Immagine 7">
            <a:extLst>
              <a:ext uri="{FF2B5EF4-FFF2-40B4-BE49-F238E27FC236}">
                <a16:creationId xmlns:a16="http://schemas.microsoft.com/office/drawing/2014/main" id="{3B7721B5-ECDB-7C40-8ACA-76008FF271B2}"/>
              </a:ext>
            </a:extLst>
          </p:cNvPr>
          <p:cNvPicPr>
            <a:picLocks noChangeAspect="1"/>
          </p:cNvPicPr>
          <p:nvPr/>
        </p:nvPicPr>
        <p:blipFill>
          <a:blip r:embed="rId3"/>
          <a:stretch>
            <a:fillRect/>
          </a:stretch>
        </p:blipFill>
        <p:spPr>
          <a:xfrm>
            <a:off x="6019801" y="2507294"/>
            <a:ext cx="5868000" cy="2805638"/>
          </a:xfrm>
          <a:prstGeom prst="rect">
            <a:avLst/>
          </a:prstGeom>
        </p:spPr>
      </p:pic>
    </p:spTree>
    <p:extLst>
      <p:ext uri="{BB962C8B-B14F-4D97-AF65-F5344CB8AC3E}">
        <p14:creationId xmlns:p14="http://schemas.microsoft.com/office/powerpoint/2010/main" val="305166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55EAAB0-ED51-3045-A06C-834B65FB7DB2}"/>
              </a:ext>
            </a:extLst>
          </p:cNvPr>
          <p:cNvSpPr>
            <a:spLocks noGrp="1"/>
          </p:cNvSpPr>
          <p:nvPr>
            <p:ph type="title"/>
          </p:nvPr>
        </p:nvSpPr>
        <p:spPr/>
        <p:txBody>
          <a:bodyPr>
            <a:normAutofit/>
          </a:bodyPr>
          <a:lstStyle/>
          <a:p>
            <a:r>
              <a:rPr lang="it-IT" sz="2400" dirty="0" err="1">
                <a:latin typeface="Times New Roman" panose="02020603050405020304" pitchFamily="18" charset="0"/>
                <a:cs typeface="Times New Roman" panose="02020603050405020304" pitchFamily="18" charset="0"/>
              </a:rPr>
              <a:t>Approximately</a:t>
            </a:r>
            <a:r>
              <a:rPr lang="it-IT" sz="2400" dirty="0">
                <a:latin typeface="Times New Roman" panose="02020603050405020304" pitchFamily="18" charset="0"/>
                <a:cs typeface="Times New Roman" panose="02020603050405020304" pitchFamily="18" charset="0"/>
              </a:rPr>
              <a:t> 1 </a:t>
            </a:r>
            <a:r>
              <a:rPr lang="it-IT" sz="2400" dirty="0" err="1">
                <a:latin typeface="Times New Roman" panose="02020603050405020304" pitchFamily="18" charset="0"/>
                <a:cs typeface="Times New Roman" panose="02020603050405020304" pitchFamily="18" charset="0"/>
              </a:rPr>
              <a:t>million</a:t>
            </a:r>
            <a:r>
              <a:rPr lang="it-IT" sz="2400" dirty="0">
                <a:latin typeface="Times New Roman" panose="02020603050405020304" pitchFamily="18" charset="0"/>
                <a:cs typeface="Times New Roman" panose="02020603050405020304" pitchFamily="18" charset="0"/>
              </a:rPr>
              <a:t> Irish </a:t>
            </a:r>
            <a:r>
              <a:rPr lang="it-IT" sz="2400" dirty="0" err="1">
                <a:latin typeface="Times New Roman" panose="02020603050405020304" pitchFamily="18" charset="0"/>
                <a:cs typeface="Times New Roman" panose="02020603050405020304" pitchFamily="18" charset="0"/>
              </a:rPr>
              <a:t>people</a:t>
            </a:r>
            <a:r>
              <a:rPr lang="it-IT" sz="2400" dirty="0">
                <a:latin typeface="Times New Roman" panose="02020603050405020304" pitchFamily="18" charset="0"/>
                <a:cs typeface="Times New Roman" panose="02020603050405020304" pitchFamily="18" charset="0"/>
              </a:rPr>
              <a:t> from </a:t>
            </a:r>
            <a:r>
              <a:rPr lang="it-IT" sz="2400" dirty="0" err="1">
                <a:latin typeface="Times New Roman" panose="02020603050405020304" pitchFamily="18" charset="0"/>
                <a:cs typeface="Times New Roman" panose="02020603050405020304" pitchFamily="18" charset="0"/>
              </a:rPr>
              <a:t>famine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related</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diseases</a:t>
            </a:r>
            <a:r>
              <a:rPr lang="it-IT" sz="2400" dirty="0">
                <a:latin typeface="Times New Roman" panose="02020603050405020304" pitchFamily="18" charset="0"/>
                <a:cs typeface="Times New Roman" panose="02020603050405020304" pitchFamily="18" charset="0"/>
              </a:rPr>
              <a:t> and the </a:t>
            </a:r>
            <a:r>
              <a:rPr lang="it-IT" sz="2400" dirty="0" err="1">
                <a:latin typeface="Times New Roman" panose="02020603050405020304" pitchFamily="18" charset="0"/>
                <a:cs typeface="Times New Roman" panose="02020603050405020304" pitchFamily="18" charset="0"/>
              </a:rPr>
              <a:t>exodus</a:t>
            </a:r>
            <a:r>
              <a:rPr lang="it-IT" sz="2400" dirty="0">
                <a:latin typeface="Times New Roman" panose="02020603050405020304" pitchFamily="18" charset="0"/>
                <a:cs typeface="Times New Roman" panose="02020603050405020304" pitchFamily="18" charset="0"/>
              </a:rPr>
              <a:t> of a </a:t>
            </a:r>
            <a:r>
              <a:rPr lang="it-IT" sz="2400" dirty="0" err="1">
                <a:latin typeface="Times New Roman" panose="02020603050405020304" pitchFamily="18" charset="0"/>
                <a:cs typeface="Times New Roman" panose="02020603050405020304" pitchFamily="18" charset="0"/>
              </a:rPr>
              <a:t>further</a:t>
            </a:r>
            <a:r>
              <a:rPr lang="it-IT" sz="2400" dirty="0">
                <a:latin typeface="Times New Roman" panose="02020603050405020304" pitchFamily="18" charset="0"/>
                <a:cs typeface="Times New Roman" panose="02020603050405020304" pitchFamily="18" charset="0"/>
              </a:rPr>
              <a:t> 1 </a:t>
            </a:r>
            <a:r>
              <a:rPr lang="it-IT" sz="2400" dirty="0" err="1">
                <a:latin typeface="Times New Roman" panose="02020603050405020304" pitchFamily="18" charset="0"/>
                <a:cs typeface="Times New Roman" panose="02020603050405020304" pitchFamily="18" charset="0"/>
              </a:rPr>
              <a:t>million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inhabitants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making</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one</a:t>
            </a:r>
            <a:r>
              <a:rPr lang="it-IT" sz="2400" dirty="0">
                <a:latin typeface="Times New Roman" panose="02020603050405020304" pitchFamily="18" charset="0"/>
                <a:cs typeface="Times New Roman" panose="02020603050405020304" pitchFamily="18" charset="0"/>
              </a:rPr>
              <a:t> of the </a:t>
            </a:r>
            <a:r>
              <a:rPr lang="it-IT" sz="2400" dirty="0" err="1">
                <a:latin typeface="Times New Roman" panose="02020603050405020304" pitchFamily="18" charset="0"/>
                <a:cs typeface="Times New Roman" panose="02020603050405020304" pitchFamily="18" charset="0"/>
              </a:rPr>
              <a:t>most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lethal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famines</a:t>
            </a:r>
            <a:r>
              <a:rPr lang="it-IT" sz="2400" dirty="0">
                <a:latin typeface="Times New Roman" panose="02020603050405020304" pitchFamily="18" charset="0"/>
                <a:cs typeface="Times New Roman" panose="02020603050405020304" pitchFamily="18" charset="0"/>
              </a:rPr>
              <a:t> in </a:t>
            </a:r>
            <a:r>
              <a:rPr lang="it-IT" sz="2400" dirty="0" err="1">
                <a:latin typeface="Times New Roman" panose="02020603050405020304" pitchFamily="18" charset="0"/>
                <a:cs typeface="Times New Roman" panose="02020603050405020304" pitchFamily="18" charset="0"/>
              </a:rPr>
              <a:t>modern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history</a:t>
            </a:r>
            <a:r>
              <a:rPr lang="it-IT" sz="2400" dirty="0">
                <a:latin typeface="Times New Roman" panose="02020603050405020304" pitchFamily="18" charset="0"/>
                <a:cs typeface="Times New Roman" panose="02020603050405020304" pitchFamily="18" charset="0"/>
              </a:rPr>
              <a:t> in </a:t>
            </a:r>
            <a:r>
              <a:rPr lang="it-IT" sz="2400" dirty="0" err="1">
                <a:latin typeface="Times New Roman" panose="02020603050405020304" pitchFamily="18" charset="0"/>
                <a:cs typeface="Times New Roman" panose="02020603050405020304" pitchFamily="18" charset="0"/>
              </a:rPr>
              <a:t>terms</a:t>
            </a:r>
            <a:r>
              <a:rPr lang="it-IT" sz="2400" dirty="0">
                <a:latin typeface="Times New Roman" panose="02020603050405020304" pitchFamily="18" charset="0"/>
                <a:cs typeface="Times New Roman" panose="02020603050405020304" pitchFamily="18" charset="0"/>
              </a:rPr>
              <a:t> of </a:t>
            </a:r>
            <a:r>
              <a:rPr lang="it-IT" sz="2400" dirty="0" err="1">
                <a:latin typeface="Times New Roman" panose="02020603050405020304" pitchFamily="18" charset="0"/>
                <a:cs typeface="Times New Roman" panose="02020603050405020304" pitchFamily="18" charset="0"/>
              </a:rPr>
              <a:t>excess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mortality</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population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loss</a:t>
            </a:r>
            <a:r>
              <a:rPr lang="it-IT" sz="2400" dirty="0">
                <a:latin typeface="Times New Roman" panose="02020603050405020304" pitchFamily="18" charset="0"/>
                <a:cs typeface="Times New Roman" panose="02020603050405020304" pitchFamily="18" charset="0"/>
              </a:rPr>
              <a:t>.</a:t>
            </a:r>
          </a:p>
        </p:txBody>
      </p:sp>
      <p:pic>
        <p:nvPicPr>
          <p:cNvPr id="8" name="Segnaposto contenuto 7">
            <a:extLst>
              <a:ext uri="{FF2B5EF4-FFF2-40B4-BE49-F238E27FC236}">
                <a16:creationId xmlns:a16="http://schemas.microsoft.com/office/drawing/2014/main" id="{7E824A6A-AA89-E34B-A17E-D010C2270B11}"/>
              </a:ext>
            </a:extLst>
          </p:cNvPr>
          <p:cNvPicPr>
            <a:picLocks noGrp="1" noChangeAspect="1"/>
          </p:cNvPicPr>
          <p:nvPr>
            <p:ph idx="1"/>
          </p:nvPr>
        </p:nvPicPr>
        <p:blipFill>
          <a:blip r:embed="rId2"/>
          <a:stretch>
            <a:fillRect/>
          </a:stretch>
        </p:blipFill>
        <p:spPr>
          <a:xfrm>
            <a:off x="2360406" y="2436831"/>
            <a:ext cx="6969268" cy="3708000"/>
          </a:xfrm>
        </p:spPr>
      </p:pic>
      <p:sp>
        <p:nvSpPr>
          <p:cNvPr id="9" name="CasellaDiTesto 8">
            <a:extLst>
              <a:ext uri="{FF2B5EF4-FFF2-40B4-BE49-F238E27FC236}">
                <a16:creationId xmlns:a16="http://schemas.microsoft.com/office/drawing/2014/main" id="{B6CCB163-8E3D-454B-AFE5-7233A161B0E4}"/>
              </a:ext>
            </a:extLst>
          </p:cNvPr>
          <p:cNvSpPr txBox="1"/>
          <p:nvPr/>
        </p:nvSpPr>
        <p:spPr>
          <a:xfrm>
            <a:off x="2615609" y="6308209"/>
            <a:ext cx="6570921" cy="369332"/>
          </a:xfrm>
          <a:prstGeom prst="rect">
            <a:avLst/>
          </a:prstGeom>
          <a:noFill/>
        </p:spPr>
        <p:txBody>
          <a:bodyPr wrap="square" rtlCol="0">
            <a:spAutoFit/>
          </a:bodyPr>
          <a:lstStyle/>
          <a:p>
            <a:r>
              <a:rPr lang="it-IT" dirty="0"/>
              <a:t>                Curva della popolazione irlandese tra 1700 e 2006</a:t>
            </a:r>
          </a:p>
        </p:txBody>
      </p:sp>
    </p:spTree>
    <p:extLst>
      <p:ext uri="{BB962C8B-B14F-4D97-AF65-F5344CB8AC3E}">
        <p14:creationId xmlns:p14="http://schemas.microsoft.com/office/powerpoint/2010/main" val="2018564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D556170-1BB9-2C4B-9CC2-FAC848445965}"/>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Movimenti della migrazione dall’Irlanda agli Stati Uniti dal 1820 al 1957</a:t>
            </a:r>
          </a:p>
        </p:txBody>
      </p:sp>
      <p:pic>
        <p:nvPicPr>
          <p:cNvPr id="7" name="Segnaposto contenuto 6">
            <a:extLst>
              <a:ext uri="{FF2B5EF4-FFF2-40B4-BE49-F238E27FC236}">
                <a16:creationId xmlns:a16="http://schemas.microsoft.com/office/drawing/2014/main" id="{797EAB3D-A697-A54B-A29A-7E6C90EC8EE3}"/>
              </a:ext>
            </a:extLst>
          </p:cNvPr>
          <p:cNvPicPr>
            <a:picLocks noGrp="1" noChangeAspect="1"/>
          </p:cNvPicPr>
          <p:nvPr>
            <p:ph idx="1"/>
          </p:nvPr>
        </p:nvPicPr>
        <p:blipFill>
          <a:blip r:embed="rId2"/>
          <a:stretch>
            <a:fillRect/>
          </a:stretch>
        </p:blipFill>
        <p:spPr>
          <a:xfrm>
            <a:off x="3167778" y="1825625"/>
            <a:ext cx="5856444" cy="4351338"/>
          </a:xfrm>
        </p:spPr>
      </p:pic>
    </p:spTree>
    <p:extLst>
      <p:ext uri="{BB962C8B-B14F-4D97-AF65-F5344CB8AC3E}">
        <p14:creationId xmlns:p14="http://schemas.microsoft.com/office/powerpoint/2010/main" val="416600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C7D49-81BF-1947-AE38-F1CD4900916A}"/>
              </a:ext>
            </a:extLst>
          </p:cNvPr>
          <p:cNvSpPr>
            <a:spLocks noGrp="1"/>
          </p:cNvSpPr>
          <p:nvPr>
            <p:ph type="title"/>
          </p:nvPr>
        </p:nvSpPr>
        <p:spPr/>
        <p:txBody>
          <a:bodyPr/>
          <a:lstStyle/>
          <a:p>
            <a:r>
              <a:rPr lang="it-IT" sz="3600" dirty="0">
                <a:latin typeface="Times New Roman" panose="02020603050405020304" pitchFamily="18" charset="0"/>
                <a:cs typeface="Times New Roman" panose="02020603050405020304" pitchFamily="18" charset="0"/>
              </a:rPr>
              <a:t>Da dove giunge chi arriva negli Stati uniti tra il 1850 e il 1870</a:t>
            </a:r>
            <a:r>
              <a:rPr lang="it-IT" dirty="0"/>
              <a:t>?</a:t>
            </a:r>
          </a:p>
        </p:txBody>
      </p:sp>
      <p:pic>
        <p:nvPicPr>
          <p:cNvPr id="5" name="Segnaposto contenuto 4">
            <a:extLst>
              <a:ext uri="{FF2B5EF4-FFF2-40B4-BE49-F238E27FC236}">
                <a16:creationId xmlns:a16="http://schemas.microsoft.com/office/drawing/2014/main" id="{4FF280CE-C693-4741-B139-4C01CEA3BDB2}"/>
              </a:ext>
            </a:extLst>
          </p:cNvPr>
          <p:cNvPicPr>
            <a:picLocks noGrp="1" noChangeAspect="1"/>
          </p:cNvPicPr>
          <p:nvPr>
            <p:ph idx="1"/>
          </p:nvPr>
        </p:nvPicPr>
        <p:blipFill>
          <a:blip r:embed="rId2"/>
          <a:stretch>
            <a:fillRect/>
          </a:stretch>
        </p:blipFill>
        <p:spPr>
          <a:xfrm>
            <a:off x="4273832" y="1825625"/>
            <a:ext cx="3644336" cy="4351338"/>
          </a:xfrm>
        </p:spPr>
      </p:pic>
    </p:spTree>
    <p:extLst>
      <p:ext uri="{BB962C8B-B14F-4D97-AF65-F5344CB8AC3E}">
        <p14:creationId xmlns:p14="http://schemas.microsoft.com/office/powerpoint/2010/main" val="3306090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1800</Words>
  <Application>Microsoft Macintosh PowerPoint</Application>
  <PresentationFormat>Widescreen</PresentationFormat>
  <Paragraphs>58</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Calibri Light</vt:lpstr>
      <vt:lpstr>Times New Roman</vt:lpstr>
      <vt:lpstr>Tema di Office</vt:lpstr>
      <vt:lpstr>The Great Famine/La grande carestia, 1845-1852 e ben oltre</vt:lpstr>
      <vt:lpstr>Espropri, emigrazione, morte  </vt:lpstr>
      <vt:lpstr>    Le politiche della catastrofe</vt:lpstr>
      <vt:lpstr> Memoriale di New York</vt:lpstr>
      <vt:lpstr> Memoriale di New York</vt:lpstr>
      <vt:lpstr>       Memorial in Dublin and New York    </vt:lpstr>
      <vt:lpstr>Approximately 1 million Irish people from famine related diseases and the exodus of a further 1 million inhabitants, making it one of the most lethal famines in modern history in terms of excess mortality and population loss.</vt:lpstr>
      <vt:lpstr>Movimenti della migrazione dall’Irlanda agli Stati Uniti dal 1820 al 1957</vt:lpstr>
      <vt:lpstr>Da dove giunge chi arriva negli Stati uniti tra il 1850 e il 1870?</vt:lpstr>
      <vt:lpstr>L’attentato alla casa di detenzione di Clerkenwell a Londra, nel dicembre 1867,  mirava a liberare detenuti feniani. Fece invece 12 vittime e 120 feriti. </vt:lpstr>
      <vt:lpstr>Home Rule, autodeterminazione e riforma agraria: la strada accidentata verso l’indipendenza </vt:lpstr>
      <vt:lpstr>Easter Rising, l’insurrezione di Pasqua, aprile 1916</vt:lpstr>
      <vt:lpstr>Easter Rising</vt:lpstr>
      <vt:lpstr>WB Yeats, Easter 1916/Pasqua 1916 (1921)         Traduzione di Roberto Sanesi (ultima strofa)</vt:lpstr>
      <vt:lpstr>Trattato, guerra civile, partition e futuro incerto</vt:lpstr>
      <vt:lpstr>Quale memoria, quale cultura?</vt:lpstr>
      <vt:lpstr>‘The troubles’ in Irlanda del Nord,  1970-1998 Good Friday Agreement</vt:lpstr>
      <vt:lpstr>Un  immaginario multiplo e dissonnante  John Millington Synge, The Aran Islands, 1907</vt:lpstr>
      <vt:lpstr>Culture urbane, tra i cantieri di Belfast e una Dublino sempre più commerciale (fino al 1913) grazie anche alle risorse coloniali</vt:lpstr>
      <vt:lpstr>Dublino, la seconda città del paese, dopo Londra, nel 1900, e tuttavia poco vivace economicamente soprattutto se paragonata a Belfast, ricca dei suoi cantieri navali e dell’industria tessile. Città capitale di un importante paese europeo e nel contempo città coloniale, con dei dati sulla povertà simili a quelli di Calcutta. </vt:lpstr>
      <vt:lpstr>Tensioni politiche e speranze deluse </vt:lpstr>
      <vt:lpstr>Un paesaggio letterario frastagliato: chi racconta l’Irlanda e la sua gente tra Otto e primo Novecento?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Quale memoria, quale cultura?</dc:title>
  <dc:creator>Microsoft Office User</dc:creator>
  <cp:lastModifiedBy>Microsoft Office User</cp:lastModifiedBy>
  <cp:revision>18</cp:revision>
  <dcterms:created xsi:type="dcterms:W3CDTF">2025-02-26T16:04:13Z</dcterms:created>
  <dcterms:modified xsi:type="dcterms:W3CDTF">2025-02-26T21:53:47Z</dcterms:modified>
</cp:coreProperties>
</file>