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3"/>
  </p:notesMasterIdLst>
  <p:sldIdLst>
    <p:sldId id="256" r:id="rId2"/>
    <p:sldId id="944" r:id="rId3"/>
    <p:sldId id="820" r:id="rId4"/>
    <p:sldId id="821" r:id="rId5"/>
    <p:sldId id="822" r:id="rId6"/>
    <p:sldId id="913" r:id="rId7"/>
    <p:sldId id="936" r:id="rId8"/>
    <p:sldId id="823" r:id="rId9"/>
    <p:sldId id="824" r:id="rId10"/>
    <p:sldId id="937" r:id="rId11"/>
    <p:sldId id="825" r:id="rId12"/>
    <p:sldId id="817" r:id="rId13"/>
    <p:sldId id="816" r:id="rId14"/>
    <p:sldId id="753" r:id="rId15"/>
    <p:sldId id="940" r:id="rId16"/>
    <p:sldId id="914" r:id="rId17"/>
    <p:sldId id="819" r:id="rId18"/>
    <p:sldId id="910" r:id="rId19"/>
    <p:sldId id="941" r:id="rId20"/>
    <p:sldId id="829" r:id="rId21"/>
    <p:sldId id="929" r:id="rId22"/>
    <p:sldId id="269" r:id="rId23"/>
    <p:sldId id="830" r:id="rId24"/>
    <p:sldId id="942" r:id="rId25"/>
    <p:sldId id="675" r:id="rId26"/>
    <p:sldId id="815" r:id="rId27"/>
    <p:sldId id="799" r:id="rId28"/>
    <p:sldId id="938" r:id="rId29"/>
    <p:sldId id="927" r:id="rId30"/>
    <p:sldId id="828" r:id="rId31"/>
    <p:sldId id="911" r:id="rId32"/>
    <p:sldId id="832" r:id="rId33"/>
    <p:sldId id="904" r:id="rId34"/>
    <p:sldId id="930" r:id="rId35"/>
    <p:sldId id="905" r:id="rId36"/>
    <p:sldId id="768" r:id="rId37"/>
    <p:sldId id="691" r:id="rId38"/>
    <p:sldId id="635" r:id="rId39"/>
    <p:sldId id="915" r:id="rId40"/>
    <p:sldId id="792" r:id="rId41"/>
    <p:sldId id="795" r:id="rId42"/>
    <p:sldId id="933" r:id="rId43"/>
    <p:sldId id="931" r:id="rId44"/>
    <p:sldId id="928" r:id="rId45"/>
    <p:sldId id="939" r:id="rId46"/>
    <p:sldId id="835" r:id="rId47"/>
    <p:sldId id="912" r:id="rId48"/>
    <p:sldId id="807" r:id="rId49"/>
    <p:sldId id="837" r:id="rId50"/>
    <p:sldId id="925" r:id="rId51"/>
    <p:sldId id="772" r:id="rId52"/>
    <p:sldId id="852" r:id="rId53"/>
    <p:sldId id="853" r:id="rId54"/>
    <p:sldId id="854" r:id="rId55"/>
    <p:sldId id="856" r:id="rId56"/>
    <p:sldId id="924" r:id="rId57"/>
    <p:sldId id="860" r:id="rId58"/>
    <p:sldId id="935" r:id="rId59"/>
    <p:sldId id="863" r:id="rId60"/>
    <p:sldId id="923" r:id="rId61"/>
    <p:sldId id="926" r:id="rId62"/>
    <p:sldId id="862" r:id="rId63"/>
    <p:sldId id="864" r:id="rId64"/>
    <p:sldId id="868" r:id="rId65"/>
    <p:sldId id="876" r:id="rId66"/>
    <p:sldId id="917" r:id="rId67"/>
    <p:sldId id="918" r:id="rId68"/>
    <p:sldId id="881" r:id="rId69"/>
    <p:sldId id="916" r:id="rId70"/>
    <p:sldId id="883" r:id="rId71"/>
    <p:sldId id="884" r:id="rId72"/>
    <p:sldId id="885" r:id="rId73"/>
    <p:sldId id="902" r:id="rId74"/>
    <p:sldId id="943" r:id="rId75"/>
    <p:sldId id="887" r:id="rId76"/>
    <p:sldId id="893" r:id="rId77"/>
    <p:sldId id="919" r:id="rId78"/>
    <p:sldId id="888" r:id="rId79"/>
    <p:sldId id="920" r:id="rId80"/>
    <p:sldId id="894" r:id="rId81"/>
    <p:sldId id="436" r:id="rId8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77616"/>
    <a:srgbClr val="944218"/>
    <a:srgbClr val="6F2B15"/>
    <a:srgbClr val="D88412"/>
    <a:srgbClr val="847F17"/>
    <a:srgbClr val="AD6016"/>
    <a:srgbClr val="E88263"/>
    <a:srgbClr val="B913C9"/>
    <a:srgbClr val="786914"/>
    <a:srgbClr val="270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451"/>
    <p:restoredTop sz="50000"/>
  </p:normalViewPr>
  <p:slideViewPr>
    <p:cSldViewPr>
      <p:cViewPr varScale="1">
        <p:scale>
          <a:sx n="97" d="100"/>
          <a:sy n="97" d="100"/>
        </p:scale>
        <p:origin x="424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7D4EE-3F67-D44C-8CC8-54BE89654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5969F9-3682-794C-B78F-E682A3A0D2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18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</a:t>
            </a:r>
            <a:r>
              <a:rPr lang="it-IT" altLang="it-IT" sz="220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,  13 marzo 2025</a:t>
            </a:r>
            <a:endParaRPr lang="it-IT" altLang="it-IT" sz="22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968" y="1562100"/>
            <a:ext cx="4860032" cy="5295900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4800" b="1" dirty="0">
                <a:solidFill>
                  <a:srgbClr val="002060"/>
                </a:solidFill>
                <a:latin typeface="Arial" pitchFamily="34"/>
                <a:cs typeface="Arial" pitchFamily="34"/>
              </a:rPr>
              <a:t>«TRENO </a:t>
            </a:r>
          </a:p>
          <a:p>
            <a:pPr algn="ctr">
              <a:lnSpc>
                <a:spcPct val="80000"/>
              </a:lnSpc>
            </a:pPr>
            <a:r>
              <a:rPr lang="it-IT" sz="4800" b="1" dirty="0">
                <a:solidFill>
                  <a:srgbClr val="002060"/>
                </a:solidFill>
                <a:latin typeface="Arial" pitchFamily="34"/>
                <a:cs typeface="Arial" pitchFamily="34"/>
              </a:rPr>
              <a:t>DI NOTTE </a:t>
            </a:r>
          </a:p>
          <a:p>
            <a:pPr algn="ctr">
              <a:lnSpc>
                <a:spcPct val="80000"/>
              </a:lnSpc>
            </a:pPr>
            <a:r>
              <a:rPr lang="it-IT" sz="4800" b="1" dirty="0">
                <a:solidFill>
                  <a:srgbClr val="002060"/>
                </a:solidFill>
                <a:latin typeface="Arial" pitchFamily="34"/>
                <a:cs typeface="Arial" pitchFamily="34"/>
              </a:rPr>
              <a:t>PER LISBONA»</a:t>
            </a:r>
          </a:p>
          <a:p>
            <a:pPr lvl="0" algn="ctr"/>
            <a:r>
              <a:rPr lang="it-IT" sz="3600" i="1" dirty="0">
                <a:solidFill>
                  <a:srgbClr val="0070C0"/>
                </a:solidFill>
                <a:latin typeface="Arial" pitchFamily="34"/>
                <a:cs typeface="Arial" pitchFamily="34"/>
              </a:rPr>
              <a:t>Una storia intricata </a:t>
            </a:r>
          </a:p>
          <a:p>
            <a:pPr lvl="0" algn="ctr"/>
            <a:r>
              <a:rPr lang="it-IT" sz="3600" i="1" dirty="0">
                <a:solidFill>
                  <a:srgbClr val="0070C0"/>
                </a:solidFill>
                <a:latin typeface="Arial" pitchFamily="34"/>
                <a:cs typeface="Arial" pitchFamily="34"/>
              </a:rPr>
              <a:t>nel Portogallo</a:t>
            </a:r>
          </a:p>
          <a:p>
            <a:pPr lvl="0" algn="ctr"/>
            <a:r>
              <a:rPr lang="it-IT" sz="3600" i="1" dirty="0">
                <a:solidFill>
                  <a:srgbClr val="0070C0"/>
                </a:solidFill>
                <a:latin typeface="Arial" pitchFamily="34"/>
                <a:cs typeface="Arial" pitchFamily="34"/>
              </a:rPr>
              <a:t>al tempo della dittatura</a:t>
            </a:r>
          </a:p>
          <a:p>
            <a:pPr lvl="0" algn="ctr"/>
            <a:r>
              <a:rPr lang="it-IT" sz="3600" i="1" dirty="0">
                <a:solidFill>
                  <a:srgbClr val="0070C0"/>
                </a:solidFill>
                <a:latin typeface="Arial" pitchFamily="34"/>
                <a:cs typeface="Arial" pitchFamily="34"/>
              </a:rPr>
              <a:t>di Antonio Salazar</a:t>
            </a:r>
            <a:r>
              <a:rPr lang="it-IT" sz="3600" i="1" dirty="0">
                <a:solidFill>
                  <a:srgbClr val="9999FF"/>
                </a:solidFill>
                <a:latin typeface="Arial" pitchFamily="34"/>
                <a:cs typeface="Arial" pitchFamily="34"/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D27FDC-97AF-90CF-E9F1-C05ED2AF3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4067944" cy="5334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13111BE-C73B-6ED2-4710-1DB5B6CB3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764704"/>
            <a:ext cx="7772400" cy="4170795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40ADA38B-A08D-7785-0789-F56F421CA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69" y="4437112"/>
            <a:ext cx="7772400" cy="216024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Prof </a:t>
            </a:r>
            <a:r>
              <a:rPr lang="it-IT" sz="1600" dirty="0" err="1">
                <a:solidFill>
                  <a:srgbClr val="6F2B15"/>
                </a:solidFill>
              </a:rPr>
              <a:t>Gregorius</a:t>
            </a:r>
            <a:r>
              <a:rPr lang="it-IT" sz="1600" dirty="0">
                <a:solidFill>
                  <a:srgbClr val="6F2B15"/>
                </a:solidFill>
              </a:rPr>
              <a:t> scacchista nottetempo!</a:t>
            </a:r>
          </a:p>
        </p:txBody>
      </p:sp>
    </p:spTree>
    <p:extLst>
      <p:ext uri="{BB962C8B-B14F-4D97-AF65-F5344CB8AC3E}">
        <p14:creationId xmlns:p14="http://schemas.microsoft.com/office/powerpoint/2010/main" val="3849881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4EE562-0FB4-0F4C-9EEB-C30661D9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5085184"/>
            <a:ext cx="6768752" cy="1772816"/>
          </a:xfrm>
        </p:spPr>
        <p:txBody>
          <a:bodyPr/>
          <a:lstStyle/>
          <a:p>
            <a:r>
              <a:rPr lang="it-IT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Berna in una giornata uggiosa.</a:t>
            </a:r>
            <a:br>
              <a:rPr lang="it-IT" sz="1600" dirty="0"/>
            </a:br>
            <a:endParaRPr lang="it-IT" sz="1600" dirty="0">
              <a:solidFill>
                <a:srgbClr val="977616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54404F-ABE7-17FD-9A3F-CBA94B281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40668"/>
            <a:ext cx="6768752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38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2FA55-02C2-B84A-A81E-36010561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Berna. Il ponte </a:t>
            </a:r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ponte </a:t>
            </a:r>
            <a:r>
              <a:rPr lang="it-IT" sz="1600" dirty="0" err="1">
                <a:solidFill>
                  <a:srgbClr val="0070C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Kirchenfeld</a:t>
            </a:r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e dietro il campanile della Cattedrale.</a:t>
            </a:r>
            <a:r>
              <a:rPr lang="it-IT" sz="1600" dirty="0">
                <a:solidFill>
                  <a:srgbClr val="0070C0"/>
                </a:solidFill>
                <a:effectLst/>
              </a:rPr>
              <a:t> </a:t>
            </a:r>
            <a:endParaRPr lang="it-IT" sz="1600" dirty="0">
              <a:solidFill>
                <a:srgbClr val="0070C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5ECAA3-A782-8E79-417A-C283C7AE0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32656"/>
            <a:ext cx="7200800" cy="51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3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60963-6B25-974C-B7BF-B15C15BA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581128"/>
            <a:ext cx="6408712" cy="227687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Berna sotto la pioggia.</a:t>
            </a:r>
            <a:endParaRPr lang="it-IT" sz="1600" dirty="0">
              <a:solidFill>
                <a:srgbClr val="977616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4DDCFB-6CEB-1743-409C-F3AEC8F37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342" y="425476"/>
            <a:ext cx="7300097" cy="48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79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72D8D-2117-2549-96FB-05D41D11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653136"/>
            <a:ext cx="4104456" cy="237626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Il primo incontro del prof.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al ponte sotto la pioggia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con la ragazza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dal soprabito rosso,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l’attrice svizzera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Sarah </a:t>
            </a:r>
            <a:r>
              <a:rPr lang="it-IT" sz="1600" dirty="0" err="1">
                <a:solidFill>
                  <a:srgbClr val="C00000"/>
                </a:solidFill>
              </a:rPr>
              <a:t>Buhlmann</a:t>
            </a:r>
            <a:r>
              <a:rPr lang="it-IT" sz="16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90E708-6C84-8E66-7591-7125F2B1F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682" y="2060848"/>
            <a:ext cx="4366318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1F0E4B-DF2C-25E2-D1A6-D4519CAA1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610454"/>
            <a:ext cx="7470393" cy="1247546"/>
          </a:xfrm>
        </p:spPr>
        <p:txBody>
          <a:bodyPr/>
          <a:lstStyle/>
          <a:p>
            <a:r>
              <a:rPr lang="it-IT" sz="1600" dirty="0"/>
              <a:t>...la ragazza e il prof zuppi di pioggia.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D97A7A-20F3-426F-35FE-4CA46695B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20688"/>
            <a:ext cx="7470393" cy="49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84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835BE5-5D4C-A212-CE1D-510DC6D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144"/>
            <a:ext cx="8135938" cy="2132856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In cammino verso il ponte!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64C875-B498-6E66-E5FF-9E29AA7BD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9" y="90872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3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 scena iniziale sul ponte. n.2.28 mp4.mp4">
            <a:hlinkClick r:id="" action="ppaction://media"/>
            <a:extLst>
              <a:ext uri="{FF2B5EF4-FFF2-40B4-BE49-F238E27FC236}">
                <a16:creationId xmlns:a16="http://schemas.microsoft.com/office/drawing/2014/main" id="{CA85BF92-54D7-3FF9-CC3B-14BECBAD3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93800"/>
            <a:ext cx="81280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F6B1929-D17F-30FE-4430-F87D29E0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55679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96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80F96C-2D76-25DD-A566-5E335197D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01" y="5157192"/>
            <a:ext cx="7700798" cy="170080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scoperta del libretto nella tasca del soprabito della ragazza.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A26677-F06B-484D-36F6-DB31D2618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01" y="836712"/>
            <a:ext cx="770079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10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2E64293-B6D7-51A1-ED3D-86E9B55C1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033" y="0"/>
            <a:ext cx="3858936" cy="68580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AC9D4BCC-094D-889C-B719-4AE882CBB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4618856" cy="1772816"/>
          </a:xfrm>
        </p:spPr>
        <p:txBody>
          <a:bodyPr/>
          <a:lstStyle/>
          <a:p>
            <a:pPr algn="r"/>
            <a:r>
              <a:rPr lang="it-IT" sz="2000" dirty="0">
                <a:solidFill>
                  <a:srgbClr val="FFC000"/>
                </a:solidFill>
              </a:rPr>
              <a:t>8 marzo 2025.</a:t>
            </a:r>
            <a:br>
              <a:rPr lang="it-IT" sz="2000" dirty="0">
                <a:solidFill>
                  <a:srgbClr val="FFC000"/>
                </a:solidFill>
              </a:rPr>
            </a:br>
            <a:r>
              <a:rPr lang="it-IT" sz="2000" dirty="0">
                <a:solidFill>
                  <a:srgbClr val="FFC000"/>
                </a:solidFill>
              </a:rPr>
              <a:t>Festa Internazionale della Donna.</a:t>
            </a:r>
          </a:p>
        </p:txBody>
      </p:sp>
    </p:spTree>
    <p:extLst>
      <p:ext uri="{BB962C8B-B14F-4D97-AF65-F5344CB8AC3E}">
        <p14:creationId xmlns:p14="http://schemas.microsoft.com/office/powerpoint/2010/main" val="4207538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002C9-6379-4C4E-BF7F-E7D56A49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600" dirty="0">
                <a:solidFill>
                  <a:srgbClr val="944218"/>
                </a:solidFill>
                <a:latin typeface="Arial" pitchFamily="34"/>
                <a:cs typeface="Arial" pitchFamily="34"/>
              </a:rPr>
              <a:t>Il libretto nella tasca del soprabito rosso della ragazza del ponte.</a:t>
            </a:r>
            <a:endParaRPr lang="it-IT" sz="1600" dirty="0">
              <a:solidFill>
                <a:srgbClr val="944218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C8DF76-A0F3-CDCD-4FC9-6623237E9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16668"/>
            <a:ext cx="7700798" cy="436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75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2BF5BC-A85D-25C8-D52C-B9A639D81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5373216"/>
            <a:ext cx="6624736" cy="1484784"/>
          </a:xfrm>
        </p:spPr>
        <p:txBody>
          <a:bodyPr/>
          <a:lstStyle/>
          <a:p>
            <a:r>
              <a:rPr lang="en-US" sz="1600" dirty="0">
                <a:solidFill>
                  <a:srgbClr val="6F2B15"/>
                </a:solidFill>
                <a:latin typeface="Arial" pitchFamily="34"/>
              </a:rPr>
              <a:t>Il </a:t>
            </a:r>
            <a:r>
              <a:rPr lang="en-US" sz="1600" dirty="0" err="1">
                <a:solidFill>
                  <a:srgbClr val="6F2B15"/>
                </a:solidFill>
                <a:latin typeface="Arial" pitchFamily="34"/>
              </a:rPr>
              <a:t>pensatore</a:t>
            </a:r>
            <a:r>
              <a:rPr lang="en-US" sz="1600" dirty="0">
                <a:solidFill>
                  <a:srgbClr val="6F2B15"/>
                </a:solidFill>
                <a:latin typeface="Arial" pitchFamily="34"/>
              </a:rPr>
              <a:t> </a:t>
            </a:r>
            <a:r>
              <a:rPr lang="en-US" sz="1600" dirty="0" err="1">
                <a:solidFill>
                  <a:srgbClr val="6F2B15"/>
                </a:solidFill>
                <a:latin typeface="Arial" pitchFamily="34"/>
              </a:rPr>
              <a:t>scrittore</a:t>
            </a:r>
            <a:r>
              <a:rPr lang="en-US" sz="1600" dirty="0">
                <a:solidFill>
                  <a:srgbClr val="6F2B15"/>
                </a:solidFill>
                <a:latin typeface="Arial" pitchFamily="34"/>
              </a:rPr>
              <a:t> </a:t>
            </a:r>
            <a:r>
              <a:rPr lang="en-US" sz="1600" dirty="0" err="1">
                <a:solidFill>
                  <a:srgbClr val="6F2B15"/>
                </a:solidFill>
                <a:latin typeface="Arial" pitchFamily="34"/>
              </a:rPr>
              <a:t>dottor</a:t>
            </a:r>
            <a:r>
              <a:rPr lang="en-US" sz="1600" dirty="0">
                <a:solidFill>
                  <a:srgbClr val="6F2B15"/>
                </a:solidFill>
                <a:latin typeface="Arial" pitchFamily="34"/>
              </a:rPr>
              <a:t> </a:t>
            </a:r>
            <a:r>
              <a:rPr lang="en-US" sz="1600" dirty="0" err="1">
                <a:solidFill>
                  <a:srgbClr val="6F2B15"/>
                </a:solidFill>
                <a:latin typeface="Arial" pitchFamily="34"/>
              </a:rPr>
              <a:t>Amadeu</a:t>
            </a:r>
            <a:r>
              <a:rPr lang="en-US" sz="1600" dirty="0">
                <a:solidFill>
                  <a:srgbClr val="6F2B15"/>
                </a:solidFill>
                <a:latin typeface="Arial" pitchFamily="34"/>
              </a:rPr>
              <a:t> </a:t>
            </a:r>
            <a:r>
              <a:rPr lang="en-US" sz="1600" dirty="0" err="1">
                <a:solidFill>
                  <a:srgbClr val="6F2B15"/>
                </a:solidFill>
                <a:latin typeface="Arial" pitchFamily="34"/>
              </a:rPr>
              <a:t>Inàcio</a:t>
            </a:r>
            <a:r>
              <a:rPr lang="en-US" sz="1600" dirty="0">
                <a:solidFill>
                  <a:srgbClr val="6F2B15"/>
                </a:solidFill>
                <a:latin typeface="Arial" pitchFamily="34"/>
              </a:rPr>
              <a:t> De Almeida Prado.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BBE5799-C1C9-8558-B764-733F5D176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72261"/>
            <a:ext cx="6624736" cy="53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93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585BA-C92E-B244-8335-FAC12C34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941168"/>
            <a:ext cx="7211914" cy="1916832"/>
          </a:xfrm>
        </p:spPr>
        <p:txBody>
          <a:bodyPr/>
          <a:lstStyle/>
          <a:p>
            <a:r>
              <a:rPr lang="it-IT" sz="1600" dirty="0">
                <a:solidFill>
                  <a:srgbClr val="AD6016"/>
                </a:solidFill>
              </a:rPr>
              <a:t>Nella libreria di Berna.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DE51B3-6E7E-2348-FDA6-8F0B5BD9A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11318"/>
            <a:ext cx="7211914" cy="47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7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4260242-106E-FA44-8AAA-4AAE9D14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3682752" cy="144016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AD6016"/>
                </a:solidFill>
                <a:latin typeface="Arial" pitchFamily="34"/>
                <a:cs typeface="Arial" pitchFamily="34"/>
              </a:rPr>
              <a:t>Cover del libretto</a:t>
            </a:r>
            <a:br>
              <a:rPr lang="it-IT" sz="1600" dirty="0">
                <a:solidFill>
                  <a:srgbClr val="AD6016"/>
                </a:solidFill>
                <a:latin typeface="Arial" pitchFamily="34"/>
                <a:cs typeface="Arial" pitchFamily="34"/>
              </a:rPr>
            </a:br>
            <a:r>
              <a:rPr lang="it-IT" sz="1600" dirty="0">
                <a:solidFill>
                  <a:srgbClr val="AD6016"/>
                </a:solidFill>
                <a:latin typeface="Arial" pitchFamily="34"/>
                <a:cs typeface="Arial" pitchFamily="34"/>
              </a:rPr>
              <a:t>in portoghese</a:t>
            </a:r>
            <a:r>
              <a:rPr lang="it-IT" sz="1600" dirty="0">
                <a:solidFill>
                  <a:srgbClr val="D88412"/>
                </a:solidFill>
                <a:latin typeface="Arial" pitchFamily="34"/>
                <a:cs typeface="Arial" pitchFamily="34"/>
              </a:rPr>
              <a:t>.</a:t>
            </a:r>
            <a:endParaRPr lang="it-IT" sz="1600" dirty="0">
              <a:solidFill>
                <a:srgbClr val="D88412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60720A0-43D8-E47B-5156-2FEFDAC30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0"/>
            <a:ext cx="460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28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81046-96BC-B140-A964-0E3990C6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3106688" cy="170080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77616"/>
                </a:solidFill>
              </a:rPr>
              <a:t>Il prof di Lettere Antiche </a:t>
            </a:r>
            <a:br>
              <a:rPr lang="it-IT" sz="1600" dirty="0">
                <a:solidFill>
                  <a:srgbClr val="977616"/>
                </a:solidFill>
              </a:rPr>
            </a:br>
            <a:r>
              <a:rPr lang="it-IT" sz="1600" dirty="0">
                <a:solidFill>
                  <a:srgbClr val="977616"/>
                </a:solidFill>
              </a:rPr>
              <a:t>del Liceo di Berna</a:t>
            </a:r>
            <a:br>
              <a:rPr lang="it-IT" sz="1600" dirty="0">
                <a:solidFill>
                  <a:srgbClr val="977616"/>
                </a:solidFill>
              </a:rPr>
            </a:br>
            <a:r>
              <a:rPr lang="it-IT" sz="1600" dirty="0" err="1">
                <a:solidFill>
                  <a:srgbClr val="977616"/>
                </a:solidFill>
              </a:rPr>
              <a:t>Raimund</a:t>
            </a:r>
            <a:r>
              <a:rPr lang="it-IT" sz="1600" dirty="0">
                <a:solidFill>
                  <a:srgbClr val="977616"/>
                </a:solidFill>
              </a:rPr>
              <a:t> </a:t>
            </a:r>
            <a:r>
              <a:rPr lang="it-IT" sz="1600" dirty="0" err="1">
                <a:solidFill>
                  <a:srgbClr val="977616"/>
                </a:solidFill>
              </a:rPr>
              <a:t>Gregorius</a:t>
            </a:r>
            <a:r>
              <a:rPr lang="it-IT" sz="1600" dirty="0">
                <a:solidFill>
                  <a:srgbClr val="944218"/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1A9A11-E9CE-E14D-BCEF-394042616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387" y="2202494"/>
            <a:ext cx="8276455" cy="46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7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82D07B1-0B9B-E044-AD69-6F6DE487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272" y="4797152"/>
            <a:ext cx="1584176" cy="206084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Il prof </a:t>
            </a:r>
            <a:r>
              <a:rPr lang="it-IT" sz="1600" dirty="0" err="1">
                <a:solidFill>
                  <a:srgbClr val="002060"/>
                </a:solidFill>
                <a:latin typeface="Arial" pitchFamily="34"/>
                <a:cs typeface="Arial" pitchFamily="34"/>
              </a:rPr>
              <a:t>Raimund</a:t>
            </a:r>
            <a: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Arial" pitchFamily="34"/>
                <a:cs typeface="Arial" pitchFamily="34"/>
              </a:rPr>
              <a:t>Gregorius</a:t>
            </a:r>
            <a: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 </a:t>
            </a:r>
            <a:b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</a:br>
            <a: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a lato del treno, </a:t>
            </a:r>
            <a:b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</a:br>
            <a: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alla stazione </a:t>
            </a:r>
            <a:b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</a:br>
            <a: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di Berna.</a:t>
            </a:r>
            <a:endParaRPr lang="it-IT" sz="1800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88D336-9584-6B6D-329B-B1D15402B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7520"/>
            <a:ext cx="690167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4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760EA5-4BBE-1845-B036-951044A17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15212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Seduto in treno nella notte legge il libretto di </a:t>
            </a:r>
            <a:r>
              <a:rPr lang="it-IT" sz="1600" dirty="0" err="1">
                <a:solidFill>
                  <a:srgbClr val="002060"/>
                </a:solidFill>
              </a:rPr>
              <a:t>Amadeu</a:t>
            </a:r>
            <a:r>
              <a:rPr lang="it-IT" sz="1600" dirty="0">
                <a:solidFill>
                  <a:srgbClr val="002060"/>
                </a:solidFill>
              </a:rPr>
              <a:t> De Prado.</a:t>
            </a:r>
            <a:endParaRPr lang="it-IT" sz="1600" dirty="0">
              <a:solidFill>
                <a:srgbClr val="977616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9AE27DC-C102-E702-17A0-BE7993AF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23" y="332656"/>
            <a:ext cx="7313954" cy="546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23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5FCF4CFD-EB99-3941-8DF4-22BA5558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055368"/>
            <a:ext cx="7704856" cy="1613992"/>
          </a:xfrm>
        </p:spPr>
        <p:txBody>
          <a:bodyPr/>
          <a:lstStyle/>
          <a:p>
            <a:r>
              <a:rPr lang="it-IT" sz="1400" dirty="0">
                <a:solidFill>
                  <a:srgbClr val="002060"/>
                </a:solidFill>
              </a:rPr>
              <a:t>“Perché poi è così difficile mantenere aperto lo sguardo? Siamo esseri pigri, </a:t>
            </a:r>
            <a:br>
              <a:rPr lang="it-IT" sz="1400" dirty="0">
                <a:solidFill>
                  <a:srgbClr val="002060"/>
                </a:solidFill>
              </a:rPr>
            </a:br>
            <a:r>
              <a:rPr lang="it-IT" sz="1400" dirty="0">
                <a:solidFill>
                  <a:srgbClr val="002060"/>
                </a:solidFill>
              </a:rPr>
              <a:t>bisognosi di ciò che è noto, familiare. Curiosità come raro lusso sul terreno dell’abitudine. </a:t>
            </a:r>
            <a:br>
              <a:rPr lang="it-IT" sz="1400" dirty="0">
                <a:solidFill>
                  <a:srgbClr val="002060"/>
                </a:solidFill>
              </a:rPr>
            </a:br>
            <a:r>
              <a:rPr lang="it-IT" sz="1400" dirty="0">
                <a:solidFill>
                  <a:srgbClr val="002060"/>
                </a:solidFill>
              </a:rPr>
              <a:t>Stare saldi e saper giocare con l’apertura, questa sì sarebbe un’arte. </a:t>
            </a:r>
            <a:br>
              <a:rPr lang="it-IT" sz="1400" dirty="0">
                <a:solidFill>
                  <a:srgbClr val="002060"/>
                </a:solidFill>
              </a:rPr>
            </a:br>
            <a:r>
              <a:rPr lang="it-IT" sz="1400" dirty="0">
                <a:solidFill>
                  <a:srgbClr val="002060"/>
                </a:solidFill>
              </a:rPr>
              <a:t>Bisognerebbe essere Mozart. Un Mozart di un futuro aperto”.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400" dirty="0">
                <a:solidFill>
                  <a:srgbClr val="002060"/>
                </a:solidFill>
              </a:rPr>
              <a:t>                                                     </a:t>
            </a:r>
            <a:r>
              <a:rPr lang="it-IT" sz="1400" i="1" dirty="0">
                <a:solidFill>
                  <a:srgbClr val="944218"/>
                </a:solidFill>
              </a:rPr>
              <a:t>Da «L’orafo delle parole» di </a:t>
            </a:r>
            <a:r>
              <a:rPr lang="it-IT" sz="1400" i="1" dirty="0" err="1">
                <a:solidFill>
                  <a:srgbClr val="944218"/>
                </a:solidFill>
              </a:rPr>
              <a:t>Amadeu</a:t>
            </a:r>
            <a:r>
              <a:rPr lang="it-IT" sz="1400" i="1" dirty="0">
                <a:solidFill>
                  <a:srgbClr val="944218"/>
                </a:solidFill>
              </a:rPr>
              <a:t> de Prado.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7457DE3-0D5E-DB22-B294-0C86DEBAB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7829504" cy="44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90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C46B967-F860-D3B1-95AD-189EF07D7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All’uscita dalla stazione di Lisbona.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954D289-8954-62AA-F3B4-CE8B75FA3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24" y="836712"/>
            <a:ext cx="8571090" cy="480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14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3726842-0418-EBD1-C2F7-B7BCAE9D5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60648"/>
            <a:ext cx="7772400" cy="5174197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CD83E50D-6258-1A28-5185-48A9D84B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01208"/>
            <a:ext cx="7772400" cy="1296143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Il prof continua la lettura su una panchina in un Lisbona by night.</a:t>
            </a:r>
          </a:p>
        </p:txBody>
      </p:sp>
    </p:spTree>
    <p:extLst>
      <p:ext uri="{BB962C8B-B14F-4D97-AF65-F5344CB8AC3E}">
        <p14:creationId xmlns:p14="http://schemas.microsoft.com/office/powerpoint/2010/main" val="322341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4BD535B-0D95-81E8-38D1-9D64B89C5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602252"/>
            <a:ext cx="3333474" cy="4842971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78134D31-7B19-2215-01EA-706CBDF28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5445224"/>
            <a:ext cx="7293914" cy="936104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        Il romanzo, </a:t>
            </a:r>
            <a:r>
              <a:rPr lang="it-IT" sz="1600">
                <a:solidFill>
                  <a:srgbClr val="C00000"/>
                </a:solidFill>
              </a:rPr>
              <a:t>2004                      </a:t>
            </a:r>
            <a:r>
              <a:rPr lang="it-IT" sz="1600">
                <a:solidFill>
                  <a:srgbClr val="002060"/>
                </a:solidFill>
              </a:rPr>
              <a:t>L’autore </a:t>
            </a:r>
            <a:r>
              <a:rPr lang="it-IT" sz="1600" kern="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Peter </a:t>
            </a:r>
            <a:r>
              <a:rPr lang="it-IT" sz="1600" kern="0" dirty="0" err="1">
                <a:solidFill>
                  <a:srgbClr val="002060"/>
                </a:solidFill>
                <a:effectLst/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Bieri</a:t>
            </a:r>
            <a:r>
              <a:rPr lang="it-IT" sz="1600" kern="0" dirty="0">
                <a:solidFill>
                  <a:srgbClr val="002060"/>
                </a:solidFill>
                <a:latin typeface="Geneva" panose="020B05030304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alias Pascal Mercier.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D8C14F7-D4FE-03F4-EB9E-0193C77E7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602252"/>
            <a:ext cx="3384376" cy="484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5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57114FE-0494-8B44-B098-EC304384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440160"/>
          </a:xfrm>
        </p:spPr>
        <p:txBody>
          <a:bodyPr/>
          <a:lstStyle/>
          <a:p>
            <a:r>
              <a:rPr lang="it-IT" sz="1600" dirty="0">
                <a:solidFill>
                  <a:srgbClr val="E88263"/>
                </a:solidFill>
              </a:rPr>
              <a:t>Lisbona, «la città del sole»!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CA677F8-5258-4621-B0EA-C01CBEB7D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26" y="836712"/>
            <a:ext cx="8133378" cy="457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57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3B641-2BEB-012C-35AC-4AD3B44D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Lisbona</a:t>
            </a:r>
            <a:r>
              <a:rPr lang="it-IT" sz="1600" dirty="0"/>
              <a:t>. </a:t>
            </a:r>
            <a:r>
              <a:rPr lang="it-IT" sz="1600" dirty="0">
                <a:solidFill>
                  <a:srgbClr val="D88412"/>
                </a:solidFill>
              </a:rPr>
              <a:t>Il mitico tram giallo davanti alla Cattedrale.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F965A19-3E2C-2471-9E8E-B9F66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95" y="239511"/>
            <a:ext cx="7296810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04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D1C241F-EC4C-F749-9369-93A890A7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653136"/>
            <a:ext cx="7344816" cy="2204864"/>
          </a:xfrm>
        </p:spPr>
        <p:txBody>
          <a:bodyPr/>
          <a:lstStyle/>
          <a:p>
            <a:r>
              <a:rPr lang="it-IT" sz="1600" dirty="0">
                <a:solidFill>
                  <a:srgbClr val="996633"/>
                </a:solidFill>
              </a:rPr>
              <a:t>, </a:t>
            </a:r>
            <a:br>
              <a:rPr lang="it-IT" sz="1600" dirty="0">
                <a:solidFill>
                  <a:srgbClr val="996633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Lisbona</a:t>
            </a:r>
            <a:r>
              <a:rPr lang="it-IT" sz="1600" dirty="0">
                <a:solidFill>
                  <a:srgbClr val="2700F8"/>
                </a:solidFill>
              </a:rPr>
              <a:t>.  In primo piano, la Torre Belem, simbolo della città.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3763F47-ACA9-F805-C133-5E543441F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72" y="692696"/>
            <a:ext cx="7024648" cy="472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2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4948B76-FD39-512B-85F9-EAEAD50F9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44016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Lisbona</a:t>
            </a:r>
            <a:r>
              <a:rPr lang="it-IT" sz="1600" dirty="0">
                <a:solidFill>
                  <a:srgbClr val="944218"/>
                </a:solidFill>
              </a:rPr>
              <a:t>.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La Posada de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Silvàn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, l’albergo del prof.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Gregorius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C4336E-F6E7-7898-E6B5-E137C8C4F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288" y="332656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93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E5AF60-2813-9ACF-E266-C3E14076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Lisbona</a:t>
            </a:r>
            <a:r>
              <a:rPr lang="it-IT" sz="1600" dirty="0"/>
              <a:t>. </a:t>
            </a:r>
            <a:r>
              <a:rPr lang="it-IT" sz="1600" dirty="0">
                <a:solidFill>
                  <a:srgbClr val="6F2B15"/>
                </a:solidFill>
              </a:rPr>
              <a:t>La </a:t>
            </a:r>
            <a:r>
              <a:rPr lang="it-IT" sz="1600" dirty="0" err="1">
                <a:solidFill>
                  <a:srgbClr val="6F2B15"/>
                </a:solidFill>
              </a:rPr>
              <a:t>tella</a:t>
            </a:r>
            <a:r>
              <a:rPr lang="it-IT" sz="1600" dirty="0">
                <a:solidFill>
                  <a:srgbClr val="6F2B15"/>
                </a:solidFill>
              </a:rPr>
              <a:t>-terrazza dell’Albergo La Posada de </a:t>
            </a:r>
            <a:r>
              <a:rPr lang="it-IT" sz="1600" dirty="0" err="1">
                <a:solidFill>
                  <a:srgbClr val="6F2B15"/>
                </a:solidFill>
              </a:rPr>
              <a:t>Silvàn</a:t>
            </a:r>
            <a:r>
              <a:rPr lang="it-IT" sz="1600" dirty="0">
                <a:solidFill>
                  <a:srgbClr val="6F2B15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2C62ECC-AF9C-525B-8B01-135CFB954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11" y="548680"/>
            <a:ext cx="7223177" cy="510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39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3E78759-50E7-CF5A-34A3-F0A9049E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963" y="4149080"/>
            <a:ext cx="5300074" cy="2664296"/>
          </a:xfrm>
        </p:spPr>
        <p:txBody>
          <a:bodyPr/>
          <a:lstStyle/>
          <a:p>
            <a:r>
              <a:rPr lang="it-IT" sz="1600" dirty="0" err="1">
                <a:solidFill>
                  <a:srgbClr val="786914"/>
                </a:solidFill>
              </a:rPr>
              <a:t>Amadeu</a:t>
            </a:r>
            <a:r>
              <a:rPr lang="it-IT" sz="1600" dirty="0">
                <a:solidFill>
                  <a:srgbClr val="786914"/>
                </a:solidFill>
              </a:rPr>
              <a:t> </a:t>
            </a:r>
            <a:r>
              <a:rPr lang="it-IT" sz="1600" dirty="0" err="1">
                <a:solidFill>
                  <a:srgbClr val="786914"/>
                </a:solidFill>
              </a:rPr>
              <a:t>Inàcio</a:t>
            </a:r>
            <a:r>
              <a:rPr lang="it-IT" sz="1600" dirty="0">
                <a:solidFill>
                  <a:srgbClr val="786914"/>
                </a:solidFill>
              </a:rPr>
              <a:t> De Almeida Prado.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381449-823C-C16E-E53B-CFDCB369B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963" y="624172"/>
            <a:ext cx="5300074" cy="43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97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6E881-685A-324B-B865-766CE4853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5013176"/>
            <a:ext cx="2808312" cy="184482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6F2B15"/>
                </a:solidFill>
              </a:rPr>
              <a:t>Antonio de Oliveira Salazar, dittatore del Portogallo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dal 1932 alla «Rivoluzione dei garofani» del 1974.</a:t>
            </a:r>
            <a:br>
              <a:rPr lang="it-IT" sz="1600" dirty="0"/>
            </a:b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48A8AC-4689-15E1-40FB-A7B354340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63500"/>
            <a:ext cx="50800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42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5E608A83-1FBD-0A43-9C0D-31F37890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59" y="5085184"/>
            <a:ext cx="8412881" cy="175489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Rui Luis Mendes, l’attore Adriano Luz, un feroce poliziotto, denominato </a:t>
            </a:r>
            <a:b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b="1" dirty="0">
                <a:solidFill>
                  <a:srgbClr val="6F2B15"/>
                </a:solidFill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it-IT" sz="1600" b="1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il boia di Lisbona».</a:t>
            </a:r>
            <a:r>
              <a:rPr lang="it-IT" sz="1600" b="1" dirty="0">
                <a:solidFill>
                  <a:srgbClr val="6F2B15"/>
                </a:solidFill>
                <a:effectLst/>
              </a:rPr>
              <a:t> </a:t>
            </a:r>
            <a:endParaRPr lang="it-IT" sz="1600" b="1" dirty="0">
              <a:solidFill>
                <a:srgbClr val="6F2B15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BC2E5ED-FEEB-325B-832A-60F03E5A4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59" y="562034"/>
            <a:ext cx="8412881" cy="47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69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056012D-27AF-B48E-C460-6459EC7B0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232756"/>
            <a:ext cx="661076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72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67DC5BA-96E0-BA30-332F-C665B36BA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In giro per le strade di Lisbona.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C6DB772-EA16-E459-A051-D0F261986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6" y="620688"/>
            <a:ext cx="8316912" cy="46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48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88D8B0-8E22-F247-9E36-9C78405B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4077072"/>
            <a:ext cx="5688632" cy="2780928"/>
          </a:xfrm>
        </p:spPr>
        <p:txBody>
          <a:bodyPr/>
          <a:lstStyle/>
          <a:p>
            <a:r>
              <a:rPr lang="en-US" sz="1600" dirty="0">
                <a:solidFill>
                  <a:srgbClr val="6F2B15"/>
                </a:solidFill>
                <a:latin typeface="Arial" pitchFamily="34"/>
              </a:rPr>
              <a:t>Il </a:t>
            </a:r>
            <a:r>
              <a:rPr lang="en-US" sz="1600" dirty="0" err="1">
                <a:solidFill>
                  <a:srgbClr val="6F2B15"/>
                </a:solidFill>
                <a:latin typeface="Arial" pitchFamily="34"/>
              </a:rPr>
              <a:t>pensatore</a:t>
            </a:r>
            <a:r>
              <a:rPr lang="en-US" sz="1600" dirty="0">
                <a:solidFill>
                  <a:srgbClr val="6F2B15"/>
                </a:solidFill>
                <a:latin typeface="Arial" pitchFamily="34"/>
              </a:rPr>
              <a:t> </a:t>
            </a:r>
            <a:r>
              <a:rPr lang="en-US" sz="1600" dirty="0" err="1">
                <a:solidFill>
                  <a:srgbClr val="6F2B15"/>
                </a:solidFill>
                <a:latin typeface="Arial" pitchFamily="34"/>
              </a:rPr>
              <a:t>scrittore</a:t>
            </a:r>
            <a:r>
              <a:rPr lang="en-US" sz="1600" dirty="0">
                <a:solidFill>
                  <a:srgbClr val="6F2B15"/>
                </a:solidFill>
                <a:latin typeface="Arial" pitchFamily="34"/>
              </a:rPr>
              <a:t> </a:t>
            </a:r>
            <a:r>
              <a:rPr lang="en-US" sz="1600" dirty="0" err="1">
                <a:solidFill>
                  <a:srgbClr val="6F2B15"/>
                </a:solidFill>
                <a:latin typeface="Arial" pitchFamily="34"/>
              </a:rPr>
              <a:t>dott</a:t>
            </a:r>
            <a:r>
              <a:rPr lang="en-US" sz="1600" dirty="0">
                <a:solidFill>
                  <a:srgbClr val="6F2B15"/>
                </a:solidFill>
                <a:latin typeface="Arial" pitchFamily="34"/>
              </a:rPr>
              <a:t>. </a:t>
            </a:r>
            <a:r>
              <a:rPr lang="en-US" sz="1600" dirty="0" err="1">
                <a:solidFill>
                  <a:srgbClr val="6F2B15"/>
                </a:solidFill>
                <a:latin typeface="Arial" pitchFamily="34"/>
              </a:rPr>
              <a:t>Amadeu</a:t>
            </a:r>
            <a:r>
              <a:rPr lang="en-US" sz="1600" dirty="0">
                <a:solidFill>
                  <a:srgbClr val="6F2B15"/>
                </a:solidFill>
                <a:latin typeface="Arial" pitchFamily="34"/>
              </a:rPr>
              <a:t> </a:t>
            </a:r>
            <a:r>
              <a:rPr lang="en-US" sz="1600" dirty="0" err="1">
                <a:solidFill>
                  <a:srgbClr val="6F2B15"/>
                </a:solidFill>
                <a:latin typeface="Arial" pitchFamily="34"/>
              </a:rPr>
              <a:t>Inàcio</a:t>
            </a:r>
            <a:r>
              <a:rPr lang="en-US" sz="1600" dirty="0">
                <a:solidFill>
                  <a:srgbClr val="6F2B15"/>
                </a:solidFill>
                <a:latin typeface="Arial" pitchFamily="34"/>
              </a:rPr>
              <a:t> De Almeida Prado 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D6A6E7-799D-FEAA-C2F8-40AE4F330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963" y="624172"/>
            <a:ext cx="5300074" cy="43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54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52D373-B730-C746-8615-DEF813CF9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229200"/>
            <a:ext cx="7344816" cy="165618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In visita ad Adriana, l’anziana sorella di De Prado, l’attrice Charlotte </a:t>
            </a:r>
            <a:r>
              <a:rPr lang="it-IT" sz="1600" dirty="0" err="1">
                <a:solidFill>
                  <a:srgbClr val="6F2B15"/>
                </a:solidFill>
              </a:rPr>
              <a:t>Rampling</a:t>
            </a:r>
            <a:r>
              <a:rPr lang="it-IT" sz="1600" dirty="0">
                <a:solidFill>
                  <a:srgbClr val="6F2B15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E66C826-AFD8-3947-6013-D760361E9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58670"/>
            <a:ext cx="6984776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66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89932A-D19C-0549-9E5F-BD7B0DBC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37112"/>
            <a:ext cx="8135938" cy="223224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Lisbona</a:t>
            </a:r>
            <a:r>
              <a:rPr lang="it-IT" sz="1600" dirty="0">
                <a:solidFill>
                  <a:srgbClr val="CC6633"/>
                </a:solidFill>
              </a:rPr>
              <a:t>. </a:t>
            </a:r>
            <a:r>
              <a:rPr lang="it-IT" sz="1600" dirty="0">
                <a:solidFill>
                  <a:srgbClr val="0070C0"/>
                </a:solidFill>
              </a:rPr>
              <a:t>Il cimitero </a:t>
            </a:r>
            <a:r>
              <a:rPr lang="it-IT" sz="1600" dirty="0" err="1">
                <a:solidFill>
                  <a:srgbClr val="0070C0"/>
                </a:solidFill>
              </a:rPr>
              <a:t>dos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Prazeres</a:t>
            </a:r>
            <a:r>
              <a:rPr lang="it-IT" sz="1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431F6D-494C-12BF-F52A-8EC3ECA8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9269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2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EA002C-0024-68E1-5D0B-3F80C9DC6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67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 prof incontra la sorella, Charlotte Rampling.mp4">
            <a:hlinkClick r:id="" action="ppaction://media"/>
            <a:extLst>
              <a:ext uri="{FF2B5EF4-FFF2-40B4-BE49-F238E27FC236}">
                <a16:creationId xmlns:a16="http://schemas.microsoft.com/office/drawing/2014/main" id="{4F62B50F-7859-883B-12DE-3C8BE57D91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93800"/>
            <a:ext cx="81280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4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E483373-0CF2-1ABE-9230-98A3FB609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60648"/>
            <a:ext cx="4824536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95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175DF9-43FA-8B5C-EE3C-46538B1B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76" y="4941168"/>
            <a:ext cx="7785862" cy="191683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La prova delle lenti dall’oculista Mariana.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0B2970-5EEE-1218-10ED-73CB9FDD8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76" y="1196752"/>
            <a:ext cx="7785862" cy="415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79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71CD766-2DFD-5A46-8A97-B52D6CAC3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941168"/>
            <a:ext cx="7848872" cy="1844824"/>
          </a:xfrm>
        </p:spPr>
        <p:txBody>
          <a:bodyPr/>
          <a:lstStyle/>
          <a:p>
            <a:r>
              <a:rPr lang="it-IT" sz="1600" dirty="0">
                <a:solidFill>
                  <a:srgbClr val="977616"/>
                </a:solidFill>
              </a:rPr>
              <a:t>Il prof </a:t>
            </a:r>
            <a:r>
              <a:rPr lang="it-IT" sz="1600" dirty="0" err="1">
                <a:solidFill>
                  <a:srgbClr val="977616"/>
                </a:solidFill>
              </a:rPr>
              <a:t>Gregorius</a:t>
            </a:r>
            <a:r>
              <a:rPr lang="it-IT" sz="1600" dirty="0">
                <a:solidFill>
                  <a:srgbClr val="977616"/>
                </a:solidFill>
              </a:rPr>
              <a:t> a cena con l’oculista Mariana, l’attrice tedesca Martina </a:t>
            </a:r>
            <a:r>
              <a:rPr lang="it-IT" sz="1600" dirty="0" err="1">
                <a:solidFill>
                  <a:srgbClr val="977616"/>
                </a:solidFill>
              </a:rPr>
              <a:t>Gedèck</a:t>
            </a:r>
            <a:r>
              <a:rPr lang="it-IT" sz="1600" dirty="0">
                <a:solidFill>
                  <a:srgbClr val="977616"/>
                </a:solidFill>
              </a:rPr>
              <a:t>.</a:t>
            </a:r>
            <a:br>
              <a:rPr lang="it-IT" sz="1600" dirty="0">
                <a:solidFill>
                  <a:srgbClr val="977616"/>
                </a:solidFill>
              </a:rPr>
            </a:br>
            <a:r>
              <a:rPr lang="it-IT" sz="1600" dirty="0"/>
              <a:t>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4072FB0-EF88-CD21-D7CE-4A36D263D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22" y="548680"/>
            <a:ext cx="7238116" cy="472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07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 problema degli occhiali con Mariana. mp4.mp4">
            <a:hlinkClick r:id="" action="ppaction://media"/>
            <a:extLst>
              <a:ext uri="{FF2B5EF4-FFF2-40B4-BE49-F238E27FC236}">
                <a16:creationId xmlns:a16="http://schemas.microsoft.com/office/drawing/2014/main" id="{ACDF4308-2E97-1670-9CB9-E59EEC6F80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93800"/>
            <a:ext cx="81280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8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F6BF4-B01F-EC48-9777-DFADBBEA6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5085184"/>
            <a:ext cx="2736304" cy="259228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7030A0"/>
                </a:solidFill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</a:t>
            </a:r>
            <a: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 zio João </a:t>
            </a:r>
            <a:r>
              <a:rPr lang="it-IT" sz="1600" dirty="0" err="1">
                <a:solidFill>
                  <a:srgbClr val="7030A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Eça</a:t>
            </a:r>
            <a: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b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l’attore Tom </a:t>
            </a:r>
            <a:r>
              <a:rPr lang="it-IT" sz="1600" dirty="0" err="1">
                <a:solidFill>
                  <a:srgbClr val="7030A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Courteney</a:t>
            </a:r>
            <a: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b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vecchio oppositore </a:t>
            </a:r>
            <a:b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del regime salazarista</a:t>
            </a:r>
            <a:r>
              <a:rPr lang="it-IT" sz="1600" dirty="0">
                <a:solidFill>
                  <a:srgbClr val="7030A0"/>
                </a:solidFill>
              </a:rPr>
              <a:t>.</a:t>
            </a:r>
            <a:br>
              <a:rPr lang="it-IT" sz="1800" b="1" dirty="0">
                <a:solidFill>
                  <a:srgbClr val="7030A0"/>
                </a:solidFill>
              </a:rPr>
            </a:br>
            <a:br>
              <a:rPr lang="it-IT" sz="1600" dirty="0">
                <a:solidFill>
                  <a:srgbClr val="D88412"/>
                </a:solidFill>
              </a:rPr>
            </a:br>
            <a:br>
              <a:rPr lang="it-IT" sz="1600" dirty="0">
                <a:solidFill>
                  <a:srgbClr val="D88412"/>
                </a:solidFill>
              </a:rPr>
            </a:br>
            <a:endParaRPr lang="it-IT" sz="1600" dirty="0">
              <a:solidFill>
                <a:srgbClr val="D88412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C34892-9669-D01C-7E36-C652CD27D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777" y="1268760"/>
            <a:ext cx="400022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461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358EA-1D9C-0F41-ACD8-7FA10B8F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5013176"/>
            <a:ext cx="3240360" cy="1844824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847F17"/>
                </a:solidFill>
              </a:rPr>
              <a:t>A colloquio con padre </a:t>
            </a:r>
            <a:br>
              <a:rPr lang="it-IT" sz="1600" dirty="0">
                <a:solidFill>
                  <a:srgbClr val="847F17"/>
                </a:solidFill>
              </a:rPr>
            </a:br>
            <a:r>
              <a:rPr lang="it-IT" sz="1600" dirty="0">
                <a:solidFill>
                  <a:srgbClr val="847F17"/>
                </a:solidFill>
              </a:rPr>
              <a:t>Bartolomeu </a:t>
            </a:r>
            <a:r>
              <a:rPr lang="it-IT" sz="1600" dirty="0" err="1">
                <a:solidFill>
                  <a:srgbClr val="847F17"/>
                </a:solidFill>
              </a:rPr>
              <a:t>Lourenço</a:t>
            </a:r>
            <a:r>
              <a:rPr lang="it-IT" sz="1600" dirty="0">
                <a:solidFill>
                  <a:srgbClr val="847F17"/>
                </a:solidFill>
              </a:rPr>
              <a:t> </a:t>
            </a:r>
            <a:r>
              <a:rPr lang="it-IT" sz="1600" dirty="0" err="1">
                <a:solidFill>
                  <a:srgbClr val="847F17"/>
                </a:solidFill>
              </a:rPr>
              <a:t>deGusmão</a:t>
            </a:r>
            <a:r>
              <a:rPr lang="it-IT" sz="1600" dirty="0">
                <a:solidFill>
                  <a:srgbClr val="847F17"/>
                </a:solidFill>
              </a:rPr>
              <a:t>, </a:t>
            </a:r>
            <a:br>
              <a:rPr lang="it-IT" sz="1600" dirty="0">
                <a:solidFill>
                  <a:srgbClr val="847F17"/>
                </a:solidFill>
              </a:rPr>
            </a:br>
            <a:r>
              <a:rPr lang="it-IT" sz="1600" dirty="0">
                <a:solidFill>
                  <a:srgbClr val="847F17"/>
                </a:solidFill>
              </a:rPr>
              <a:t>l’attore Christofer Lee, insegnante al Liceo di </a:t>
            </a:r>
            <a:r>
              <a:rPr lang="it-IT" sz="1600" dirty="0" err="1">
                <a:solidFill>
                  <a:srgbClr val="847F17"/>
                </a:solidFill>
              </a:rPr>
              <a:t>Amadeu</a:t>
            </a:r>
            <a:r>
              <a:rPr lang="it-IT" sz="1600" dirty="0">
                <a:solidFill>
                  <a:srgbClr val="847F17"/>
                </a:solidFill>
              </a:rPr>
              <a:t> de Prado.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FE9E12-D87D-5B73-8A73-E6AB6E3EA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55" y="1793530"/>
            <a:ext cx="3429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75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F47F3D6-49E7-0E4D-92B9-5BE7C5AD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157192"/>
            <a:ext cx="8352928" cy="1700808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  <a:latin typeface="Arial" pitchFamily="34"/>
              </a:rPr>
              <a:t>Il regista danese </a:t>
            </a:r>
            <a:r>
              <a:rPr lang="it-IT" sz="1600" dirty="0" err="1">
                <a:solidFill>
                  <a:srgbClr val="0070C0"/>
                </a:solidFill>
                <a:latin typeface="Arial" pitchFamily="34"/>
              </a:rPr>
              <a:t>Bille</a:t>
            </a:r>
            <a:r>
              <a:rPr lang="it-IT" sz="1600" dirty="0">
                <a:solidFill>
                  <a:srgbClr val="0070C0"/>
                </a:solidFill>
                <a:latin typeface="Arial" pitchFamily="34"/>
              </a:rPr>
              <a:t> August</a:t>
            </a:r>
            <a:r>
              <a:rPr lang="it-IT" sz="1600" dirty="0">
                <a:solidFill>
                  <a:srgbClr val="525252"/>
                </a:solidFill>
                <a:latin typeface="Arial" pitchFamily="34"/>
              </a:rPr>
              <a:t>.                                </a:t>
            </a:r>
            <a:r>
              <a:rPr lang="it-IT" sz="1600" dirty="0">
                <a:solidFill>
                  <a:srgbClr val="C00000"/>
                </a:solidFill>
                <a:latin typeface="Arial" pitchFamily="34"/>
              </a:rPr>
              <a:t>La Locandina del film del 2013. 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7C1065-9F36-8998-D626-B5610E17D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0"/>
            <a:ext cx="4032448" cy="552795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20B2796-083E-4ABE-ACEA-E4AD1383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"/>
            <a:ext cx="4032447" cy="552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8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FD8E9C-2288-B0B5-2820-0E9A34DA8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5064"/>
            <a:ext cx="8135938" cy="2852936"/>
          </a:xfrm>
        </p:spPr>
        <p:txBody>
          <a:bodyPr/>
          <a:lstStyle/>
          <a:p>
            <a:r>
              <a:rPr lang="it-IT" sz="1400" dirty="0">
                <a:solidFill>
                  <a:srgbClr val="6F2B15"/>
                </a:solidFill>
              </a:rPr>
              <a:t>«Non vorrei vivere in un mondo senza cattedrali. Ho bisogno dello splendore delle loro vetrate, della loro fresca quiete, del loro imperioso silenzio. Ho bisogno del diluvio di suoni dell’organo e della sacra devozione degli esseri umani. Ho bisogno della sacralità delle parole, della sublimità </a:t>
            </a:r>
            <a:br>
              <a:rPr lang="it-IT" sz="1400" dirty="0">
                <a:solidFill>
                  <a:srgbClr val="6F2B15"/>
                </a:solidFill>
              </a:rPr>
            </a:br>
            <a:r>
              <a:rPr lang="it-IT" sz="1400" dirty="0">
                <a:solidFill>
                  <a:srgbClr val="6F2B15"/>
                </a:solidFill>
              </a:rPr>
              <a:t>della grande poesia. Ho bisogno di tutto questo. Ma ho bisogno parimenti della libertà e dell’avversione nei confronti di ogni forma di crudeltà. Perché l'una è niente senza l'altra. </a:t>
            </a:r>
            <a:br>
              <a:rPr lang="it-IT" sz="1400" dirty="0">
                <a:solidFill>
                  <a:srgbClr val="6F2B15"/>
                </a:solidFill>
              </a:rPr>
            </a:br>
            <a:r>
              <a:rPr lang="it-IT" sz="1400" dirty="0">
                <a:solidFill>
                  <a:srgbClr val="6F2B15"/>
                </a:solidFill>
              </a:rPr>
              <a:t>E nessuno si sogni di costringermi a scegliere. </a:t>
            </a:r>
            <a:br>
              <a:rPr lang="it-IT" sz="1400" dirty="0">
                <a:solidFill>
                  <a:srgbClr val="6F2B15"/>
                </a:solidFill>
              </a:rPr>
            </a:br>
            <a:r>
              <a:rPr lang="it-IT" sz="1400" i="1" dirty="0">
                <a:solidFill>
                  <a:srgbClr val="002060"/>
                </a:solidFill>
              </a:rPr>
              <a:t>                                       (Dalla Allocuzione di </a:t>
            </a:r>
            <a:r>
              <a:rPr lang="it-IT" sz="1400" i="1" dirty="0" err="1">
                <a:solidFill>
                  <a:srgbClr val="002060"/>
                </a:solidFill>
              </a:rPr>
              <a:t>Amadeu</a:t>
            </a:r>
            <a:r>
              <a:rPr lang="it-IT" sz="1400" i="1" dirty="0">
                <a:solidFill>
                  <a:srgbClr val="002060"/>
                </a:solidFill>
              </a:rPr>
              <a:t> De Prado, al diploma a 17 anni,</a:t>
            </a:r>
            <a:br>
              <a:rPr lang="it-IT" sz="1400" i="1" dirty="0">
                <a:solidFill>
                  <a:srgbClr val="002060"/>
                </a:solidFill>
              </a:rPr>
            </a:br>
            <a:r>
              <a:rPr lang="it-IT" sz="1400" i="1" dirty="0">
                <a:solidFill>
                  <a:srgbClr val="002060"/>
                </a:solidFill>
              </a:rPr>
              <a:t>l’attore Jack Huston).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A011A6-34E7-0DE4-8360-AD99F4656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72400" cy="43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202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6EF070-6507-E646-845F-86B47739E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581128"/>
            <a:ext cx="7772400" cy="244827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La sorella Adriana, Charlotte </a:t>
            </a:r>
            <a:r>
              <a:rPr lang="it-IT" sz="1600" dirty="0" err="1">
                <a:solidFill>
                  <a:srgbClr val="6F2B15"/>
                </a:solidFill>
              </a:rPr>
              <a:t>Ramplong</a:t>
            </a:r>
            <a:r>
              <a:rPr lang="it-IT" sz="1600" dirty="0">
                <a:solidFill>
                  <a:srgbClr val="6F2B15"/>
                </a:solidFill>
              </a:rPr>
              <a:t>, con il memoriale del fratello in mano.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43B656-863B-3700-8287-04E62F8B2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7772400" cy="508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45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C83398C-EE15-EE4F-9B4D-DD978A7A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075240" cy="17728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farmacista Jorge </a:t>
            </a:r>
            <a:r>
              <a:rPr lang="it-IT" sz="1600" dirty="0" err="1">
                <a:solidFill>
                  <a:srgbClr val="002060"/>
                </a:solidFill>
              </a:rPr>
              <a:t>O'Kelly</a:t>
            </a:r>
            <a:r>
              <a:rPr lang="it-IT" sz="1600" dirty="0">
                <a:solidFill>
                  <a:srgbClr val="002060"/>
                </a:solidFill>
              </a:rPr>
              <a:t>, l’attore Bruno Ganz anziano, ex compagno di scuola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e di lotta di </a:t>
            </a:r>
            <a:r>
              <a:rPr lang="it-IT" sz="1600" dirty="0" err="1">
                <a:solidFill>
                  <a:srgbClr val="002060"/>
                </a:solidFill>
              </a:rPr>
              <a:t>Amadeu</a:t>
            </a:r>
            <a:r>
              <a:rPr lang="it-IT" sz="1600" dirty="0">
                <a:solidFill>
                  <a:srgbClr val="002060"/>
                </a:solidFill>
              </a:rPr>
              <a:t> de Prado a cena con il prof </a:t>
            </a:r>
            <a:r>
              <a:rPr lang="it-IT" sz="1600" dirty="0" err="1">
                <a:solidFill>
                  <a:srgbClr val="002060"/>
                </a:solidFill>
              </a:rPr>
              <a:t>Gregorius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  <a:endParaRPr lang="it-IT" sz="16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C61569B-E45F-4353-68BE-7F7F176AF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41" y="404664"/>
            <a:ext cx="7645262" cy="498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986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C80BA5-61A1-AC4B-B12F-AF35E5033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013176"/>
            <a:ext cx="7992888" cy="1721544"/>
          </a:xfrm>
        </p:spPr>
        <p:txBody>
          <a:bodyPr/>
          <a:lstStyle/>
          <a:p>
            <a:r>
              <a:rPr lang="it-IT" sz="1600" dirty="0">
                <a:solidFill>
                  <a:srgbClr val="7F6000"/>
                </a:solidFill>
              </a:rPr>
              <a:t>…e nella partita a dama del post cena!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3701A4-585B-E884-4CA8-F839F4B60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7772400" cy="51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828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DAACF7-1488-6848-A654-41BAEBC6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229200"/>
            <a:ext cx="4104456" cy="162880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E88263"/>
                </a:solidFill>
              </a:rPr>
              <a:t>L’attivista nella resistenza</a:t>
            </a:r>
            <a:br>
              <a:rPr lang="it-IT" sz="1600" dirty="0">
                <a:solidFill>
                  <a:srgbClr val="E88263"/>
                </a:solidFill>
              </a:rPr>
            </a:br>
            <a:r>
              <a:rPr lang="it-IT" sz="1600" dirty="0" err="1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Estefânia</a:t>
            </a:r>
            <a:r>
              <a:rPr lang="it-IT" sz="1600" dirty="0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sz="1600" dirty="0" err="1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Espinhosa</a:t>
            </a:r>
            <a:r>
              <a:rPr lang="it-IT" sz="1600" dirty="0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br>
              <a:rPr lang="it-IT" sz="1600" dirty="0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dirty="0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l’attrice Melanie Laurent, </a:t>
            </a:r>
            <a:br>
              <a:rPr lang="it-IT" sz="1600" dirty="0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dirty="0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 giovane</a:t>
            </a:r>
            <a:r>
              <a:rPr lang="it-IT" sz="1600" dirty="0">
                <a:solidFill>
                  <a:srgbClr val="633C13"/>
                </a:solidFill>
              </a:rPr>
              <a:t>.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3CBD95-A4E9-68F8-435B-FB4C2B68F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260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E2BB94-96B8-FC49-98AF-F0BC2A327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085184"/>
            <a:ext cx="7488832" cy="17728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Berna sotto le nuvole!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6A94D3-3C82-266D-2622-459E25EF8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21" y="476672"/>
            <a:ext cx="6828758" cy="51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836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FE8236-5500-DBA8-84DC-BC3425B3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D88412"/>
                </a:solidFill>
              </a:rPr>
              <a:t>La luce di Lisbona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FCD8B4-AB73-67D3-22EA-4EC2627E2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128792" cy="53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961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7488DCE-2321-2A8A-2A9A-EF72E3677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2696"/>
            <a:ext cx="783293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933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DAACF7-1488-6848-A654-41BAEBC6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229200"/>
            <a:ext cx="4104456" cy="162880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E88263"/>
                </a:solidFill>
              </a:rPr>
              <a:t>L’attivista nella resistenza</a:t>
            </a:r>
            <a:br>
              <a:rPr lang="it-IT" sz="1600" dirty="0">
                <a:solidFill>
                  <a:srgbClr val="E88263"/>
                </a:solidFill>
              </a:rPr>
            </a:br>
            <a:r>
              <a:rPr lang="it-IT" sz="1600" dirty="0" err="1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Estefânia</a:t>
            </a:r>
            <a:r>
              <a:rPr lang="it-IT" sz="1600" dirty="0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sz="1600" dirty="0" err="1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Espinhosa</a:t>
            </a:r>
            <a:r>
              <a:rPr lang="it-IT" sz="1600" dirty="0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br>
              <a:rPr lang="it-IT" sz="1600" dirty="0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dirty="0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l’attrice Melanie Laurent, </a:t>
            </a:r>
            <a:br>
              <a:rPr lang="it-IT" sz="1600" dirty="0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dirty="0">
                <a:solidFill>
                  <a:srgbClr val="E88263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 giovane</a:t>
            </a:r>
            <a:r>
              <a:rPr lang="it-IT" sz="1600" dirty="0">
                <a:solidFill>
                  <a:srgbClr val="633C13"/>
                </a:solidFill>
              </a:rPr>
              <a:t>.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3CBD95-A4E9-68F8-435B-FB4C2B68F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08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F9A19F-F225-8847-8DCF-ADF1ADF3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56" y="5301208"/>
            <a:ext cx="3888432" cy="177281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847F1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Jorge </a:t>
            </a:r>
            <a:r>
              <a:rPr lang="it-IT" sz="1600" dirty="0" err="1">
                <a:solidFill>
                  <a:srgbClr val="847F1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O’Kelly</a:t>
            </a:r>
            <a:r>
              <a:rPr lang="it-IT" sz="1600" dirty="0">
                <a:solidFill>
                  <a:srgbClr val="847F1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giovane, </a:t>
            </a:r>
            <a:br>
              <a:rPr lang="it-IT" sz="1600" dirty="0">
                <a:solidFill>
                  <a:srgbClr val="847F1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dirty="0">
                <a:solidFill>
                  <a:srgbClr val="847F1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l’attore August </a:t>
            </a:r>
            <a:r>
              <a:rPr lang="it-IT" sz="1600" dirty="0" err="1">
                <a:solidFill>
                  <a:srgbClr val="847F1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Diehl</a:t>
            </a:r>
            <a:r>
              <a:rPr lang="it-IT" sz="1600" dirty="0">
                <a:solidFill>
                  <a:srgbClr val="847F1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it-IT" sz="1600" dirty="0">
              <a:solidFill>
                <a:srgbClr val="FFC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F0CE146-E2E6-2CE0-0F9E-B64A7A18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45720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708EAA-6A8E-11F1-4AE1-56E1BE20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0"/>
            <a:ext cx="4850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703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711532-AB95-0B31-F23A-0217A734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3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Amadeu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Inàcio</a:t>
            </a:r>
            <a:r>
              <a:rPr lang="it-IT" sz="1600" dirty="0">
                <a:solidFill>
                  <a:srgbClr val="002060"/>
                </a:solidFill>
              </a:rPr>
              <a:t> De Almeida Prado, l’attore Jack Huston.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B20C2C5-C1CC-9444-3FBA-A1C8ACD70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10" y="332656"/>
            <a:ext cx="7636740" cy="49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45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4CA444-80EF-7FDB-83D9-853EA23C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944218"/>
                </a:solidFill>
              </a:rPr>
              <a:t>Bacio appassionato tra </a:t>
            </a:r>
            <a:r>
              <a:rPr lang="it-IT" sz="1600" dirty="0" err="1">
                <a:solidFill>
                  <a:srgbClr val="944218"/>
                </a:solidFill>
              </a:rPr>
              <a:t>Estefânia</a:t>
            </a:r>
            <a:r>
              <a:rPr lang="it-IT" sz="1600" dirty="0">
                <a:solidFill>
                  <a:srgbClr val="944218"/>
                </a:solidFill>
              </a:rPr>
              <a:t> e </a:t>
            </a:r>
            <a:r>
              <a:rPr lang="it-IT" sz="1600" dirty="0" err="1">
                <a:solidFill>
                  <a:srgbClr val="944218"/>
                </a:solidFill>
              </a:rPr>
              <a:t>Amadeu</a:t>
            </a:r>
            <a:r>
              <a:rPr lang="it-IT" sz="1600" dirty="0">
                <a:solidFill>
                  <a:srgbClr val="944218"/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D46C9A0-2022-F6F1-1F07-DDBE48C89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09" y="620688"/>
            <a:ext cx="837093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72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92D314-67A8-EB4A-98DC-8D1ABFFB4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013176"/>
            <a:ext cx="8123639" cy="1844824"/>
          </a:xfrm>
        </p:spPr>
        <p:txBody>
          <a:bodyPr/>
          <a:lstStyle/>
          <a:p>
            <a:r>
              <a:rPr lang="it-IT" sz="1600" dirty="0">
                <a:solidFill>
                  <a:srgbClr val="B84700"/>
                </a:solidFill>
              </a:rPr>
              <a:t>I due innamorati in una scena.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BAE775-EA0D-9A4E-2C2F-3AA39C493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33" y="623822"/>
            <a:ext cx="7174270" cy="477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425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97BCCF-F2E5-704F-9C13-B8A667E5E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0" y="2852936"/>
            <a:ext cx="2808312" cy="4005064"/>
          </a:xfrm>
        </p:spPr>
        <p:txBody>
          <a:bodyPr/>
          <a:lstStyle/>
          <a:p>
            <a:pPr algn="l"/>
            <a:br>
              <a:rPr lang="it-IT" sz="1800" dirty="0">
                <a:solidFill>
                  <a:srgbClr val="5B9BD5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it-IT" sz="18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Adriana, da giovane </a:t>
            </a:r>
            <a:br>
              <a:rPr lang="it-IT" sz="14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l’attrice </a:t>
            </a:r>
            <a:br>
              <a:rPr lang="it-IT" sz="14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Beatriz </a:t>
            </a:r>
            <a:r>
              <a:rPr lang="it-IT" sz="1400" dirty="0" err="1">
                <a:solidFill>
                  <a:srgbClr val="00206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Batarda</a:t>
            </a:r>
            <a:r>
              <a:rPr lang="it-IT" sz="14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br>
              <a:rPr lang="it-IT" sz="14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it-IT" sz="1400" dirty="0"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«Da quando era comparsa </a:t>
            </a:r>
            <a:b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ragazza, </a:t>
            </a:r>
            <a:r>
              <a:rPr lang="it-IT" sz="1400" dirty="0" err="1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Amadeu</a:t>
            </a:r>
            <a: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mi viveva accanto ignorandomi, </a:t>
            </a:r>
            <a:b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non c’era più vita nelle ore </a:t>
            </a:r>
            <a:b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che passavamo insieme </a:t>
            </a:r>
            <a:b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nello studio. </a:t>
            </a:r>
            <a:b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Odiavo quella donna, </a:t>
            </a:r>
            <a:b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 suoi lunghi capelli neri, </a:t>
            </a:r>
            <a:b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sua camminata ancheggiante, </a:t>
            </a:r>
            <a:b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sua minigonna. </a:t>
            </a:r>
            <a:b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Non suonavo più il pianoforte. </a:t>
            </a:r>
            <a:b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Io non contavo più. </a:t>
            </a:r>
            <a:b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4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Era mortificante.»</a:t>
            </a:r>
            <a:br>
              <a:rPr lang="it-IT" sz="18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it-IT" sz="1800" dirty="0"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it-IT" sz="1800" dirty="0"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it-IT" sz="1800" dirty="0"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800" dirty="0">
                <a:effectLst/>
              </a:rPr>
              <a:t> 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BCA7E0-929F-BB46-75AC-20A401E7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592" y="-27566"/>
            <a:ext cx="590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386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8F192F-87C1-4B41-BBEF-911F59E62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800" dirty="0" err="1">
                <a:solidFill>
                  <a:srgbClr val="AD6016"/>
                </a:solidFill>
              </a:rPr>
              <a:t>Estefãnia</a:t>
            </a:r>
            <a:r>
              <a:rPr lang="it-IT" sz="1800" dirty="0">
                <a:solidFill>
                  <a:srgbClr val="AD6016"/>
                </a:solidFill>
              </a:rPr>
              <a:t> </a:t>
            </a:r>
            <a:r>
              <a:rPr lang="it-IT" sz="1800" dirty="0" err="1">
                <a:solidFill>
                  <a:srgbClr val="AD6016"/>
                </a:solidFill>
              </a:rPr>
              <a:t>Esopinhosa</a:t>
            </a:r>
            <a:r>
              <a:rPr lang="it-IT" sz="1800" dirty="0">
                <a:solidFill>
                  <a:srgbClr val="AD6016"/>
                </a:solidFill>
              </a:rPr>
              <a:t> a Salamanca.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0AFD6C2-5681-9B8A-123B-076031293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668" y="764704"/>
            <a:ext cx="6476816" cy="49462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59E94BA-DA45-6A8D-F9E9-0BCC5DAB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794" y="764703"/>
            <a:ext cx="3419872" cy="494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35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95726E-7734-4841-A082-D0DA503D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653136"/>
            <a:ext cx="7772400" cy="2204864"/>
          </a:xfrm>
        </p:spPr>
        <p:txBody>
          <a:bodyPr/>
          <a:lstStyle/>
          <a:p>
            <a:r>
              <a:rPr lang="it-IT" sz="1600" dirty="0">
                <a:solidFill>
                  <a:srgbClr val="944218"/>
                </a:solidFill>
              </a:rPr>
              <a:t>Il prof di Lettere Antiche al Liceo di Berna </a:t>
            </a:r>
            <a:r>
              <a:rPr lang="it-IT" sz="1600" dirty="0" err="1">
                <a:solidFill>
                  <a:srgbClr val="944218"/>
                </a:solidFill>
              </a:rPr>
              <a:t>Raimund</a:t>
            </a:r>
            <a:r>
              <a:rPr lang="it-IT" sz="1600" dirty="0">
                <a:solidFill>
                  <a:srgbClr val="944218"/>
                </a:solidFill>
              </a:rPr>
              <a:t> </a:t>
            </a:r>
            <a:r>
              <a:rPr lang="it-IT" sz="1600" dirty="0" err="1">
                <a:solidFill>
                  <a:srgbClr val="944218"/>
                </a:solidFill>
              </a:rPr>
              <a:t>Gregorius</a:t>
            </a:r>
            <a:r>
              <a:rPr lang="it-IT" sz="1600" dirty="0">
                <a:solidFill>
                  <a:srgbClr val="944218"/>
                </a:solidFill>
              </a:rPr>
              <a:t>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BA3D0B9-6FB3-6702-5C8E-41872C504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671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540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8E2AB85-5884-049F-C41E-B9A7C4C54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8135938" cy="2204864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La bella sintonia nata tra Mariana e il prof </a:t>
            </a:r>
            <a:r>
              <a:rPr lang="it-IT" sz="1600" dirty="0" err="1">
                <a:solidFill>
                  <a:srgbClr val="0070C0"/>
                </a:solidFill>
              </a:rPr>
              <a:t>Raimond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Gregorius</a:t>
            </a:r>
            <a:r>
              <a:rPr lang="it-IT" sz="1600" dirty="0">
                <a:solidFill>
                  <a:srgbClr val="0070C0"/>
                </a:solidFill>
              </a:rPr>
              <a:t>.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3F22F4-C4E9-9153-F2A1-36B06B783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4" y="620688"/>
            <a:ext cx="8641732" cy="4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039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1321A-2D19-E50F-E678-931CA3E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3919"/>
            <a:ext cx="8135938" cy="1247449"/>
          </a:xfrm>
        </p:spPr>
        <p:txBody>
          <a:bodyPr/>
          <a:lstStyle/>
          <a:p>
            <a:r>
              <a:rPr lang="it-IT" sz="1600" dirty="0">
                <a:solidFill>
                  <a:srgbClr val="944218"/>
                </a:solidFill>
              </a:rPr>
              <a:t>Il saluto di Mariana alla stazione al prof al rientro a Berna.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CAEB219-5C08-01DB-5EF8-A03DA021F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2" y="692696"/>
            <a:ext cx="8540978" cy="480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888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l commiato da Mariana..mp4">
            <a:hlinkClick r:id="" action="ppaction://media"/>
            <a:extLst>
              <a:ext uri="{FF2B5EF4-FFF2-40B4-BE49-F238E27FC236}">
                <a16:creationId xmlns:a16="http://schemas.microsoft.com/office/drawing/2014/main" id="{5C101B6B-10F4-9D06-1055-632F46EDD1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9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86FA547-F308-8964-8810-143BFB18F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17265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05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BFE59EA-B8FB-8DE8-E66E-02A27FCE9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314" y="0"/>
            <a:ext cx="4811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483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D6A7BDF-32CF-9F72-B14F-C87AE05DE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48680"/>
            <a:ext cx="7772400" cy="5149215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C5F8B459-7D88-D573-3181-96F376130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697894"/>
            <a:ext cx="7772400" cy="755441"/>
          </a:xfrm>
        </p:spPr>
        <p:txBody>
          <a:bodyPr/>
          <a:lstStyle/>
          <a:p>
            <a:r>
              <a:rPr lang="it-IT" sz="1600" dirty="0" err="1">
                <a:solidFill>
                  <a:srgbClr val="847F17"/>
                </a:solidFill>
              </a:rPr>
              <a:t>Estaciòn</a:t>
            </a:r>
            <a:r>
              <a:rPr lang="it-IT" sz="1600" dirty="0">
                <a:solidFill>
                  <a:srgbClr val="847F17"/>
                </a:solidFill>
              </a:rPr>
              <a:t> de Salamanca.</a:t>
            </a:r>
          </a:p>
        </p:txBody>
      </p:sp>
    </p:spTree>
    <p:extLst>
      <p:ext uri="{BB962C8B-B14F-4D97-AF65-F5344CB8AC3E}">
        <p14:creationId xmlns:p14="http://schemas.microsoft.com/office/powerpoint/2010/main" val="11786416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A6403E-FFD1-B543-A9D6-DBD63A8D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09120"/>
            <a:ext cx="8135938" cy="2348880"/>
          </a:xfrm>
        </p:spPr>
        <p:txBody>
          <a:bodyPr/>
          <a:lstStyle/>
          <a:p>
            <a:r>
              <a:rPr lang="it-IT" sz="1600" dirty="0" err="1">
                <a:solidFill>
                  <a:srgbClr val="944218"/>
                </a:solidFill>
              </a:rPr>
              <a:t>Estefãnia</a:t>
            </a:r>
            <a:r>
              <a:rPr lang="it-IT" sz="1600" dirty="0">
                <a:solidFill>
                  <a:srgbClr val="944218"/>
                </a:solidFill>
              </a:rPr>
              <a:t> </a:t>
            </a:r>
            <a:r>
              <a:rPr lang="it-IT" sz="1600" dirty="0" err="1">
                <a:solidFill>
                  <a:srgbClr val="944218"/>
                </a:solidFill>
              </a:rPr>
              <a:t>Espihnosa</a:t>
            </a:r>
            <a:r>
              <a:rPr lang="it-IT" sz="1600" dirty="0">
                <a:solidFill>
                  <a:srgbClr val="944218"/>
                </a:solidFill>
              </a:rPr>
              <a:t> anziana, l’attrice Lena </a:t>
            </a:r>
            <a:r>
              <a:rPr lang="it-IT" sz="1600" dirty="0" err="1">
                <a:solidFill>
                  <a:srgbClr val="944218"/>
                </a:solidFill>
              </a:rPr>
              <a:t>Olin</a:t>
            </a:r>
            <a:r>
              <a:rPr lang="it-IT" sz="1600" dirty="0">
                <a:solidFill>
                  <a:srgbClr val="944218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F33D37C-B71D-2A65-8285-4A2125001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45" y="764704"/>
            <a:ext cx="8028593" cy="451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996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FF4213-1129-AD4A-A8E2-2088D73F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>
                <a:solidFill>
                  <a:srgbClr val="944218"/>
                </a:solidFill>
              </a:rPr>
              <a:t>A colloquio con </a:t>
            </a:r>
            <a:r>
              <a:rPr lang="it-IT" sz="1600" dirty="0" err="1">
                <a:solidFill>
                  <a:srgbClr val="944218"/>
                </a:solidFill>
              </a:rPr>
              <a:t>Estefãnia</a:t>
            </a:r>
            <a:r>
              <a:rPr lang="it-IT" sz="1600" dirty="0">
                <a:solidFill>
                  <a:srgbClr val="944218"/>
                </a:solidFill>
              </a:rPr>
              <a:t> </a:t>
            </a:r>
            <a:r>
              <a:rPr lang="it-IT" sz="1600" dirty="0" err="1">
                <a:solidFill>
                  <a:srgbClr val="944218"/>
                </a:solidFill>
              </a:rPr>
              <a:t>Espihnosa</a:t>
            </a:r>
            <a:r>
              <a:rPr lang="it-IT" sz="1600" dirty="0">
                <a:solidFill>
                  <a:srgbClr val="944218"/>
                </a:solidFill>
              </a:rPr>
              <a:t>, prof.ssa di Storia all’Università di Salamanca.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A8A3F85-4EE9-1876-0EA2-943FEFF2E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4" y="332656"/>
            <a:ext cx="8042276" cy="504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812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'incontro con Estefânia, Lena Olin.mp4">
            <a:hlinkClick r:id="" action="ppaction://media"/>
            <a:extLst>
              <a:ext uri="{FF2B5EF4-FFF2-40B4-BE49-F238E27FC236}">
                <a16:creationId xmlns:a16="http://schemas.microsoft.com/office/drawing/2014/main" id="{EB56F138-8F9C-2A85-E687-EAF39A3265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6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7A22FEA-8396-76FF-6DE4-B27DB7BC4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23" y="1136266"/>
            <a:ext cx="7313954" cy="546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844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11F5EB-57B8-A042-B39D-A40514D39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5157192"/>
            <a:ext cx="8690568" cy="170080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ragazza del ponte, nipote del feroce poliziotto Rui </a:t>
            </a:r>
            <a:r>
              <a:rPr lang="it-IT" sz="1600" dirty="0" err="1">
                <a:solidFill>
                  <a:srgbClr val="002060"/>
                </a:solidFill>
              </a:rPr>
              <a:t>Luìs</a:t>
            </a:r>
            <a:r>
              <a:rPr lang="it-IT" sz="1600" dirty="0">
                <a:solidFill>
                  <a:srgbClr val="002060"/>
                </a:solidFill>
              </a:rPr>
              <a:t> Mendes, «Il boia di Lisbona».</a:t>
            </a:r>
            <a:endParaRPr lang="it-IT" sz="1600" dirty="0">
              <a:solidFill>
                <a:srgbClr val="786914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17981E-A502-6B43-07D6-5971DB75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437914"/>
            <a:ext cx="8412881" cy="51513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1F0DF7B-2B4C-3316-7E04-E87612197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3201"/>
            <a:ext cx="4366318" cy="51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861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AA67162-5444-061B-6236-D5A49E8A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11660"/>
            <a:ext cx="7829504" cy="44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116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BB9BF07-4E44-BB04-EBC7-CF3EDB2BB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31667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413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72F6F9C-D1E9-4499-098F-42F64DED2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79" y="814836"/>
            <a:ext cx="7000642" cy="522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333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ADA2F62-9925-086F-B0D3-CEF7D3FAB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1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eno di Notte per Lisbona Trailer Ufficiale Italiano m. 1.27. mp4.mp4">
            <a:hlinkClick r:id="" action="ppaction://media"/>
            <a:extLst>
              <a:ext uri="{FF2B5EF4-FFF2-40B4-BE49-F238E27FC236}">
                <a16:creationId xmlns:a16="http://schemas.microsoft.com/office/drawing/2014/main" id="{B38E4B96-AC44-8D1B-837F-6C86D3EC5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6C2E8EA-2939-32C5-CA97-F0A5BE1F6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989" y="692696"/>
            <a:ext cx="655402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367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C00000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135938" cy="4691732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</a:t>
            </a:r>
            <a:r>
              <a:rPr lang="it-IT">
                <a:solidFill>
                  <a:schemeClr val="accent6">
                    <a:lumMod val="40000"/>
                    <a:lumOff val="60000"/>
                  </a:schemeClr>
                </a:solidFill>
              </a:rPr>
              <a:t>, 20 </a:t>
            </a:r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marzo 2025</a:t>
            </a:r>
            <a:endParaRPr lang="it-IT" sz="5400" dirty="0">
              <a:solidFill>
                <a:srgbClr val="2700F8"/>
              </a:solidFill>
              <a:latin typeface="Arial" pitchFamily="34"/>
              <a:cs typeface="Arial" pitchFamily="34"/>
            </a:endParaRPr>
          </a:p>
          <a:p>
            <a:pPr lvl="0" algn="ctr">
              <a:lnSpc>
                <a:spcPct val="90000"/>
              </a:lnSpc>
            </a:pPr>
            <a:r>
              <a:rPr lang="it-IT" sz="54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«ONE DAY» </a:t>
            </a:r>
          </a:p>
          <a:p>
            <a:pPr lvl="0" algn="ctr">
              <a:lnSpc>
                <a:spcPct val="90000"/>
              </a:lnSpc>
            </a:pPr>
            <a:r>
              <a:rPr lang="it-IT" sz="54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UN GIORNO</a:t>
            </a:r>
          </a:p>
          <a:p>
            <a:pPr lvl="0" algn="ctr">
              <a:lnSpc>
                <a:spcPct val="90000"/>
              </a:lnSpc>
            </a:pPr>
            <a:r>
              <a:rPr lang="it-IT" sz="4400" i="1" dirty="0">
                <a:solidFill>
                  <a:srgbClr val="0099FF"/>
                </a:solidFill>
                <a:latin typeface="Arial" pitchFamily="34"/>
                <a:cs typeface="Arial" pitchFamily="34"/>
              </a:rPr>
              <a:t>di David Nicholls, 2009.</a:t>
            </a:r>
            <a:endParaRPr lang="it-IT" sz="4000" dirty="0">
              <a:solidFill>
                <a:srgbClr val="0099FF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F94A9C6-3843-9D46-B8E8-5B29AC60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5679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480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6144</TotalTime>
  <Words>977</Words>
  <Application>Microsoft Macintosh PowerPoint</Application>
  <PresentationFormat>Presentazione su schermo (4:3)</PresentationFormat>
  <Paragraphs>73</Paragraphs>
  <Slides>81</Slides>
  <Notes>2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81</vt:i4>
      </vt:variant>
    </vt:vector>
  </HeadingPairs>
  <TitlesOfParts>
    <vt:vector size="85" baseType="lpstr">
      <vt:lpstr>Arial</vt:lpstr>
      <vt:lpstr>Geneva</vt:lpstr>
      <vt:lpstr>Times New Roman</vt:lpstr>
      <vt:lpstr>Tema di Office</vt:lpstr>
      <vt:lpstr>UTE – Università Cardinal Colombo - MILANO Giovedì,  13 marzo 2025</vt:lpstr>
      <vt:lpstr>8 marzo 2025. Festa Internazionale della Donna.</vt:lpstr>
      <vt:lpstr>        Il romanzo, 2004                      L’autore Peter Bieri, alias Pascal Mercier.</vt:lpstr>
      <vt:lpstr>Il pensatore scrittore dott. Amadeu Inàcio De Almeida Prado </vt:lpstr>
      <vt:lpstr>Il regista danese Bille August.                                La Locandina del film del 2013.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Prof Gregorius scacchista nottetempo!</vt:lpstr>
      <vt:lpstr>Berna in una giornata uggiosa. </vt:lpstr>
      <vt:lpstr>Berna. Il ponte ponte Kirchenfeld e dietro il campanile della Cattedrale. </vt:lpstr>
      <vt:lpstr>Berna sotto la pioggia.</vt:lpstr>
      <vt:lpstr>Il primo incontro del prof.  al ponte sotto la pioggia  con la ragazza  dal soprabito rosso,  l’attrice svizzera  Sarah Buhlmann.</vt:lpstr>
      <vt:lpstr>...la ragazza e il prof zuppi di pioggia.</vt:lpstr>
      <vt:lpstr>In cammino verso il ponte!</vt:lpstr>
      <vt:lpstr>Presentazione standard di PowerPoint</vt:lpstr>
      <vt:lpstr>Presentazione standard di PowerPoint</vt:lpstr>
      <vt:lpstr>La scoperta del libretto nella tasca del soprabito della ragazza.</vt:lpstr>
      <vt:lpstr>Il libretto nella tasca del soprabito rosso della ragazza del ponte.</vt:lpstr>
      <vt:lpstr>Il pensatore scrittore dottor Amadeu Inàcio De Almeida Prado.</vt:lpstr>
      <vt:lpstr>Nella libreria di Berna.</vt:lpstr>
      <vt:lpstr>Cover del libretto in portoghese.</vt:lpstr>
      <vt:lpstr>Il prof di Lettere Antiche  del Liceo di Berna Raimund Gregorius.</vt:lpstr>
      <vt:lpstr>Il prof Raimund Gregorius  a lato del treno,  alla stazione  di Berna.</vt:lpstr>
      <vt:lpstr>Seduto in treno nella notte legge il libretto di Amadeu De Prado.</vt:lpstr>
      <vt:lpstr>“Perché poi è così difficile mantenere aperto lo sguardo? Siamo esseri pigri,  bisognosi di ciò che è noto, familiare. Curiosità come raro lusso sul terreno dell’abitudine.  Stare saldi e saper giocare con l’apertura, questa sì sarebbe un’arte.  Bisognerebbe essere Mozart. Un Mozart di un futuro aperto”.                                                      Da «L’orafo delle parole» di Amadeu de Prado.</vt:lpstr>
      <vt:lpstr>All’uscita dalla stazione di Lisbona.</vt:lpstr>
      <vt:lpstr>Il prof continua la lettura su una panchina in un Lisbona by night.</vt:lpstr>
      <vt:lpstr>Lisbona, «la città del sole»!</vt:lpstr>
      <vt:lpstr>Lisbona. Il mitico tram giallo davanti alla Cattedrale.</vt:lpstr>
      <vt:lpstr>,  Lisbona.  In primo piano, la Torre Belem, simbolo della città. </vt:lpstr>
      <vt:lpstr>Lisbona. La Posada de Silvàn, l’albergo del prof. Gregorius.</vt:lpstr>
      <vt:lpstr>Lisbona. La tella-terrazza dell’Albergo La Posada de Silvàn.</vt:lpstr>
      <vt:lpstr>Amadeu Inàcio De Almeida Prado. </vt:lpstr>
      <vt:lpstr>Antonio de Oliveira Salazar, dittatore del Portogallo  dal 1932 alla «Rivoluzione dei garofani» del 1974. </vt:lpstr>
      <vt:lpstr>Rui Luis Mendes, l’attore Adriano Luz, un feroce poliziotto, denominato  «il boia di Lisbona». </vt:lpstr>
      <vt:lpstr>Presentazione standard di PowerPoint</vt:lpstr>
      <vt:lpstr>In giro per le strade di Lisbona.</vt:lpstr>
      <vt:lpstr>In visita ad Adriana, l’anziana sorella di De Prado, l’attrice Charlotte Rampling.</vt:lpstr>
      <vt:lpstr>Lisbona. Il cimitero dos Prazeres.</vt:lpstr>
      <vt:lpstr>Presentazione standard di PowerPoint</vt:lpstr>
      <vt:lpstr>Presentazione standard di PowerPoint</vt:lpstr>
      <vt:lpstr>Presentazione standard di PowerPoint</vt:lpstr>
      <vt:lpstr>La prova delle lenti dall’oculista Mariana. </vt:lpstr>
      <vt:lpstr>Il prof Gregorius a cena con l’oculista Mariana, l’attrice tedesca Martina Gedèck.  </vt:lpstr>
      <vt:lpstr>Presentazione standard di PowerPoint</vt:lpstr>
      <vt:lpstr>Lo zio João Eça,  l’attore Tom Courteney,  vecchio oppositore  del regime salazarista.   </vt:lpstr>
      <vt:lpstr>A colloquio con padre  Bartolomeu Lourenço deGusmão,  l’attore Christofer Lee, insegnante al Liceo di Amadeu de Prado.</vt:lpstr>
      <vt:lpstr>«Non vorrei vivere in un mondo senza cattedrali. Ho bisogno dello splendore delle loro vetrate, della loro fresca quiete, del loro imperioso silenzio. Ho bisogno del diluvio di suoni dell’organo e della sacra devozione degli esseri umani. Ho bisogno della sacralità delle parole, della sublimità  della grande poesia. Ho bisogno di tutto questo. Ma ho bisogno parimenti della libertà e dell’avversione nei confronti di ogni forma di crudeltà. Perché l'una è niente senza l'altra.  E nessuno si sogni di costringermi a scegliere.                                         (Dalla Allocuzione di Amadeu De Prado, al diploma a 17 anni, l’attore Jack Huston).</vt:lpstr>
      <vt:lpstr>La sorella Adriana, Charlotte Ramplong, con il memoriale del fratello in mano.</vt:lpstr>
      <vt:lpstr>Il farmacista Jorge O'Kelly, l’attore Bruno Ganz anziano, ex compagno di scuola  e di lotta di Amadeu de Prado a cena con il prof Gregorius.</vt:lpstr>
      <vt:lpstr>…e nella partita a dama del post cena!</vt:lpstr>
      <vt:lpstr>L’attivista nella resistenza Estefânia Espinhosa,  l’attrice Melanie Laurent,  da giovane.</vt:lpstr>
      <vt:lpstr>Berna sotto le nuvole!</vt:lpstr>
      <vt:lpstr>La luce di Lisbona.</vt:lpstr>
      <vt:lpstr>Presentazione standard di PowerPoint</vt:lpstr>
      <vt:lpstr>L’attivista nella resistenza Estefânia Espinhosa,  l’attrice Melanie Laurent,  da giovane.</vt:lpstr>
      <vt:lpstr>Jorge O’Kelly giovane,  l’attore August Diehl.</vt:lpstr>
      <vt:lpstr>Amadeu Inàcio De Almeida Prado, l’attore Jack Huston.</vt:lpstr>
      <vt:lpstr>Bacio appassionato tra Estefânia e Amadeu.</vt:lpstr>
      <vt:lpstr>I due innamorati in una scena.</vt:lpstr>
      <vt:lpstr>  Adriana, da giovane  l’attrice  Beatriz Batarda.  «Da quando era comparsa  la ragazza, Amadeu mi viveva accanto ignorandomi,  non c’era più vita nelle ore  che passavamo insieme  nello studio.  Odiavo quella donna,  i suoi lunghi capelli neri,  la sua camminata ancheggiante,  la sua minigonna.  Non suonavo più il pianoforte.  Io non contavo più.  Era mortificante.»     </vt:lpstr>
      <vt:lpstr>Estefãnia Esopinhosa a Salamanca.</vt:lpstr>
      <vt:lpstr>Il prof di Lettere Antiche al Liceo di Berna Raimund Gregorius. </vt:lpstr>
      <vt:lpstr>La bella sintonia nata tra Mariana e il prof Raimond Gregorius.</vt:lpstr>
      <vt:lpstr>Il saluto di Mariana alla stazione al prof al rientro a Berna.</vt:lpstr>
      <vt:lpstr>Presentazione standard di PowerPoint</vt:lpstr>
      <vt:lpstr>Presentazione standard di PowerPoint</vt:lpstr>
      <vt:lpstr>Estaciòn de Salamanca.</vt:lpstr>
      <vt:lpstr>Estefãnia Espihnosa anziana, l’attrice Lena Olin.</vt:lpstr>
      <vt:lpstr>A colloquio con Estefãnia Espihnosa, prof.ssa di Storia all’Università di Salamanca.</vt:lpstr>
      <vt:lpstr>Presentazione standard di PowerPoint</vt:lpstr>
      <vt:lpstr>Presentazione standard di PowerPoint</vt:lpstr>
      <vt:lpstr>La ragazza del ponte, nipote del feroce poliziotto Rui Luìs Mendes, «Il boia di Lisbona».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684</cp:revision>
  <cp:lastPrinted>1601-01-01T00:00:00Z</cp:lastPrinted>
  <dcterms:created xsi:type="dcterms:W3CDTF">2019-12-08T15:27:53Z</dcterms:created>
  <dcterms:modified xsi:type="dcterms:W3CDTF">2025-03-10T08:23:07Z</dcterms:modified>
</cp:coreProperties>
</file>