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4"/>
  </p:notesMasterIdLst>
  <p:sldIdLst>
    <p:sldId id="256" r:id="rId2"/>
    <p:sldId id="260" r:id="rId3"/>
    <p:sldId id="481" r:id="rId4"/>
    <p:sldId id="480" r:id="rId5"/>
    <p:sldId id="461" r:id="rId6"/>
    <p:sldId id="462" r:id="rId7"/>
    <p:sldId id="464" r:id="rId8"/>
    <p:sldId id="465" r:id="rId9"/>
    <p:sldId id="466" r:id="rId10"/>
    <p:sldId id="467" r:id="rId11"/>
    <p:sldId id="468" r:id="rId12"/>
    <p:sldId id="469" r:id="rId13"/>
    <p:sldId id="470" r:id="rId14"/>
    <p:sldId id="471" r:id="rId15"/>
    <p:sldId id="472" r:id="rId16"/>
    <p:sldId id="473" r:id="rId17"/>
    <p:sldId id="474" r:id="rId18"/>
    <p:sldId id="475" r:id="rId19"/>
    <p:sldId id="476" r:id="rId20"/>
    <p:sldId id="477" r:id="rId21"/>
    <p:sldId id="478" r:id="rId22"/>
    <p:sldId id="479" r:id="rId2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03"/>
    <p:restoredTop sz="96005" autoAdjust="0"/>
  </p:normalViewPr>
  <p:slideViewPr>
    <p:cSldViewPr>
      <p:cViewPr varScale="1">
        <p:scale>
          <a:sx n="84" d="100"/>
          <a:sy n="84" d="100"/>
        </p:scale>
        <p:origin x="-1584" y="-9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105620-8CEF-463E-9A27-6483133513F1}" type="datetimeFigureOut">
              <a:rPr lang="it-IT" smtClean="0"/>
              <a:t>27/02/2025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6A904E-01C5-455D-8290-D3FC686F119C}" type="slidenum">
              <a:rPr lang="it-IT" smtClean="0"/>
              <a:t>‹N›</a:t>
            </a:fld>
            <a:endParaRPr lang="it-IT"/>
          </a:p>
        </p:txBody>
      </p:sp>
    </p:spTree>
    <p:extLst>
      <p:ext uri="{BB962C8B-B14F-4D97-AF65-F5344CB8AC3E}">
        <p14:creationId xmlns:p14="http://schemas.microsoft.com/office/powerpoint/2010/main" val="1359557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30562741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3875136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4021998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270059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F6A904E-01C5-455D-8290-D3FC686F119C}" type="slidenum">
              <a:rPr lang="it-IT" smtClean="0"/>
              <a:t>17</a:t>
            </a:fld>
            <a:endParaRPr lang="it-IT"/>
          </a:p>
        </p:txBody>
      </p:sp>
    </p:spTree>
    <p:extLst>
      <p:ext uri="{BB962C8B-B14F-4D97-AF65-F5344CB8AC3E}">
        <p14:creationId xmlns:p14="http://schemas.microsoft.com/office/powerpoint/2010/main" val="708825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F6A904E-01C5-455D-8290-D3FC686F119C}" type="slidenum">
              <a:rPr lang="it-IT" smtClean="0"/>
              <a:t>18</a:t>
            </a:fld>
            <a:endParaRPr lang="it-IT"/>
          </a:p>
        </p:txBody>
      </p:sp>
    </p:spTree>
    <p:extLst>
      <p:ext uri="{BB962C8B-B14F-4D97-AF65-F5344CB8AC3E}">
        <p14:creationId xmlns:p14="http://schemas.microsoft.com/office/powerpoint/2010/main" val="41144951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F6A904E-01C5-455D-8290-D3FC686F119C}" type="slidenum">
              <a:rPr lang="it-IT" smtClean="0"/>
              <a:t>19</a:t>
            </a:fld>
            <a:endParaRPr lang="it-IT"/>
          </a:p>
        </p:txBody>
      </p:sp>
    </p:spTree>
    <p:extLst>
      <p:ext uri="{BB962C8B-B14F-4D97-AF65-F5344CB8AC3E}">
        <p14:creationId xmlns:p14="http://schemas.microsoft.com/office/powerpoint/2010/main" val="32636606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F6A904E-01C5-455D-8290-D3FC686F119C}" type="slidenum">
              <a:rPr lang="it-IT" smtClean="0"/>
              <a:t>20</a:t>
            </a:fld>
            <a:endParaRPr lang="it-IT"/>
          </a:p>
        </p:txBody>
      </p:sp>
    </p:spTree>
    <p:extLst>
      <p:ext uri="{BB962C8B-B14F-4D97-AF65-F5344CB8AC3E}">
        <p14:creationId xmlns:p14="http://schemas.microsoft.com/office/powerpoint/2010/main" val="3959226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F6A904E-01C5-455D-8290-D3FC686F119C}" type="slidenum">
              <a:rPr lang="it-IT" smtClean="0"/>
              <a:t>21</a:t>
            </a:fld>
            <a:endParaRPr lang="it-IT"/>
          </a:p>
        </p:txBody>
      </p:sp>
    </p:spTree>
    <p:extLst>
      <p:ext uri="{BB962C8B-B14F-4D97-AF65-F5344CB8AC3E}">
        <p14:creationId xmlns:p14="http://schemas.microsoft.com/office/powerpoint/2010/main" val="6603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F6A904E-01C5-455D-8290-D3FC686F119C}" type="slidenum">
              <a:rPr lang="it-IT" smtClean="0">
                <a:solidFill>
                  <a:prstClr val="black"/>
                </a:solidFill>
              </a:rPr>
              <a:pPr/>
              <a:t>22</a:t>
            </a:fld>
            <a:endParaRPr lang="it-IT">
              <a:solidFill>
                <a:prstClr val="black"/>
              </a:solidFill>
            </a:endParaRPr>
          </a:p>
        </p:txBody>
      </p:sp>
    </p:spTree>
    <p:extLst>
      <p:ext uri="{BB962C8B-B14F-4D97-AF65-F5344CB8AC3E}">
        <p14:creationId xmlns:p14="http://schemas.microsoft.com/office/powerpoint/2010/main" val="6603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2371469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solidFill>
                <a:prstClr val="black"/>
              </a:solidFill>
            </a:endParaRPr>
          </a:p>
        </p:txBody>
      </p:sp>
    </p:spTree>
    <p:extLst>
      <p:ext uri="{BB962C8B-B14F-4D97-AF65-F5344CB8AC3E}">
        <p14:creationId xmlns:p14="http://schemas.microsoft.com/office/powerpoint/2010/main" val="2983201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solidFill>
                <a:prstClr val="black"/>
              </a:solidFill>
            </a:endParaRPr>
          </a:p>
        </p:txBody>
      </p:sp>
    </p:spTree>
    <p:extLst>
      <p:ext uri="{BB962C8B-B14F-4D97-AF65-F5344CB8AC3E}">
        <p14:creationId xmlns:p14="http://schemas.microsoft.com/office/powerpoint/2010/main" val="2983201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2983201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1908516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278665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860293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25921381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16" name="Title 15"/>
          <p:cNvSpPr>
            <a:spLocks noGrp="1"/>
          </p:cNvSpPr>
          <p:nvPr>
            <p:ph type="title"/>
          </p:nvPr>
        </p:nvSpPr>
        <p:spPr>
          <a:xfrm>
            <a:off x="2438400" y="1447800"/>
            <a:ext cx="3962400" cy="2133600"/>
          </a:xfrm>
        </p:spPr>
        <p:txBody>
          <a:bodyPr anchor="b"/>
          <a:lstStyle/>
          <a:p>
            <a:r>
              <a:rPr lang="it-IT"/>
              <a:t>Fare clic per modificare lo stile del titolo</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108FF7C2-CFE1-4D6D-97D0-7DD679C7BD1D}" type="datetimeFigureOut">
              <a:rPr lang="it-IT" smtClean="0"/>
              <a:t>27/02/2025</a:t>
            </a:fld>
            <a:endParaRPr lang="it-IT"/>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2DE1219C-0E92-4628-92A3-35A6407633E0}" type="slidenum">
              <a:rPr lang="it-IT" smtClean="0"/>
              <a:t>‹N›</a:t>
            </a:fld>
            <a:endParaRPr lang="it-IT"/>
          </a:p>
        </p:txBody>
      </p:sp>
      <p:sp>
        <p:nvSpPr>
          <p:cNvPr id="15" name="Footer Placeholder 14"/>
          <p:cNvSpPr>
            <a:spLocks noGrp="1"/>
          </p:cNvSpPr>
          <p:nvPr>
            <p:ph type="ftr" sz="quarter" idx="12"/>
          </p:nvPr>
        </p:nvSpPr>
        <p:spPr>
          <a:xfrm>
            <a:off x="3581400" y="6296248"/>
            <a:ext cx="2820987" cy="152400"/>
          </a:xfrm>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Date Placeholder 12"/>
          <p:cNvSpPr>
            <a:spLocks noGrp="1"/>
          </p:cNvSpPr>
          <p:nvPr>
            <p:ph type="dt" sz="half" idx="10"/>
          </p:nvPr>
        </p:nvSpPr>
        <p:spPr/>
        <p:txBody>
          <a:bodyPr/>
          <a:lstStyle/>
          <a:p>
            <a:fld id="{108FF7C2-CFE1-4D6D-97D0-7DD679C7BD1D}" type="datetimeFigureOut">
              <a:rPr lang="it-IT" smtClean="0"/>
              <a:t>27/02/2025</a:t>
            </a:fld>
            <a:endParaRPr lang="it-IT"/>
          </a:p>
        </p:txBody>
      </p:sp>
      <p:sp>
        <p:nvSpPr>
          <p:cNvPr id="14" name="Slide Number Placeholder 13"/>
          <p:cNvSpPr>
            <a:spLocks noGrp="1"/>
          </p:cNvSpPr>
          <p:nvPr>
            <p:ph type="sldNum" sz="quarter" idx="11"/>
          </p:nvPr>
        </p:nvSpPr>
        <p:spPr/>
        <p:txBody>
          <a:bodyPr/>
          <a:lstStyle/>
          <a:p>
            <a:fld id="{2DE1219C-0E92-4628-92A3-35A6407633E0}" type="slidenum">
              <a:rPr lang="it-IT" smtClean="0"/>
              <a:t>‹N›</a:t>
            </a:fld>
            <a:endParaRPr lang="it-IT"/>
          </a:p>
        </p:txBody>
      </p:sp>
      <p:sp>
        <p:nvSpPr>
          <p:cNvPr id="15" name="Footer Placeholder 14"/>
          <p:cNvSpPr>
            <a:spLocks noGrp="1"/>
          </p:cNvSpPr>
          <p:nvPr>
            <p:ph type="ftr" sz="quarter" idx="12"/>
          </p:nvPr>
        </p:nvSpPr>
        <p:spPr/>
        <p:txBody>
          <a:bodyPr/>
          <a:lstStyle/>
          <a:p>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Date Placeholder 12"/>
          <p:cNvSpPr>
            <a:spLocks noGrp="1"/>
          </p:cNvSpPr>
          <p:nvPr>
            <p:ph type="dt" sz="half" idx="10"/>
          </p:nvPr>
        </p:nvSpPr>
        <p:spPr/>
        <p:txBody>
          <a:bodyPr/>
          <a:lstStyle/>
          <a:p>
            <a:fld id="{108FF7C2-CFE1-4D6D-97D0-7DD679C7BD1D}" type="datetimeFigureOut">
              <a:rPr lang="it-IT" smtClean="0"/>
              <a:t>27/02/2025</a:t>
            </a:fld>
            <a:endParaRPr lang="it-IT"/>
          </a:p>
        </p:txBody>
      </p:sp>
      <p:sp>
        <p:nvSpPr>
          <p:cNvPr id="14" name="Slide Number Placeholder 13"/>
          <p:cNvSpPr>
            <a:spLocks noGrp="1"/>
          </p:cNvSpPr>
          <p:nvPr>
            <p:ph type="sldNum" sz="quarter" idx="11"/>
          </p:nvPr>
        </p:nvSpPr>
        <p:spPr/>
        <p:txBody>
          <a:bodyPr/>
          <a:lstStyle/>
          <a:p>
            <a:fld id="{2DE1219C-0E92-4628-92A3-35A6407633E0}" type="slidenum">
              <a:rPr lang="it-IT" smtClean="0"/>
              <a:t>‹N›</a:t>
            </a:fld>
            <a:endParaRPr lang="it-IT"/>
          </a:p>
        </p:txBody>
      </p:sp>
      <p:sp>
        <p:nvSpPr>
          <p:cNvPr id="15" name="Footer Placeholder 14"/>
          <p:cNvSpPr>
            <a:spLocks noGrp="1"/>
          </p:cNvSpPr>
          <p:nvPr>
            <p:ph type="ftr" sz="quarter" idx="12"/>
          </p:nvPr>
        </p:nvSpPr>
        <p:spPr/>
        <p:txBody>
          <a:bodyPr/>
          <a:lstStyle/>
          <a:p>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Title 15"/>
          <p:cNvSpPr>
            <a:spLocks noGrp="1"/>
          </p:cNvSpPr>
          <p:nvPr>
            <p:ph type="title"/>
          </p:nvPr>
        </p:nvSpPr>
        <p:spPr/>
        <p:txBody>
          <a:bodyPr/>
          <a:lstStyle/>
          <a:p>
            <a:r>
              <a:rPr lang="it-IT"/>
              <a:t>Fare clic per modificare lo stile del titolo</a:t>
            </a:r>
            <a:endParaRPr lang="en-US"/>
          </a:p>
        </p:txBody>
      </p:sp>
      <p:sp>
        <p:nvSpPr>
          <p:cNvPr id="10" name="Date Placeholder 9"/>
          <p:cNvSpPr>
            <a:spLocks noGrp="1"/>
          </p:cNvSpPr>
          <p:nvPr>
            <p:ph type="dt" sz="half" idx="10"/>
          </p:nvPr>
        </p:nvSpPr>
        <p:spPr/>
        <p:txBody>
          <a:bodyPr/>
          <a:lstStyle/>
          <a:p>
            <a:fld id="{108FF7C2-CFE1-4D6D-97D0-7DD679C7BD1D}" type="datetimeFigureOut">
              <a:rPr lang="it-IT" smtClean="0"/>
              <a:t>27/02/2025</a:t>
            </a:fld>
            <a:endParaRPr lang="it-IT"/>
          </a:p>
        </p:txBody>
      </p:sp>
      <p:sp>
        <p:nvSpPr>
          <p:cNvPr id="11" name="Slide Number Placeholder 10"/>
          <p:cNvSpPr>
            <a:spLocks noGrp="1"/>
          </p:cNvSpPr>
          <p:nvPr>
            <p:ph type="sldNum" sz="quarter" idx="11"/>
          </p:nvPr>
        </p:nvSpPr>
        <p:spPr/>
        <p:txBody>
          <a:bodyPr/>
          <a:lstStyle/>
          <a:p>
            <a:fld id="{2DE1219C-0E92-4628-92A3-35A6407633E0}" type="slidenum">
              <a:rPr lang="it-IT" smtClean="0"/>
              <a:t>‹N›</a:t>
            </a:fld>
            <a:endParaRPr lang="it-IT"/>
          </a:p>
        </p:txBody>
      </p:sp>
      <p:sp>
        <p:nvSpPr>
          <p:cNvPr id="12" name="Footer Placeholder 11"/>
          <p:cNvSpPr>
            <a:spLocks noGrp="1"/>
          </p:cNvSpPr>
          <p:nvPr>
            <p:ph type="ftr" sz="quarter" idx="12"/>
          </p:nvPr>
        </p:nvSpPr>
        <p:spPr/>
        <p:txBody>
          <a:bodyPr/>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108FF7C2-CFE1-4D6D-97D0-7DD679C7BD1D}" type="datetimeFigureOut">
              <a:rPr lang="it-IT" smtClean="0"/>
              <a:t>27/02/2025</a:t>
            </a:fld>
            <a:endParaRPr lang="it-IT"/>
          </a:p>
        </p:txBody>
      </p:sp>
      <p:sp>
        <p:nvSpPr>
          <p:cNvPr id="13" name="Slide Number Placeholder 12"/>
          <p:cNvSpPr>
            <a:spLocks noGrp="1"/>
          </p:cNvSpPr>
          <p:nvPr>
            <p:ph type="sldNum" sz="quarter" idx="11"/>
          </p:nvPr>
        </p:nvSpPr>
        <p:spPr>
          <a:xfrm>
            <a:off x="4116388" y="6400800"/>
            <a:ext cx="533400" cy="152400"/>
          </a:xfrm>
        </p:spPr>
        <p:txBody>
          <a:bodyPr/>
          <a:lstStyle/>
          <a:p>
            <a:fld id="{2DE1219C-0E92-4628-92A3-35A6407633E0}" type="slidenum">
              <a:rPr lang="it-IT" smtClean="0"/>
              <a:t>‹N›</a:t>
            </a:fld>
            <a:endParaRPr lang="it-IT"/>
          </a:p>
        </p:txBody>
      </p:sp>
      <p:sp>
        <p:nvSpPr>
          <p:cNvPr id="14" name="Footer Placeholder 13"/>
          <p:cNvSpPr>
            <a:spLocks noGrp="1"/>
          </p:cNvSpPr>
          <p:nvPr>
            <p:ph type="ftr" sz="quarter" idx="12"/>
          </p:nvPr>
        </p:nvSpPr>
        <p:spPr>
          <a:xfrm>
            <a:off x="838200" y="6296248"/>
            <a:ext cx="2820987" cy="152400"/>
          </a:xfrm>
        </p:spPr>
        <p:txBody>
          <a:bodyPr/>
          <a:lstStyle/>
          <a:p>
            <a:endParaRPr lang="it-IT"/>
          </a:p>
        </p:txBody>
      </p:sp>
      <p:sp>
        <p:nvSpPr>
          <p:cNvPr id="15" name="Title 14"/>
          <p:cNvSpPr>
            <a:spLocks noGrp="1"/>
          </p:cNvSpPr>
          <p:nvPr>
            <p:ph type="title"/>
          </p:nvPr>
        </p:nvSpPr>
        <p:spPr>
          <a:xfrm>
            <a:off x="457200" y="1828800"/>
            <a:ext cx="3200400" cy="1752600"/>
          </a:xfrm>
        </p:spPr>
        <p:txBody>
          <a:bodyPr anchor="b"/>
          <a:lstStyle/>
          <a:p>
            <a:r>
              <a:rPr lang="it-IT"/>
              <a:t>Fare clic per modificare lo stile del titolo</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itle 1"/>
          <p:cNvSpPr>
            <a:spLocks noGrp="1"/>
          </p:cNvSpPr>
          <p:nvPr>
            <p:ph type="title"/>
          </p:nvPr>
        </p:nvSpPr>
        <p:spPr>
          <a:xfrm>
            <a:off x="4876800" y="457200"/>
            <a:ext cx="2819400" cy="5714999"/>
          </a:xfrm>
        </p:spPr>
        <p:txBody>
          <a:bodyPr/>
          <a:lstStyle/>
          <a:p>
            <a:r>
              <a:rPr lang="it-IT"/>
              <a:t>Fare clic per modificare lo stile del titolo</a:t>
            </a:r>
            <a:endParaRPr lang="en-US"/>
          </a:p>
        </p:txBody>
      </p:sp>
      <p:sp>
        <p:nvSpPr>
          <p:cNvPr id="9" name="Date Placeholder 8"/>
          <p:cNvSpPr>
            <a:spLocks noGrp="1"/>
          </p:cNvSpPr>
          <p:nvPr>
            <p:ph type="dt" sz="half" idx="10"/>
          </p:nvPr>
        </p:nvSpPr>
        <p:spPr/>
        <p:txBody>
          <a:bodyPr/>
          <a:lstStyle/>
          <a:p>
            <a:fld id="{108FF7C2-CFE1-4D6D-97D0-7DD679C7BD1D}" type="datetimeFigureOut">
              <a:rPr lang="it-IT" smtClean="0"/>
              <a:t>27/02/2025</a:t>
            </a:fld>
            <a:endParaRPr lang="it-IT"/>
          </a:p>
        </p:txBody>
      </p:sp>
      <p:sp>
        <p:nvSpPr>
          <p:cNvPr id="13" name="Slide Number Placeholder 12"/>
          <p:cNvSpPr>
            <a:spLocks noGrp="1"/>
          </p:cNvSpPr>
          <p:nvPr>
            <p:ph type="sldNum" sz="quarter" idx="11"/>
          </p:nvPr>
        </p:nvSpPr>
        <p:spPr/>
        <p:txBody>
          <a:bodyPr/>
          <a:lstStyle/>
          <a:p>
            <a:fld id="{2DE1219C-0E92-4628-92A3-35A6407633E0}" type="slidenum">
              <a:rPr lang="it-IT" smtClean="0"/>
              <a:t>‹N›</a:t>
            </a:fld>
            <a:endParaRPr lang="it-IT"/>
          </a:p>
        </p:txBody>
      </p:sp>
      <p:sp>
        <p:nvSpPr>
          <p:cNvPr id="14" name="Footer Placeholder 13"/>
          <p:cNvSpPr>
            <a:spLocks noGrp="1"/>
          </p:cNvSpPr>
          <p:nvPr>
            <p:ph type="ftr" sz="quarter" idx="12"/>
          </p:nvPr>
        </p:nvSpPr>
        <p:spPr/>
        <p:txBody>
          <a:bodyPr/>
          <a:lstStyle/>
          <a:p>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itle 1"/>
          <p:cNvSpPr>
            <a:spLocks noGrp="1"/>
          </p:cNvSpPr>
          <p:nvPr>
            <p:ph type="title"/>
          </p:nvPr>
        </p:nvSpPr>
        <p:spPr>
          <a:xfrm>
            <a:off x="4876800" y="457200"/>
            <a:ext cx="2819400" cy="5714999"/>
          </a:xfrm>
        </p:spPr>
        <p:txBody>
          <a:bodyPr/>
          <a:lstStyle/>
          <a:p>
            <a:r>
              <a:rPr lang="it-IT"/>
              <a:t>Fare clic per modificare lo stile del titolo</a:t>
            </a:r>
            <a:endParaRPr lang="en-US"/>
          </a:p>
        </p:txBody>
      </p:sp>
      <p:sp>
        <p:nvSpPr>
          <p:cNvPr id="12" name="Date Placeholder 11"/>
          <p:cNvSpPr>
            <a:spLocks noGrp="1"/>
          </p:cNvSpPr>
          <p:nvPr>
            <p:ph type="dt" sz="half" idx="10"/>
          </p:nvPr>
        </p:nvSpPr>
        <p:spPr/>
        <p:txBody>
          <a:bodyPr/>
          <a:lstStyle/>
          <a:p>
            <a:fld id="{108FF7C2-CFE1-4D6D-97D0-7DD679C7BD1D}" type="datetimeFigureOut">
              <a:rPr lang="it-IT" smtClean="0"/>
              <a:t>27/02/2025</a:t>
            </a:fld>
            <a:endParaRPr lang="it-IT"/>
          </a:p>
        </p:txBody>
      </p:sp>
      <p:sp>
        <p:nvSpPr>
          <p:cNvPr id="14" name="Slide Number Placeholder 13"/>
          <p:cNvSpPr>
            <a:spLocks noGrp="1"/>
          </p:cNvSpPr>
          <p:nvPr>
            <p:ph type="sldNum" sz="quarter" idx="11"/>
          </p:nvPr>
        </p:nvSpPr>
        <p:spPr/>
        <p:txBody>
          <a:bodyPr/>
          <a:lstStyle/>
          <a:p>
            <a:fld id="{2DE1219C-0E92-4628-92A3-35A6407633E0}" type="slidenum">
              <a:rPr lang="it-IT" smtClean="0"/>
              <a:t>‹N›</a:t>
            </a:fld>
            <a:endParaRPr lang="it-IT"/>
          </a:p>
        </p:txBody>
      </p:sp>
      <p:sp>
        <p:nvSpPr>
          <p:cNvPr id="16" name="Footer Placeholder 15"/>
          <p:cNvSpPr>
            <a:spLocks noGrp="1"/>
          </p:cNvSpPr>
          <p:nvPr>
            <p:ph type="ftr" sz="quarter" idx="12"/>
          </p:nvPr>
        </p:nvSpPr>
        <p:spPr/>
        <p:txBody>
          <a:bodyPr/>
          <a:lstStyle/>
          <a:p>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it-IT"/>
              <a:t>Fare clic per modificare lo stile del titolo</a:t>
            </a:r>
            <a:endParaRPr lang="en-US" dirty="0"/>
          </a:p>
        </p:txBody>
      </p:sp>
      <p:sp>
        <p:nvSpPr>
          <p:cNvPr id="9" name="Date Placeholder 8"/>
          <p:cNvSpPr>
            <a:spLocks noGrp="1"/>
          </p:cNvSpPr>
          <p:nvPr>
            <p:ph type="dt" sz="half" idx="10"/>
          </p:nvPr>
        </p:nvSpPr>
        <p:spPr/>
        <p:txBody>
          <a:bodyPr/>
          <a:lstStyle/>
          <a:p>
            <a:fld id="{108FF7C2-CFE1-4D6D-97D0-7DD679C7BD1D}" type="datetimeFigureOut">
              <a:rPr lang="it-IT" smtClean="0"/>
              <a:t>27/02/2025</a:t>
            </a:fld>
            <a:endParaRPr lang="it-IT"/>
          </a:p>
        </p:txBody>
      </p:sp>
      <p:sp>
        <p:nvSpPr>
          <p:cNvPr id="10" name="Slide Number Placeholder 9"/>
          <p:cNvSpPr>
            <a:spLocks noGrp="1"/>
          </p:cNvSpPr>
          <p:nvPr>
            <p:ph type="sldNum" sz="quarter" idx="11"/>
          </p:nvPr>
        </p:nvSpPr>
        <p:spPr/>
        <p:txBody>
          <a:bodyPr/>
          <a:lstStyle/>
          <a:p>
            <a:fld id="{2DE1219C-0E92-4628-92A3-35A6407633E0}" type="slidenum">
              <a:rPr lang="it-IT" smtClean="0"/>
              <a:t>‹N›</a:t>
            </a:fld>
            <a:endParaRPr lang="it-IT"/>
          </a:p>
        </p:txBody>
      </p:sp>
      <p:sp>
        <p:nvSpPr>
          <p:cNvPr id="11" name="Footer Placeholder 10"/>
          <p:cNvSpPr>
            <a:spLocks noGrp="1"/>
          </p:cNvSpPr>
          <p:nvPr>
            <p:ph type="ftr" sz="quarter" idx="12"/>
          </p:nvPr>
        </p:nvSpPr>
        <p:spPr/>
        <p:txBody>
          <a:bodyPr/>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108FF7C2-CFE1-4D6D-97D0-7DD679C7BD1D}" type="datetimeFigureOut">
              <a:rPr lang="it-IT" smtClean="0"/>
              <a:t>27/02/2025</a:t>
            </a:fld>
            <a:endParaRPr lang="it-IT"/>
          </a:p>
        </p:txBody>
      </p:sp>
      <p:sp>
        <p:nvSpPr>
          <p:cNvPr id="9" name="Slide Number Placeholder 8"/>
          <p:cNvSpPr>
            <a:spLocks noGrp="1"/>
          </p:cNvSpPr>
          <p:nvPr>
            <p:ph type="sldNum" sz="quarter" idx="11"/>
          </p:nvPr>
        </p:nvSpPr>
        <p:spPr/>
        <p:txBody>
          <a:bodyPr/>
          <a:lstStyle/>
          <a:p>
            <a:fld id="{2DE1219C-0E92-4628-92A3-35A6407633E0}" type="slidenum">
              <a:rPr lang="it-IT" smtClean="0"/>
              <a:t>‹N›</a:t>
            </a:fld>
            <a:endParaRPr lang="it-IT"/>
          </a:p>
        </p:txBody>
      </p:sp>
      <p:sp>
        <p:nvSpPr>
          <p:cNvPr id="10" name="Footer Placeholder 9"/>
          <p:cNvSpPr>
            <a:spLocks noGrp="1"/>
          </p:cNvSpPr>
          <p:nvPr>
            <p:ph type="ftr" sz="quarter" idx="12"/>
          </p:nvPr>
        </p:nvSpPr>
        <p:spPr/>
        <p:txBody>
          <a:bodyPr/>
          <a:lstStyle/>
          <a:p>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it-IT"/>
              <a:t>Fare clic per modificare lo stile del titolo</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15" name="Date Placeholder 14"/>
          <p:cNvSpPr>
            <a:spLocks noGrp="1"/>
          </p:cNvSpPr>
          <p:nvPr>
            <p:ph type="dt" sz="half" idx="10"/>
          </p:nvPr>
        </p:nvSpPr>
        <p:spPr/>
        <p:txBody>
          <a:bodyPr/>
          <a:lstStyle/>
          <a:p>
            <a:fld id="{108FF7C2-CFE1-4D6D-97D0-7DD679C7BD1D}" type="datetimeFigureOut">
              <a:rPr lang="it-IT" smtClean="0"/>
              <a:t>27/02/2025</a:t>
            </a:fld>
            <a:endParaRPr lang="it-IT"/>
          </a:p>
        </p:txBody>
      </p:sp>
      <p:sp>
        <p:nvSpPr>
          <p:cNvPr id="16" name="Slide Number Placeholder 15"/>
          <p:cNvSpPr>
            <a:spLocks noGrp="1"/>
          </p:cNvSpPr>
          <p:nvPr>
            <p:ph type="sldNum" sz="quarter" idx="11"/>
          </p:nvPr>
        </p:nvSpPr>
        <p:spPr/>
        <p:txBody>
          <a:bodyPr/>
          <a:lstStyle/>
          <a:p>
            <a:fld id="{2DE1219C-0E92-4628-92A3-35A6407633E0}" type="slidenum">
              <a:rPr lang="it-IT" smtClean="0"/>
              <a:t>‹N›</a:t>
            </a:fld>
            <a:endParaRPr lang="it-IT"/>
          </a:p>
        </p:txBody>
      </p:sp>
      <p:sp>
        <p:nvSpPr>
          <p:cNvPr id="17" name="Footer Placeholder 16"/>
          <p:cNvSpPr>
            <a:spLocks noGrp="1"/>
          </p:cNvSpPr>
          <p:nvPr>
            <p:ph type="ftr" sz="quarter" idx="12"/>
          </p:nvPr>
        </p:nvSpPr>
        <p:spPr/>
        <p:txBody>
          <a:bodyPr/>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it-IT"/>
              <a:t>Fare clic per modificare lo stile del titolo</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16" name="Date Placeholder 15"/>
          <p:cNvSpPr>
            <a:spLocks noGrp="1"/>
          </p:cNvSpPr>
          <p:nvPr>
            <p:ph type="dt" sz="half" idx="10"/>
          </p:nvPr>
        </p:nvSpPr>
        <p:spPr/>
        <p:txBody>
          <a:bodyPr/>
          <a:lstStyle/>
          <a:p>
            <a:fld id="{108FF7C2-CFE1-4D6D-97D0-7DD679C7BD1D}" type="datetimeFigureOut">
              <a:rPr lang="it-IT" smtClean="0"/>
              <a:t>27/02/2025</a:t>
            </a:fld>
            <a:endParaRPr lang="it-IT"/>
          </a:p>
        </p:txBody>
      </p:sp>
      <p:sp>
        <p:nvSpPr>
          <p:cNvPr id="17" name="Slide Number Placeholder 16"/>
          <p:cNvSpPr>
            <a:spLocks noGrp="1"/>
          </p:cNvSpPr>
          <p:nvPr>
            <p:ph type="sldNum" sz="quarter" idx="11"/>
          </p:nvPr>
        </p:nvSpPr>
        <p:spPr/>
        <p:txBody>
          <a:bodyPr/>
          <a:lstStyle/>
          <a:p>
            <a:fld id="{2DE1219C-0E92-4628-92A3-35A6407633E0}" type="slidenum">
              <a:rPr lang="it-IT" smtClean="0"/>
              <a:t>‹N›</a:t>
            </a:fld>
            <a:endParaRPr lang="it-IT"/>
          </a:p>
        </p:txBody>
      </p:sp>
      <p:sp>
        <p:nvSpPr>
          <p:cNvPr id="18" name="Footer Placeholder 17"/>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2DE1219C-0E92-4628-92A3-35A6407633E0}" type="slidenum">
              <a:rPr lang="it-IT" smtClean="0"/>
              <a:t>‹N›</a:t>
            </a:fld>
            <a:endParaRPr lang="it-IT"/>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108FF7C2-CFE1-4D6D-97D0-7DD679C7BD1D}" type="datetimeFigureOut">
              <a:rPr lang="it-IT" smtClean="0"/>
              <a:t>27/02/2025</a:t>
            </a:fld>
            <a:endParaRPr lang="it-IT"/>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it-IT"/>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agcm.it/"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4294967295"/>
          </p:nvPr>
        </p:nvSpPr>
        <p:spPr>
          <a:xfrm>
            <a:off x="0" y="3140968"/>
            <a:ext cx="8892480" cy="2574032"/>
          </a:xfrm>
        </p:spPr>
        <p:txBody>
          <a:bodyPr/>
          <a:lstStyle/>
          <a:p>
            <a:pPr marL="0" indent="0" algn="ctr">
              <a:buNone/>
            </a:pPr>
            <a:r>
              <a:rPr lang="it-IT" dirty="0" smtClean="0"/>
              <a:t>Università Terza Età – 28 Febbraio 2025</a:t>
            </a:r>
            <a:endParaRPr lang="it-IT" dirty="0"/>
          </a:p>
        </p:txBody>
      </p:sp>
      <p:sp>
        <p:nvSpPr>
          <p:cNvPr id="2" name="Titolo 1"/>
          <p:cNvSpPr>
            <a:spLocks noGrp="1"/>
          </p:cNvSpPr>
          <p:nvPr>
            <p:ph type="title" idx="4294967295"/>
          </p:nvPr>
        </p:nvSpPr>
        <p:spPr>
          <a:xfrm>
            <a:off x="-19016" y="1412776"/>
            <a:ext cx="8839488" cy="2133600"/>
          </a:xfrm>
        </p:spPr>
        <p:txBody>
          <a:bodyPr/>
          <a:lstStyle/>
          <a:p>
            <a:pPr algn="ctr"/>
            <a:r>
              <a:rPr lang="it-IT" cap="none" dirty="0">
                <a:solidFill>
                  <a:srgbClr val="DE0000"/>
                </a:solidFill>
              </a:rPr>
              <a:t>Concentrazioni tra imprese: le «frontiere mobili» del diritto antitrust</a:t>
            </a:r>
          </a:p>
        </p:txBody>
      </p:sp>
    </p:spTree>
    <p:extLst>
      <p:ext uri="{BB962C8B-B14F-4D97-AF65-F5344CB8AC3E}">
        <p14:creationId xmlns:p14="http://schemas.microsoft.com/office/powerpoint/2010/main" val="1219488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107504" y="1340768"/>
            <a:ext cx="8493540" cy="5400600"/>
          </a:xfrm>
        </p:spPr>
        <p:txBody>
          <a:bodyPr>
            <a:noAutofit/>
          </a:bodyPr>
          <a:lstStyle/>
          <a:p>
            <a:pPr algn="just">
              <a:lnSpc>
                <a:spcPct val="90000"/>
              </a:lnSpc>
              <a:spcBef>
                <a:spcPts val="600"/>
              </a:spcBef>
              <a:spcAft>
                <a:spcPts val="600"/>
              </a:spcAft>
              <a:buClr>
                <a:schemeClr val="tx1"/>
              </a:buClr>
              <a:buFont typeface="Arial" panose="020B0604020202020204" pitchFamily="34" charset="0"/>
              <a:buChar char="•"/>
            </a:pPr>
            <a:r>
              <a:rPr lang="it-IT" sz="2400" b="1" dirty="0"/>
              <a:t>art. 16, comma 1 della L. 287/1990: </a:t>
            </a:r>
            <a:r>
              <a:rPr lang="it-IT" sz="2400" dirty="0">
                <a:solidFill>
                  <a:srgbClr val="00263E"/>
                </a:solidFill>
                <a:latin typeface="Verdana" panose="020B0604030504040204" pitchFamily="34" charset="0"/>
                <a:ea typeface="Verdana" panose="020B0604030504040204" pitchFamily="34" charset="0"/>
              </a:rPr>
              <a:t>l’obbligo di notifica all’AGCM in caso di superamento di entrambe le seguenti soglie di fatturato: </a:t>
            </a:r>
          </a:p>
          <a:p>
            <a:pPr marL="808038" indent="-265113" algn="just">
              <a:lnSpc>
                <a:spcPct val="90000"/>
              </a:lnSpc>
              <a:spcBef>
                <a:spcPts val="600"/>
              </a:spcBef>
              <a:spcAft>
                <a:spcPts val="600"/>
              </a:spcAft>
              <a:buClrTx/>
              <a:buFont typeface="Wingdings" pitchFamily="2" charset="2"/>
              <a:buChar char="Ø"/>
            </a:pPr>
            <a:r>
              <a:rPr lang="it-IT" sz="2400" dirty="0">
                <a:solidFill>
                  <a:srgbClr val="00263E"/>
                </a:solidFill>
                <a:latin typeface="Verdana" panose="020B0604030504040204" pitchFamily="34" charset="0"/>
                <a:ea typeface="Verdana" panose="020B0604030504040204" pitchFamily="34" charset="0"/>
              </a:rPr>
              <a:t>fatturato realizzato in Italia </a:t>
            </a:r>
            <a:r>
              <a:rPr lang="it-IT" sz="2400" u="sng" dirty="0">
                <a:solidFill>
                  <a:srgbClr val="00263E"/>
                </a:solidFill>
                <a:latin typeface="Verdana" panose="020B0604030504040204" pitchFamily="34" charset="0"/>
                <a:ea typeface="Verdana" panose="020B0604030504040204" pitchFamily="34" charset="0"/>
              </a:rPr>
              <a:t>dall’insieme</a:t>
            </a:r>
            <a:r>
              <a:rPr lang="it-IT" sz="2400" dirty="0">
                <a:solidFill>
                  <a:srgbClr val="00263E"/>
                </a:solidFill>
                <a:latin typeface="Verdana" panose="020B0604030504040204" pitchFamily="34" charset="0"/>
                <a:ea typeface="Verdana" panose="020B0604030504040204" pitchFamily="34" charset="0"/>
              </a:rPr>
              <a:t> delle imprese interessate superiore a </a:t>
            </a:r>
            <a:r>
              <a:rPr lang="it-IT" sz="2400" b="1" u="sng" dirty="0">
                <a:solidFill>
                  <a:srgbClr val="00263E"/>
                </a:solidFill>
                <a:latin typeface="Verdana" panose="020B0604030504040204" pitchFamily="34" charset="0"/>
                <a:ea typeface="Verdana" panose="020B0604030504040204" pitchFamily="34" charset="0"/>
              </a:rPr>
              <a:t>€567 milioni</a:t>
            </a:r>
            <a:r>
              <a:rPr lang="it-IT" sz="2400" dirty="0">
                <a:solidFill>
                  <a:srgbClr val="00263E"/>
                </a:solidFill>
                <a:latin typeface="Verdana" panose="020B0604030504040204" pitchFamily="34" charset="0"/>
                <a:ea typeface="Verdana" panose="020B0604030504040204" pitchFamily="34" charset="0"/>
              </a:rPr>
              <a:t>, e</a:t>
            </a:r>
          </a:p>
          <a:p>
            <a:pPr marL="808038" indent="-265113" algn="just">
              <a:lnSpc>
                <a:spcPct val="90000"/>
              </a:lnSpc>
              <a:spcBef>
                <a:spcPts val="600"/>
              </a:spcBef>
              <a:spcAft>
                <a:spcPts val="600"/>
              </a:spcAft>
              <a:buClrTx/>
              <a:buFont typeface="Wingdings" pitchFamily="2" charset="2"/>
              <a:buChar char="Ø"/>
            </a:pPr>
            <a:r>
              <a:rPr lang="it-IT" sz="2400" dirty="0">
                <a:solidFill>
                  <a:srgbClr val="00263E"/>
                </a:solidFill>
                <a:latin typeface="Verdana" panose="020B0604030504040204" pitchFamily="34" charset="0"/>
                <a:ea typeface="Verdana" panose="020B0604030504040204" pitchFamily="34" charset="0"/>
              </a:rPr>
              <a:t>fatturato realizzato in Italia da </a:t>
            </a:r>
            <a:r>
              <a:rPr lang="it-IT" sz="2400" u="sng" dirty="0">
                <a:solidFill>
                  <a:srgbClr val="00263E"/>
                </a:solidFill>
                <a:latin typeface="Verdana" panose="020B0604030504040204" pitchFamily="34" charset="0"/>
                <a:ea typeface="Verdana" panose="020B0604030504040204" pitchFamily="34" charset="0"/>
              </a:rPr>
              <a:t>almeno due</a:t>
            </a:r>
            <a:r>
              <a:rPr lang="it-IT" sz="2400" dirty="0">
                <a:solidFill>
                  <a:srgbClr val="00263E"/>
                </a:solidFill>
                <a:latin typeface="Verdana" panose="020B0604030504040204" pitchFamily="34" charset="0"/>
                <a:ea typeface="Verdana" panose="020B0604030504040204" pitchFamily="34" charset="0"/>
              </a:rPr>
              <a:t> delle imprese interessate superiore a </a:t>
            </a:r>
            <a:r>
              <a:rPr lang="it-IT" sz="2400" b="1" u="sng" dirty="0">
                <a:solidFill>
                  <a:srgbClr val="00263E"/>
                </a:solidFill>
                <a:latin typeface="Verdana" panose="020B0604030504040204" pitchFamily="34" charset="0"/>
                <a:ea typeface="Verdana" panose="020B0604030504040204" pitchFamily="34" charset="0"/>
              </a:rPr>
              <a:t>€35 milioni</a:t>
            </a:r>
            <a:r>
              <a:rPr lang="it-IT" sz="2400" dirty="0">
                <a:solidFill>
                  <a:srgbClr val="00263E"/>
                </a:solidFill>
                <a:latin typeface="Verdana" panose="020B0604030504040204" pitchFamily="34" charset="0"/>
                <a:ea typeface="Verdana" panose="020B0604030504040204" pitchFamily="34" charset="0"/>
              </a:rPr>
              <a:t>.</a:t>
            </a:r>
          </a:p>
          <a:p>
            <a:pPr marL="808038" indent="-265113" algn="just">
              <a:lnSpc>
                <a:spcPct val="90000"/>
              </a:lnSpc>
              <a:spcBef>
                <a:spcPts val="600"/>
              </a:spcBef>
              <a:spcAft>
                <a:spcPts val="600"/>
              </a:spcAft>
              <a:buClrTx/>
              <a:buFont typeface="Wingdings" pitchFamily="2" charset="2"/>
              <a:buChar char="Ø"/>
            </a:pPr>
            <a:endParaRPr lang="it-IT" sz="500" dirty="0">
              <a:solidFill>
                <a:srgbClr val="00263E"/>
              </a:solidFill>
              <a:latin typeface="Verdana" panose="020B0604030504040204" pitchFamily="34" charset="0"/>
              <a:ea typeface="Verdana" panose="020B0604030504040204" pitchFamily="34" charset="0"/>
            </a:endParaRPr>
          </a:p>
          <a:p>
            <a:pPr algn="just">
              <a:lnSpc>
                <a:spcPct val="90000"/>
              </a:lnSpc>
              <a:spcBef>
                <a:spcPts val="600"/>
              </a:spcBef>
              <a:spcAft>
                <a:spcPts val="600"/>
              </a:spcAft>
              <a:buClr>
                <a:schemeClr val="tx1"/>
              </a:buClr>
              <a:buFont typeface="Arial" panose="020B0604020202020204" pitchFamily="34" charset="0"/>
              <a:buChar char="•"/>
            </a:pPr>
            <a:r>
              <a:rPr lang="it-IT" sz="2400" dirty="0">
                <a:solidFill>
                  <a:srgbClr val="00263E"/>
                </a:solidFill>
                <a:latin typeface="Verdana" panose="020B0604030504040204" pitchFamily="34" charset="0"/>
                <a:ea typeface="Verdana" panose="020B0604030504040204" pitchFamily="34" charset="0"/>
              </a:rPr>
              <a:t>Le soglie di fatturato applicabili in Italia sono aggiornate dall’AGCM ogni anno (quest’anno: 11 marzo </a:t>
            </a:r>
            <a:r>
              <a:rPr lang="it-IT" sz="2400" dirty="0" smtClean="0">
                <a:solidFill>
                  <a:srgbClr val="00263E"/>
                </a:solidFill>
                <a:latin typeface="Verdana" panose="020B0604030504040204" pitchFamily="34" charset="0"/>
                <a:ea typeface="Verdana" panose="020B0604030504040204" pitchFamily="34" charset="0"/>
              </a:rPr>
              <a:t>2024 ed ancora in vigore ad oggi). </a:t>
            </a:r>
            <a:endParaRPr lang="it-IT" sz="2400" dirty="0">
              <a:solidFill>
                <a:srgbClr val="00263E"/>
              </a:solidFill>
              <a:latin typeface="Verdana" panose="020B0604030504040204" pitchFamily="34" charset="0"/>
              <a:ea typeface="Verdana" panose="020B0604030504040204" pitchFamily="34" charset="0"/>
            </a:endParaRPr>
          </a:p>
          <a:p>
            <a:pPr marL="1371600" lvl="3" indent="0">
              <a:buNone/>
            </a:pP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395536" y="188640"/>
            <a:ext cx="7513225" cy="864000"/>
          </a:xfrm>
        </p:spPr>
        <p:txBody>
          <a:bodyPr>
            <a:normAutofit/>
          </a:bodyPr>
          <a:lstStyle/>
          <a:p>
            <a:pPr algn="ctr"/>
            <a:r>
              <a:rPr lang="it-IT" sz="2400" b="1" dirty="0">
                <a:solidFill>
                  <a:srgbClr val="FF0000"/>
                </a:solidFill>
              </a:rPr>
              <a:t>Le soglie in Italia</a:t>
            </a:r>
            <a:endParaRPr lang="it-IT"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5522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26928" y="1082768"/>
            <a:ext cx="8493540" cy="5400600"/>
          </a:xfrm>
        </p:spPr>
        <p:txBody>
          <a:bodyPr>
            <a:noAutofit/>
          </a:bodyPr>
          <a:lstStyle/>
          <a:p>
            <a:pPr marL="361950" indent="-361950" algn="just">
              <a:spcBef>
                <a:spcPts val="600"/>
              </a:spcBef>
              <a:spcAft>
                <a:spcPts val="600"/>
              </a:spcAft>
              <a:buFont typeface="Wingdings" pitchFamily="2" charset="2"/>
              <a:buChar char="Ø"/>
              <a:defRPr/>
            </a:pPr>
            <a:r>
              <a:rPr lang="it-IT" dirty="0"/>
              <a:t>Spesso le regole in tema di controllo delle concentrazioni richiedono che le parti </a:t>
            </a:r>
            <a:r>
              <a:rPr lang="it-IT" b="1" dirty="0"/>
              <a:t>attendano l’esito positivo </a:t>
            </a:r>
            <a:r>
              <a:rPr lang="it-IT" dirty="0"/>
              <a:t>della valutazione da parte della competente autorità antitrust prima di procedere alla </a:t>
            </a:r>
            <a:r>
              <a:rPr lang="it-IT" b="1" dirty="0"/>
              <a:t>conclusione</a:t>
            </a:r>
            <a:r>
              <a:rPr lang="it-IT" dirty="0"/>
              <a:t> (</a:t>
            </a:r>
            <a:r>
              <a:rPr lang="it-IT" i="1" dirty="0" err="1"/>
              <a:t>closing</a:t>
            </a:r>
            <a:r>
              <a:rPr lang="it-IT" dirty="0"/>
              <a:t>) e </a:t>
            </a:r>
            <a:r>
              <a:rPr lang="it-IT" b="1" dirty="0"/>
              <a:t>implementazione</a:t>
            </a:r>
            <a:r>
              <a:rPr lang="it-IT" dirty="0"/>
              <a:t> dell’operazione (cd. </a:t>
            </a:r>
            <a:r>
              <a:rPr lang="it-IT" b="1" u="sng" dirty="0"/>
              <a:t>obbligo di </a:t>
            </a:r>
            <a:r>
              <a:rPr lang="it-IT" b="1" i="1" u="sng" dirty="0"/>
              <a:t>stand-</a:t>
            </a:r>
            <a:r>
              <a:rPr lang="it-IT" b="1" i="1" u="sng" dirty="0" err="1"/>
              <a:t>still</a:t>
            </a:r>
            <a:r>
              <a:rPr lang="it-IT" dirty="0"/>
              <a:t>).</a:t>
            </a:r>
          </a:p>
          <a:p>
            <a:pPr marL="361950" indent="-361950" algn="just">
              <a:spcBef>
                <a:spcPts val="600"/>
              </a:spcBef>
              <a:spcAft>
                <a:spcPts val="600"/>
              </a:spcAft>
              <a:buFont typeface="Wingdings" pitchFamily="2" charset="2"/>
              <a:buChar char="Ø"/>
              <a:defRPr/>
            </a:pPr>
            <a:r>
              <a:rPr lang="it-IT" dirty="0"/>
              <a:t>In alcuni casi, le parti sono invece solamente richieste di notificare l’operazione prima della sua conclusione, essendo poi libere di procedere al </a:t>
            </a:r>
            <a:r>
              <a:rPr lang="it-IT" i="1" dirty="0" err="1"/>
              <a:t>closing</a:t>
            </a:r>
            <a:r>
              <a:rPr lang="it-IT" i="1" dirty="0"/>
              <a:t> </a:t>
            </a:r>
            <a:r>
              <a:rPr lang="it-IT" dirty="0"/>
              <a:t>anche prima di aver ottenuta la </a:t>
            </a:r>
            <a:r>
              <a:rPr lang="it-IT" i="1" dirty="0"/>
              <a:t>clearance.</a:t>
            </a:r>
            <a:endParaRPr lang="it-IT" dirty="0"/>
          </a:p>
          <a:p>
            <a:pPr marL="361950" indent="-361950" algn="just">
              <a:spcBef>
                <a:spcPts val="600"/>
              </a:spcBef>
              <a:spcAft>
                <a:spcPts val="600"/>
              </a:spcAft>
              <a:buFont typeface="Wingdings" pitchFamily="2" charset="2"/>
              <a:buChar char="Ø"/>
              <a:defRPr/>
            </a:pPr>
            <a:r>
              <a:rPr lang="it-IT" b="1" dirty="0"/>
              <a:t>A livello UE </a:t>
            </a:r>
            <a:r>
              <a:rPr lang="it-IT" dirty="0"/>
              <a:t>sussiste un </a:t>
            </a:r>
            <a:r>
              <a:rPr lang="it-IT" b="1" dirty="0"/>
              <a:t>espresso divieto</a:t>
            </a:r>
            <a:r>
              <a:rPr lang="it-IT" dirty="0"/>
              <a:t> di </a:t>
            </a:r>
            <a:r>
              <a:rPr lang="it-IT" b="1" dirty="0"/>
              <a:t>realizzare</a:t>
            </a:r>
            <a:r>
              <a:rPr lang="it-IT" dirty="0"/>
              <a:t> l’operazione prima che essa sia stata dichiarata </a:t>
            </a:r>
            <a:r>
              <a:rPr lang="it-IT" b="1" dirty="0"/>
              <a:t>compatibile</a:t>
            </a:r>
            <a:r>
              <a:rPr lang="it-IT" dirty="0"/>
              <a:t> o autorizzata in via condizionata da parte della Commissione europea</a:t>
            </a:r>
          </a:p>
          <a:p>
            <a:pPr marL="266700" lvl="1" indent="0" algn="just">
              <a:spcBef>
                <a:spcPts val="600"/>
              </a:spcBef>
              <a:spcAft>
                <a:spcPts val="600"/>
              </a:spcAft>
              <a:buNone/>
              <a:defRPr/>
            </a:pPr>
            <a:r>
              <a:rPr lang="it-IT" i="1" dirty="0"/>
              <a:t>“Una concentrazione di dimensione comunitaria (…) o che è destinata ad essere esaminata dalla Commissione (…) non può essere realizzata prima di essere notificata, né prima di essere stata dichiarata compatibile con il mercato comune da una decisione (…)” </a:t>
            </a:r>
            <a:r>
              <a:rPr lang="it-IT" dirty="0"/>
              <a:t>(cfr. art. 7, par. 1, Reg. 139/04).</a:t>
            </a:r>
          </a:p>
          <a:p>
            <a:pPr marL="552450" lvl="1" indent="-285750" algn="just">
              <a:spcBef>
                <a:spcPts val="600"/>
              </a:spcBef>
              <a:spcAft>
                <a:spcPts val="600"/>
              </a:spcAft>
              <a:defRPr/>
            </a:pPr>
            <a:r>
              <a:rPr lang="it-IT" sz="1600" dirty="0"/>
              <a:t>Tale divieto </a:t>
            </a:r>
            <a:r>
              <a:rPr lang="it-IT" sz="1600" b="1" dirty="0"/>
              <a:t>non</a:t>
            </a:r>
            <a:r>
              <a:rPr lang="it-IT" sz="1600" dirty="0"/>
              <a:t> impedisce l’implementazione di un’</a:t>
            </a:r>
            <a:r>
              <a:rPr lang="it-IT" sz="1600" b="1" dirty="0"/>
              <a:t>OPA, </a:t>
            </a:r>
            <a:r>
              <a:rPr lang="it-IT" sz="1600" dirty="0"/>
              <a:t>la cui compatibilità col mercato sarà tra l’altro valutata secondo una procedura accelerata.</a:t>
            </a:r>
          </a:p>
          <a:p>
            <a:pPr marL="552450" lvl="1" indent="-285750" algn="just">
              <a:spcBef>
                <a:spcPts val="600"/>
              </a:spcBef>
              <a:spcAft>
                <a:spcPts val="600"/>
              </a:spcAft>
              <a:defRPr/>
            </a:pPr>
            <a:r>
              <a:rPr lang="it-IT" sz="1600" dirty="0"/>
              <a:t>Tale divieto può essere reso </a:t>
            </a:r>
            <a:r>
              <a:rPr lang="it-IT" sz="1600" b="1" dirty="0"/>
              <a:t>inoperante</a:t>
            </a:r>
            <a:r>
              <a:rPr lang="it-IT" sz="1600" dirty="0"/>
              <a:t> con decisione motivata da parte della Commissione (cfr. art. 7, par. 3, Reg. 139/04, ma si tratta di ipotesi rare / eccezionali).</a:t>
            </a:r>
          </a:p>
          <a:p>
            <a:pPr marL="1371600" lvl="3" indent="0">
              <a:buNone/>
            </a:pP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395536" y="188640"/>
            <a:ext cx="7513225" cy="864000"/>
          </a:xfrm>
        </p:spPr>
        <p:txBody>
          <a:bodyPr>
            <a:normAutofit/>
          </a:bodyPr>
          <a:lstStyle/>
          <a:p>
            <a:pPr algn="ctr"/>
            <a:r>
              <a:rPr lang="it-IT" altLang="it-IT" sz="2400" dirty="0">
                <a:solidFill>
                  <a:srgbClr val="FF0000"/>
                </a:solidFill>
                <a:latin typeface="Arial" charset="0"/>
                <a:cs typeface="Arial" charset="0"/>
              </a:rPr>
              <a:t>L’obbligo di </a:t>
            </a:r>
            <a:r>
              <a:rPr lang="it-IT" altLang="it-IT" sz="2400" i="1" dirty="0">
                <a:solidFill>
                  <a:srgbClr val="FF0000"/>
                </a:solidFill>
                <a:latin typeface="Arial" charset="0"/>
                <a:cs typeface="Arial" charset="0"/>
              </a:rPr>
              <a:t>stand-</a:t>
            </a:r>
            <a:r>
              <a:rPr lang="it-IT" altLang="it-IT" sz="2400" i="1" dirty="0" err="1">
                <a:solidFill>
                  <a:srgbClr val="FF0000"/>
                </a:solidFill>
                <a:latin typeface="Arial" charset="0"/>
                <a:cs typeface="Arial" charset="0"/>
              </a:rPr>
              <a:t>still</a:t>
            </a:r>
            <a:endParaRPr lang="it-IT"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6704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26928" y="1082768"/>
            <a:ext cx="8493540" cy="5400600"/>
          </a:xfrm>
        </p:spPr>
        <p:txBody>
          <a:bodyPr>
            <a:noAutofit/>
          </a:bodyPr>
          <a:lstStyle/>
          <a:p>
            <a:pPr marL="361950" indent="-361950" algn="just">
              <a:spcBef>
                <a:spcPts val="600"/>
              </a:spcBef>
              <a:spcAft>
                <a:spcPts val="600"/>
              </a:spcAft>
              <a:buFont typeface="Wingdings" pitchFamily="2" charset="2"/>
              <a:buChar char="Ø"/>
              <a:defRPr/>
            </a:pPr>
            <a:r>
              <a:rPr lang="it-IT" dirty="0"/>
              <a:t>In </a:t>
            </a:r>
            <a:r>
              <a:rPr lang="it-IT" b="1" dirty="0"/>
              <a:t>Italia</a:t>
            </a:r>
            <a:r>
              <a:rPr lang="it-IT" dirty="0"/>
              <a:t> </a:t>
            </a:r>
            <a:r>
              <a:rPr lang="it-IT" b="1" dirty="0"/>
              <a:t>non</a:t>
            </a:r>
            <a:r>
              <a:rPr lang="it-IT" dirty="0"/>
              <a:t> vige l’</a:t>
            </a:r>
            <a:r>
              <a:rPr lang="it-IT" b="1" dirty="0"/>
              <a:t>obbligo di </a:t>
            </a:r>
            <a:r>
              <a:rPr lang="it-IT" b="1" i="1" dirty="0"/>
              <a:t>stand-</a:t>
            </a:r>
            <a:r>
              <a:rPr lang="it-IT" b="1" i="1" dirty="0" err="1"/>
              <a:t>still</a:t>
            </a:r>
            <a:r>
              <a:rPr lang="it-IT" dirty="0"/>
              <a:t>: le parti sono libere di procedere al </a:t>
            </a:r>
            <a:r>
              <a:rPr lang="it-IT" i="1" dirty="0" err="1"/>
              <a:t>closing</a:t>
            </a:r>
            <a:r>
              <a:rPr lang="it-IT" dirty="0"/>
              <a:t> e all’implementazione dell’operazione non appena notificata l’operazione all’AGCM, anche senza attendere l’esito della valutazione dell’Autorità.</a:t>
            </a:r>
          </a:p>
          <a:p>
            <a:pPr marL="361950" indent="-361950" algn="just">
              <a:spcBef>
                <a:spcPts val="600"/>
              </a:spcBef>
              <a:spcAft>
                <a:spcPts val="600"/>
              </a:spcAft>
              <a:buFont typeface="Wingdings" pitchFamily="2" charset="2"/>
              <a:buChar char="Ø"/>
              <a:defRPr/>
            </a:pPr>
            <a:r>
              <a:rPr lang="it-IT" dirty="0"/>
              <a:t>È prevista un’</a:t>
            </a:r>
            <a:r>
              <a:rPr lang="it-IT" b="1" dirty="0"/>
              <a:t>eccezione</a:t>
            </a:r>
            <a:r>
              <a:rPr lang="it-IT" dirty="0"/>
              <a:t> in caso di apertura della </a:t>
            </a:r>
            <a:r>
              <a:rPr lang="it-IT" b="1" dirty="0"/>
              <a:t>fase-II</a:t>
            </a:r>
            <a:r>
              <a:rPr lang="it-IT" dirty="0"/>
              <a:t> del procedimento (che comporta un’analisi approfondita dell’operazione nei casi più complessi in cui l’AGCM ritenga di non poter autorizzare l’operazione in fase-I): l’AGCM può </a:t>
            </a:r>
            <a:r>
              <a:rPr lang="it-IT" b="1" dirty="0"/>
              <a:t>richiedere</a:t>
            </a:r>
            <a:r>
              <a:rPr lang="it-IT" dirty="0"/>
              <a:t> che le parti </a:t>
            </a:r>
            <a:r>
              <a:rPr lang="it-IT" b="1" dirty="0"/>
              <a:t>sospendano</a:t>
            </a:r>
            <a:r>
              <a:rPr lang="it-IT" dirty="0"/>
              <a:t> la realizzazione della concentrazione fino alla conclusione dell’istruttoria (cfr. art. 17, L. 287/1990).</a:t>
            </a:r>
          </a:p>
          <a:p>
            <a:pPr marL="715963" lvl="1" indent="-354013" algn="just">
              <a:spcBef>
                <a:spcPts val="200"/>
              </a:spcBef>
              <a:defRPr/>
            </a:pPr>
            <a:r>
              <a:rPr lang="it-IT" dirty="0"/>
              <a:t>Tale potere viene esercitato di rado e in quei casi in cui si è posto un problema di irreversibilità degli effetti derivanti dalla concentrazione (cfr. casi </a:t>
            </a:r>
            <a:r>
              <a:rPr lang="it-IT" i="1" dirty="0" err="1"/>
              <a:t>Canalplus</a:t>
            </a:r>
            <a:r>
              <a:rPr lang="it-IT" i="1" dirty="0"/>
              <a:t>/</a:t>
            </a:r>
            <a:r>
              <a:rPr lang="it-IT" i="1" dirty="0" err="1"/>
              <a:t>Stream</a:t>
            </a:r>
            <a:r>
              <a:rPr lang="it-IT" dirty="0"/>
              <a:t>, e </a:t>
            </a:r>
            <a:r>
              <a:rPr lang="it-IT" i="1" dirty="0"/>
              <a:t>Autogrill/</a:t>
            </a:r>
            <a:r>
              <a:rPr lang="it-IT" i="1" dirty="0" err="1"/>
              <a:t>Ristop</a:t>
            </a:r>
            <a:r>
              <a:rPr lang="it-IT" dirty="0"/>
              <a:t> entrambi risalenti al 2002).</a:t>
            </a:r>
          </a:p>
          <a:p>
            <a:pPr marL="715963" lvl="1" indent="-354013" algn="just">
              <a:spcBef>
                <a:spcPts val="200"/>
              </a:spcBef>
              <a:defRPr/>
            </a:pPr>
            <a:r>
              <a:rPr lang="it-IT" dirty="0"/>
              <a:t>La richiesta di sospensione in fase-II non impedisce comunque la realizzazione di un’</a:t>
            </a:r>
            <a:r>
              <a:rPr lang="it-IT" b="1" dirty="0"/>
              <a:t>OPA</a:t>
            </a:r>
            <a:r>
              <a:rPr lang="it-IT" dirty="0"/>
              <a:t>, ma si richiede che l'acquirente non eserciti i diritti di voto inerenti ai titoli in questione.</a:t>
            </a:r>
          </a:p>
          <a:p>
            <a:pPr marL="361950" indent="-361950" algn="just">
              <a:spcBef>
                <a:spcPts val="600"/>
              </a:spcBef>
              <a:spcAft>
                <a:spcPts val="600"/>
              </a:spcAft>
              <a:buFont typeface="Wingdings" pitchFamily="2" charset="2"/>
              <a:buChar char="Ø"/>
              <a:defRPr/>
            </a:pPr>
            <a:r>
              <a:rPr lang="it-IT" dirty="0"/>
              <a:t>Procedere alla realizzazione della concentrazione prima di aver ottenuto l’autorizzazione dell’AGCM può tuttavia essere </a:t>
            </a:r>
            <a:r>
              <a:rPr lang="it-IT" b="1" dirty="0"/>
              <a:t>rischioso</a:t>
            </a:r>
            <a:r>
              <a:rPr lang="it-IT" dirty="0"/>
              <a:t>, soprattutto se l’operazione presenta profili di criticità antitrust.</a:t>
            </a:r>
          </a:p>
          <a:p>
            <a:pPr marL="361950" indent="-361950" algn="just">
              <a:spcBef>
                <a:spcPts val="600"/>
              </a:spcBef>
              <a:spcAft>
                <a:spcPts val="600"/>
              </a:spcAft>
              <a:buFont typeface="Wingdings" pitchFamily="2" charset="2"/>
              <a:buChar char="Ø"/>
              <a:defRPr/>
            </a:pPr>
            <a:r>
              <a:rPr lang="it-IT" dirty="0"/>
              <a:t>L’AGCM può infatti </a:t>
            </a:r>
            <a:r>
              <a:rPr lang="it-IT" b="1" dirty="0"/>
              <a:t>proibire</a:t>
            </a:r>
            <a:r>
              <a:rPr lang="it-IT" dirty="0"/>
              <a:t> l’operazione chiedendo il </a:t>
            </a:r>
            <a:r>
              <a:rPr lang="it-IT" b="1" dirty="0"/>
              <a:t>ripristino</a:t>
            </a:r>
            <a:r>
              <a:rPr lang="it-IT" dirty="0"/>
              <a:t> della situazione concorrenziale antecedente o richiedere l’adozione di </a:t>
            </a:r>
            <a:r>
              <a:rPr lang="it-IT" b="1" dirty="0"/>
              <a:t>rimedi</a:t>
            </a:r>
            <a:r>
              <a:rPr lang="it-IT" dirty="0"/>
              <a:t> </a:t>
            </a:r>
            <a:r>
              <a:rPr lang="it-IT" b="1" dirty="0"/>
              <a:t>comportamentali</a:t>
            </a:r>
            <a:r>
              <a:rPr lang="it-IT" dirty="0"/>
              <a:t> o persino </a:t>
            </a:r>
            <a:r>
              <a:rPr lang="it-IT" b="1" dirty="0"/>
              <a:t>strutturali (misure di deconcentrazione)</a:t>
            </a:r>
            <a:r>
              <a:rPr lang="it-IT" dirty="0"/>
              <a:t>.</a:t>
            </a:r>
          </a:p>
          <a:p>
            <a:pPr marL="1371600" lvl="3" indent="0">
              <a:buNone/>
            </a:pP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395536" y="188640"/>
            <a:ext cx="7513225" cy="864000"/>
          </a:xfrm>
        </p:spPr>
        <p:txBody>
          <a:bodyPr>
            <a:normAutofit/>
          </a:bodyPr>
          <a:lstStyle/>
          <a:p>
            <a:pPr algn="ctr"/>
            <a:r>
              <a:rPr lang="it-IT" altLang="it-IT" sz="2400" dirty="0">
                <a:solidFill>
                  <a:srgbClr val="FF0000"/>
                </a:solidFill>
                <a:latin typeface="Arial" charset="0"/>
                <a:cs typeface="Arial" charset="0"/>
              </a:rPr>
              <a:t>L’obbligo di </a:t>
            </a:r>
            <a:r>
              <a:rPr lang="it-IT" altLang="it-IT" sz="2400" i="1" dirty="0">
                <a:solidFill>
                  <a:srgbClr val="FF0000"/>
                </a:solidFill>
                <a:latin typeface="Arial" charset="0"/>
                <a:cs typeface="Arial" charset="0"/>
              </a:rPr>
              <a:t>stand-</a:t>
            </a:r>
            <a:r>
              <a:rPr lang="it-IT" altLang="it-IT" sz="2400" i="1" dirty="0" err="1">
                <a:solidFill>
                  <a:srgbClr val="FF0000"/>
                </a:solidFill>
                <a:latin typeface="Arial" charset="0"/>
                <a:cs typeface="Arial" charset="0"/>
              </a:rPr>
              <a:t>still</a:t>
            </a:r>
            <a:r>
              <a:rPr lang="it-IT" altLang="it-IT" sz="2400" i="1" dirty="0">
                <a:solidFill>
                  <a:srgbClr val="FF0000"/>
                </a:solidFill>
                <a:latin typeface="Arial" charset="0"/>
                <a:cs typeface="Arial" charset="0"/>
              </a:rPr>
              <a:t/>
            </a:r>
            <a:br>
              <a:rPr lang="it-IT" altLang="it-IT" sz="2400" i="1" dirty="0">
                <a:solidFill>
                  <a:srgbClr val="FF0000"/>
                </a:solidFill>
                <a:latin typeface="Arial" charset="0"/>
                <a:cs typeface="Arial" charset="0"/>
              </a:rPr>
            </a:br>
            <a:endParaRPr lang="it-IT"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3404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18048" y="836712"/>
            <a:ext cx="8493540" cy="5646656"/>
          </a:xfrm>
        </p:spPr>
        <p:txBody>
          <a:bodyPr>
            <a:noAutofit/>
          </a:bodyPr>
          <a:lstStyle/>
          <a:p>
            <a:pPr marL="361950" indent="-361950" algn="just">
              <a:lnSpc>
                <a:spcPct val="90000"/>
              </a:lnSpc>
              <a:buFont typeface="Wingdings" pitchFamily="2" charset="2"/>
              <a:buChar char="Ø"/>
            </a:pPr>
            <a:r>
              <a:rPr lang="it-IT" dirty="0"/>
              <a:t>La comunicazione normalmente avviene sulla base di un </a:t>
            </a:r>
            <a:r>
              <a:rPr lang="it-IT" b="1" dirty="0"/>
              <a:t>formulario</a:t>
            </a:r>
            <a:r>
              <a:rPr lang="it-IT" dirty="0"/>
              <a:t> predefinito da parte di ciascuna autorità competente.</a:t>
            </a:r>
          </a:p>
          <a:p>
            <a:pPr marL="361950" indent="-361950" algn="just">
              <a:lnSpc>
                <a:spcPct val="90000"/>
              </a:lnSpc>
              <a:buFont typeface="Wingdings" pitchFamily="2" charset="2"/>
              <a:buChar char="Ø"/>
            </a:pPr>
            <a:r>
              <a:rPr lang="it-IT" dirty="0"/>
              <a:t>La </a:t>
            </a:r>
            <a:r>
              <a:rPr lang="it-IT" b="1" dirty="0"/>
              <a:t>complessità delle informazioni </a:t>
            </a:r>
            <a:r>
              <a:rPr lang="it-IT" dirty="0"/>
              <a:t>richieste può essere diversa a seconda del rilievo concorrenziale dell’operazione.</a:t>
            </a:r>
          </a:p>
          <a:p>
            <a:pPr marL="896938" lvl="2" indent="-354013" algn="just">
              <a:lnSpc>
                <a:spcPct val="90000"/>
              </a:lnSpc>
              <a:spcBef>
                <a:spcPts val="0"/>
              </a:spcBef>
              <a:buClr>
                <a:srgbClr val="003A62"/>
              </a:buClr>
            </a:pPr>
            <a:r>
              <a:rPr lang="it-IT" sz="1800" dirty="0">
                <a:solidFill>
                  <a:srgbClr val="003A62"/>
                </a:solidFill>
              </a:rPr>
              <a:t>Italia / UE: </a:t>
            </a:r>
            <a:r>
              <a:rPr lang="it-IT" sz="1800" b="1" dirty="0">
                <a:solidFill>
                  <a:srgbClr val="003A62"/>
                </a:solidFill>
              </a:rPr>
              <a:t>formulari diversi </a:t>
            </a:r>
            <a:r>
              <a:rPr lang="it-IT" sz="1800" dirty="0">
                <a:solidFill>
                  <a:srgbClr val="003A62"/>
                </a:solidFill>
              </a:rPr>
              <a:t>a seconda della complessità dell’operazione:</a:t>
            </a:r>
          </a:p>
          <a:p>
            <a:pPr marL="542925" lvl="2" indent="0" algn="just">
              <a:lnSpc>
                <a:spcPct val="90000"/>
              </a:lnSpc>
              <a:spcBef>
                <a:spcPts val="0"/>
              </a:spcBef>
              <a:buClr>
                <a:srgbClr val="003A62"/>
              </a:buClr>
              <a:buNone/>
            </a:pPr>
            <a:endParaRPr lang="it-IT" sz="1800" dirty="0">
              <a:solidFill>
                <a:srgbClr val="003A62"/>
              </a:solidFill>
            </a:endParaRPr>
          </a:p>
          <a:p>
            <a:pPr marL="1616075" lvl="2" indent="-627063" algn="just">
              <a:lnSpc>
                <a:spcPct val="90000"/>
              </a:lnSpc>
              <a:spcBef>
                <a:spcPts val="0"/>
              </a:spcBef>
              <a:buClr>
                <a:srgbClr val="003A62"/>
              </a:buClr>
              <a:buFont typeface="Wingdings" panose="05000000000000000000" pitchFamily="2" charset="2"/>
              <a:buChar char="q"/>
            </a:pPr>
            <a:r>
              <a:rPr lang="it-IT" sz="1800" u="sng" dirty="0">
                <a:solidFill>
                  <a:srgbClr val="003A62"/>
                </a:solidFill>
              </a:rPr>
              <a:t>Operazioni con quote di mercato sopra certe soglie</a:t>
            </a:r>
            <a:r>
              <a:rPr lang="it-IT" sz="1800" b="1" dirty="0">
                <a:solidFill>
                  <a:srgbClr val="003A62"/>
                </a:solidFill>
              </a:rPr>
              <a:t>: Formulario esteso </a:t>
            </a:r>
            <a:r>
              <a:rPr lang="it-IT" sz="1800" dirty="0">
                <a:solidFill>
                  <a:srgbClr val="003A62"/>
                </a:solidFill>
              </a:rPr>
              <a:t>all’AGCM e </a:t>
            </a:r>
            <a:r>
              <a:rPr lang="it-IT" sz="1800" b="1" dirty="0">
                <a:solidFill>
                  <a:srgbClr val="003A62"/>
                </a:solidFill>
              </a:rPr>
              <a:t>FORM CO </a:t>
            </a:r>
            <a:r>
              <a:rPr lang="it-IT" sz="1800" dirty="0">
                <a:solidFill>
                  <a:srgbClr val="003A62"/>
                </a:solidFill>
              </a:rPr>
              <a:t>alla Commissione Europea.</a:t>
            </a:r>
          </a:p>
          <a:p>
            <a:pPr marL="1616075" lvl="2" indent="-627063" algn="just">
              <a:lnSpc>
                <a:spcPct val="90000"/>
              </a:lnSpc>
              <a:spcBef>
                <a:spcPts val="0"/>
              </a:spcBef>
              <a:buClr>
                <a:srgbClr val="003A62"/>
              </a:buClr>
              <a:buFont typeface="Wingdings" panose="05000000000000000000" pitchFamily="2" charset="2"/>
              <a:buChar char="q"/>
            </a:pPr>
            <a:r>
              <a:rPr lang="it-IT" sz="1800" u="sng" dirty="0">
                <a:solidFill>
                  <a:srgbClr val="003A62"/>
                </a:solidFill>
              </a:rPr>
              <a:t>Operazioni con quote di mercato contenute</a:t>
            </a:r>
            <a:r>
              <a:rPr lang="it-IT" sz="1800" dirty="0">
                <a:solidFill>
                  <a:srgbClr val="003A62"/>
                </a:solidFill>
              </a:rPr>
              <a:t>: </a:t>
            </a:r>
            <a:r>
              <a:rPr lang="it-IT" sz="1800" b="1" dirty="0">
                <a:solidFill>
                  <a:srgbClr val="003A62"/>
                </a:solidFill>
              </a:rPr>
              <a:t>Formulario in forma abbreviata </a:t>
            </a:r>
            <a:r>
              <a:rPr lang="it-IT" sz="1800" dirty="0">
                <a:solidFill>
                  <a:srgbClr val="003A62"/>
                </a:solidFill>
              </a:rPr>
              <a:t>all’AGCM e lo </a:t>
            </a:r>
            <a:r>
              <a:rPr lang="it-IT" sz="1800" b="1" dirty="0">
                <a:solidFill>
                  <a:srgbClr val="003A62"/>
                </a:solidFill>
              </a:rPr>
              <a:t>Short FORM CO </a:t>
            </a:r>
            <a:r>
              <a:rPr lang="it-IT" sz="1800" dirty="0">
                <a:solidFill>
                  <a:srgbClr val="003A62"/>
                </a:solidFill>
              </a:rPr>
              <a:t>alla Commissione Europea.</a:t>
            </a:r>
          </a:p>
          <a:p>
            <a:pPr marL="1371600" lvl="3" indent="0">
              <a:buNone/>
            </a:pP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395536" y="116632"/>
            <a:ext cx="7513225" cy="648072"/>
          </a:xfrm>
        </p:spPr>
        <p:txBody>
          <a:bodyPr>
            <a:normAutofit fontScale="90000"/>
          </a:bodyPr>
          <a:lstStyle/>
          <a:p>
            <a:pPr algn="ctr"/>
            <a:r>
              <a:rPr lang="it-IT" altLang="it-IT" sz="2400" i="1" dirty="0">
                <a:solidFill>
                  <a:srgbClr val="FF0000"/>
                </a:solidFill>
                <a:latin typeface="Arial" charset="0"/>
                <a:cs typeface="Arial" charset="0"/>
              </a:rPr>
              <a:t/>
            </a:r>
            <a:br>
              <a:rPr lang="it-IT" altLang="it-IT" sz="2400" i="1" dirty="0">
                <a:solidFill>
                  <a:srgbClr val="FF0000"/>
                </a:solidFill>
                <a:latin typeface="Arial" charset="0"/>
                <a:cs typeface="Arial" charset="0"/>
              </a:rPr>
            </a:br>
            <a:r>
              <a:rPr lang="it-IT" altLang="it-IT" sz="2400" i="1" dirty="0">
                <a:solidFill>
                  <a:srgbClr val="FF0000"/>
                </a:solidFill>
                <a:latin typeface="Arial" charset="0"/>
                <a:cs typeface="Arial" charset="0"/>
              </a:rPr>
              <a:t>Comunicazione all’autorità antitrust della concentrazione</a:t>
            </a:r>
            <a:br>
              <a:rPr lang="it-IT" altLang="it-IT" sz="2400" i="1" dirty="0">
                <a:solidFill>
                  <a:srgbClr val="FF0000"/>
                </a:solidFill>
                <a:latin typeface="Arial" charset="0"/>
                <a:cs typeface="Arial" charset="0"/>
              </a:rPr>
            </a:br>
            <a:r>
              <a:rPr lang="it-IT" altLang="it-IT" sz="2400" i="1" dirty="0">
                <a:solidFill>
                  <a:srgbClr val="FF0000"/>
                </a:solidFill>
                <a:latin typeface="Arial" charset="0"/>
                <a:cs typeface="Arial" charset="0"/>
              </a:rPr>
              <a:t/>
            </a:r>
            <a:br>
              <a:rPr lang="it-IT" altLang="it-IT" sz="2400" i="1" dirty="0">
                <a:solidFill>
                  <a:srgbClr val="FF0000"/>
                </a:solidFill>
                <a:latin typeface="Arial" charset="0"/>
                <a:cs typeface="Arial" charset="0"/>
              </a:rPr>
            </a:br>
            <a:endParaRPr lang="it-IT"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0791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26928" y="1124744"/>
            <a:ext cx="8493540" cy="5358624"/>
          </a:xfrm>
        </p:spPr>
        <p:txBody>
          <a:bodyPr>
            <a:noAutofit/>
          </a:bodyPr>
          <a:lstStyle/>
          <a:p>
            <a:pPr algn="just">
              <a:buClr>
                <a:schemeClr val="tx1"/>
              </a:buClr>
              <a:buNone/>
            </a:pPr>
            <a:r>
              <a:rPr lang="it-IT" altLang="it-IT" b="1" dirty="0">
                <a:latin typeface="Arial" charset="0"/>
                <a:cs typeface="Arial" charset="0"/>
              </a:rPr>
              <a:t>AGCM</a:t>
            </a:r>
          </a:p>
          <a:p>
            <a:pPr algn="just">
              <a:buClr>
                <a:schemeClr val="tx1"/>
              </a:buClr>
              <a:buNone/>
            </a:pPr>
            <a:endParaRPr lang="it-IT" altLang="it-IT" b="1" dirty="0">
              <a:latin typeface="Arial" charset="0"/>
              <a:cs typeface="Arial" charset="0"/>
            </a:endParaRPr>
          </a:p>
          <a:p>
            <a:pPr lvl="1" algn="just">
              <a:buClr>
                <a:schemeClr val="tx1"/>
              </a:buClr>
              <a:buFont typeface="Wingdings" pitchFamily="2" charset="2"/>
              <a:buChar char="Ø"/>
            </a:pPr>
            <a:r>
              <a:rPr lang="it-IT" altLang="it-IT" sz="1600" dirty="0">
                <a:latin typeface="Arial" charset="0"/>
                <a:cs typeface="Arial" charset="0"/>
              </a:rPr>
              <a:t>L’AGCM può infliggere alle imprese </a:t>
            </a:r>
            <a:r>
              <a:rPr lang="it-IT" altLang="it-IT" sz="1600" b="1" dirty="0">
                <a:latin typeface="Arial" charset="0"/>
                <a:cs typeface="Arial" charset="0"/>
              </a:rPr>
              <a:t>sanzioni amministrative pecuniarie</a:t>
            </a:r>
            <a:r>
              <a:rPr lang="it-IT" altLang="it-IT" sz="1600" dirty="0">
                <a:latin typeface="Arial" charset="0"/>
                <a:cs typeface="Arial" charset="0"/>
              </a:rPr>
              <a:t> </a:t>
            </a:r>
            <a:r>
              <a:rPr lang="it-IT" altLang="it-IT" sz="1600" u="sng" dirty="0">
                <a:latin typeface="Arial" charset="0"/>
                <a:cs typeface="Arial" charset="0"/>
              </a:rPr>
              <a:t>fino all’1%</a:t>
            </a:r>
            <a:r>
              <a:rPr lang="it-IT" altLang="it-IT" sz="1600" dirty="0">
                <a:latin typeface="Arial" charset="0"/>
                <a:cs typeface="Arial" charset="0"/>
              </a:rPr>
              <a:t> delle attività di impresa oggetto di concentrazione relativamente all'anno precedente a quello in cui è effettuata la contestazione.</a:t>
            </a:r>
          </a:p>
          <a:p>
            <a:pPr marL="228600" lvl="1" indent="0" algn="just">
              <a:buClr>
                <a:schemeClr val="tx1"/>
              </a:buClr>
              <a:buNone/>
            </a:pPr>
            <a:endParaRPr lang="it-IT" altLang="it-IT" sz="1600" dirty="0">
              <a:latin typeface="Arial" charset="0"/>
              <a:cs typeface="Arial" charset="0"/>
            </a:endParaRPr>
          </a:p>
          <a:p>
            <a:pPr algn="just">
              <a:buClr>
                <a:schemeClr val="tx1"/>
              </a:buClr>
              <a:buNone/>
            </a:pPr>
            <a:r>
              <a:rPr lang="it-IT" altLang="it-IT" b="1" dirty="0">
                <a:latin typeface="Arial" charset="0"/>
                <a:cs typeface="Arial" charset="0"/>
              </a:rPr>
              <a:t>COMMISSIONE EUROPEA</a:t>
            </a:r>
          </a:p>
          <a:p>
            <a:pPr algn="just">
              <a:buClr>
                <a:schemeClr val="tx1"/>
              </a:buClr>
              <a:buNone/>
            </a:pPr>
            <a:endParaRPr lang="it-IT" altLang="it-IT" b="1" dirty="0">
              <a:latin typeface="Arial" charset="0"/>
              <a:cs typeface="Arial" charset="0"/>
            </a:endParaRPr>
          </a:p>
          <a:p>
            <a:pPr lvl="1" algn="just">
              <a:buClr>
                <a:schemeClr val="tx1"/>
              </a:buClr>
              <a:buFont typeface="Wingdings" pitchFamily="2" charset="2"/>
              <a:buChar char="Ø"/>
            </a:pPr>
            <a:r>
              <a:rPr lang="it-IT" altLang="it-IT" sz="1600" dirty="0">
                <a:latin typeface="Arial" charset="0"/>
                <a:cs typeface="Arial" charset="0"/>
              </a:rPr>
              <a:t>Qualora le imprese abbiano omesso di notificare un’operazione alla Commissione prima della sua realizzazione, sono previste </a:t>
            </a:r>
            <a:r>
              <a:rPr lang="it-IT" altLang="it-IT" sz="1600" b="1" dirty="0">
                <a:latin typeface="Arial" charset="0"/>
                <a:cs typeface="Arial" charset="0"/>
              </a:rPr>
              <a:t>sanzioni amministrative pecuniarie</a:t>
            </a:r>
            <a:r>
              <a:rPr lang="it-IT" altLang="it-IT" sz="1600" dirty="0">
                <a:latin typeface="Arial" charset="0"/>
                <a:cs typeface="Arial" charset="0"/>
              </a:rPr>
              <a:t> </a:t>
            </a:r>
            <a:r>
              <a:rPr lang="it-IT" altLang="it-IT" sz="1600" u="sng" dirty="0">
                <a:latin typeface="Arial" charset="0"/>
                <a:cs typeface="Arial" charset="0"/>
              </a:rPr>
              <a:t>fino al 10%</a:t>
            </a:r>
            <a:r>
              <a:rPr lang="it-IT" altLang="it-IT" sz="1600" dirty="0">
                <a:latin typeface="Arial" charset="0"/>
                <a:cs typeface="Arial" charset="0"/>
              </a:rPr>
              <a:t> del fatturato totale realizzato dall’impresa interessata.</a:t>
            </a:r>
          </a:p>
          <a:p>
            <a:pPr lvl="1" algn="just">
              <a:buClr>
                <a:schemeClr val="tx1"/>
              </a:buClr>
              <a:buFont typeface="Wingdings" pitchFamily="2" charset="2"/>
              <a:buChar char="Ø"/>
            </a:pPr>
            <a:r>
              <a:rPr lang="it-IT" altLang="it-IT" sz="1600" dirty="0">
                <a:latin typeface="Arial" charset="0"/>
                <a:cs typeface="Arial" charset="0"/>
              </a:rPr>
              <a:t>Inoltre la Commissione può sanzionare </a:t>
            </a:r>
            <a:r>
              <a:rPr lang="it-IT" altLang="it-IT" sz="1600" u="sng" dirty="0">
                <a:latin typeface="Arial" charset="0"/>
                <a:cs typeface="Arial" charset="0"/>
              </a:rPr>
              <a:t>fino al 10% </a:t>
            </a:r>
            <a:r>
              <a:rPr lang="it-IT" altLang="it-IT" sz="1600" dirty="0">
                <a:latin typeface="Arial" charset="0"/>
                <a:cs typeface="Arial" charset="0"/>
              </a:rPr>
              <a:t>del fatturato un’impresa per violazione dell’obbligo di </a:t>
            </a:r>
            <a:r>
              <a:rPr lang="it-IT" altLang="it-IT" sz="1600" i="1" dirty="0">
                <a:latin typeface="Arial" charset="0"/>
                <a:cs typeface="Arial" charset="0"/>
              </a:rPr>
              <a:t>stand-</a:t>
            </a:r>
            <a:r>
              <a:rPr lang="it-IT" altLang="it-IT" sz="1600" i="1" dirty="0" err="1">
                <a:latin typeface="Arial" charset="0"/>
                <a:cs typeface="Arial" charset="0"/>
              </a:rPr>
              <a:t>still</a:t>
            </a:r>
            <a:r>
              <a:rPr lang="it-IT" altLang="it-IT" sz="1600" i="1" dirty="0">
                <a:latin typeface="Arial" charset="0"/>
                <a:cs typeface="Arial" charset="0"/>
              </a:rPr>
              <a:t> </a:t>
            </a:r>
            <a:r>
              <a:rPr lang="it-IT" sz="1600" dirty="0"/>
              <a:t>(cfr. art. 14, par. 2, Reg. 139/04, es. caso del </a:t>
            </a:r>
            <a:r>
              <a:rPr lang="it-IT" sz="1600" i="1" dirty="0"/>
              <a:t>Salmone scozzese</a:t>
            </a:r>
            <a:r>
              <a:rPr lang="it-IT" sz="1600" dirty="0"/>
              <a:t>, 23 luglio 2014, la Commissione ha sanzionato per 10 milioni di euro Marine </a:t>
            </a:r>
            <a:r>
              <a:rPr lang="it-IT" sz="1600" dirty="0" err="1"/>
              <a:t>Harvest</a:t>
            </a:r>
            <a:r>
              <a:rPr lang="it-IT" sz="1600" dirty="0"/>
              <a:t>, </a:t>
            </a:r>
            <a:r>
              <a:rPr lang="it-IT" sz="1600" i="1" dirty="0"/>
              <a:t>leader</a:t>
            </a:r>
            <a:r>
              <a:rPr lang="it-IT" sz="1600" dirty="0"/>
              <a:t> mondiale nell’allevamento di salmoni, per avere perfezionato l’acquisizione di </a:t>
            </a:r>
            <a:r>
              <a:rPr lang="it-IT" sz="1600" dirty="0" err="1"/>
              <a:t>Morpol</a:t>
            </a:r>
            <a:r>
              <a:rPr lang="it-IT" sz="1600" dirty="0"/>
              <a:t> prima di avere effettuato le prescritte notifiche e quindi avere ottenuto la </a:t>
            </a:r>
            <a:r>
              <a:rPr lang="it-IT" sz="1600" i="1" dirty="0"/>
              <a:t>clearance</a:t>
            </a:r>
            <a:r>
              <a:rPr lang="it-IT" altLang="it-IT" sz="1600" dirty="0">
                <a:latin typeface="Arial" charset="0"/>
                <a:cs typeface="Arial" charset="0"/>
              </a:rPr>
              <a:t>).</a:t>
            </a:r>
          </a:p>
          <a:p>
            <a:pPr marL="1371600" lvl="3" indent="0">
              <a:buNone/>
            </a:pP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395536" y="188640"/>
            <a:ext cx="7513225" cy="864000"/>
          </a:xfrm>
        </p:spPr>
        <p:txBody>
          <a:bodyPr>
            <a:normAutofit/>
          </a:bodyPr>
          <a:lstStyle/>
          <a:p>
            <a:pPr algn="ctr"/>
            <a:r>
              <a:rPr lang="it-IT" sz="2400" dirty="0">
                <a:solidFill>
                  <a:srgbClr val="FF0000"/>
                </a:solidFill>
              </a:rPr>
              <a:t>Omessa notifica: conseguenze</a:t>
            </a:r>
            <a:endParaRPr lang="it-IT"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8870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A28F9D09-B0A9-174B-9786-615C74FDC8C9}"/>
              </a:ext>
            </a:extLst>
          </p:cNvPr>
          <p:cNvSpPr txBox="1"/>
          <p:nvPr/>
        </p:nvSpPr>
        <p:spPr>
          <a:xfrm>
            <a:off x="539552" y="1268760"/>
            <a:ext cx="7272808" cy="3262432"/>
          </a:xfrm>
          <a:prstGeom prst="rect">
            <a:avLst/>
          </a:prstGeom>
          <a:noFill/>
        </p:spPr>
        <p:txBody>
          <a:bodyPr wrap="square" rtlCol="0">
            <a:spAutoFit/>
          </a:bodyPr>
          <a:lstStyle/>
          <a:p>
            <a:pPr algn="just"/>
            <a:r>
              <a:rPr lang="it-IT" dirty="0"/>
              <a:t>Il criterio di valutazione sostanziale delle concentrazioni adottato dal </a:t>
            </a:r>
            <a:r>
              <a:rPr lang="it-IT" u="sng" dirty="0"/>
              <a:t>legislatore italiano</a:t>
            </a:r>
            <a:r>
              <a:rPr lang="it-IT" dirty="0"/>
              <a:t> ricalca quello previsto dal primo Regolamento comunitario sulle concentrazioni (Reg. 4064/89), ovvero il </a:t>
            </a:r>
            <a:r>
              <a:rPr lang="it-IT" b="1" i="1" dirty="0"/>
              <a:t>test di dominanza </a:t>
            </a:r>
            <a:r>
              <a:rPr lang="it-IT" dirty="0"/>
              <a:t>. </a:t>
            </a:r>
          </a:p>
          <a:p>
            <a:pPr algn="just"/>
            <a:r>
              <a:rPr lang="it-IT" dirty="0"/>
              <a:t>Ciò significa che una concentrazione può essere vietata (o eventualmente autorizzata con condizioni) dall’AGCM quando:</a:t>
            </a:r>
          </a:p>
          <a:p>
            <a:pPr marL="581025" lvl="1" indent="-400050" algn="just">
              <a:buFont typeface="+mj-lt"/>
              <a:buAutoNum type="romanLcPeriod"/>
            </a:pPr>
            <a:r>
              <a:rPr lang="it-IT" sz="2000" dirty="0"/>
              <a:t>comporti la «</a:t>
            </a:r>
            <a:r>
              <a:rPr lang="it-IT" sz="2000" b="1" i="1" dirty="0"/>
              <a:t>costituzione o il rafforzamento di una posizione dominante sul mercato nazionale</a:t>
            </a:r>
            <a:r>
              <a:rPr lang="it-IT" sz="2000" dirty="0"/>
              <a:t>» e</a:t>
            </a:r>
            <a:r>
              <a:rPr lang="it-IT" sz="2000" b="1" i="1" dirty="0"/>
              <a:t> </a:t>
            </a:r>
          </a:p>
          <a:p>
            <a:pPr marL="581025" lvl="1" indent="-400050" algn="just">
              <a:buFont typeface="+mj-lt"/>
              <a:buAutoNum type="romanLcPeriod"/>
            </a:pPr>
            <a:r>
              <a:rPr lang="it-IT" sz="2000" dirty="0"/>
              <a:t>sia idonea a «</a:t>
            </a:r>
            <a:r>
              <a:rPr lang="it-IT" sz="2000" b="1" i="1" dirty="0"/>
              <a:t>eliminare o ridurre in modo sostanziale e durevole la concorrenza</a:t>
            </a:r>
            <a:r>
              <a:rPr lang="it-IT" sz="2000" i="1" dirty="0"/>
              <a:t>.</a:t>
            </a:r>
            <a:r>
              <a:rPr lang="it-IT" sz="2000" dirty="0"/>
              <a:t>» (cfr. art. 6, comma 1, L. 287/90)</a:t>
            </a:r>
          </a:p>
          <a:p>
            <a:endParaRPr lang="it-IT" dirty="0"/>
          </a:p>
        </p:txBody>
      </p:sp>
      <p:sp>
        <p:nvSpPr>
          <p:cNvPr id="4" name="CasellaDiTesto 3">
            <a:extLst>
              <a:ext uri="{FF2B5EF4-FFF2-40B4-BE49-F238E27FC236}">
                <a16:creationId xmlns:a16="http://schemas.microsoft.com/office/drawing/2014/main" xmlns="" id="{758EFC17-D65B-6F4C-878C-EB33BA1F4950}"/>
              </a:ext>
            </a:extLst>
          </p:cNvPr>
          <p:cNvSpPr txBox="1"/>
          <p:nvPr/>
        </p:nvSpPr>
        <p:spPr>
          <a:xfrm>
            <a:off x="1187624" y="260648"/>
            <a:ext cx="6048672" cy="461665"/>
          </a:xfrm>
          <a:prstGeom prst="rect">
            <a:avLst/>
          </a:prstGeom>
          <a:noFill/>
        </p:spPr>
        <p:txBody>
          <a:bodyPr wrap="square" rtlCol="0">
            <a:spAutoFit/>
          </a:bodyPr>
          <a:lstStyle/>
          <a:p>
            <a:pPr algn="ctr"/>
            <a:r>
              <a:rPr lang="it-IT" sz="2400" dirty="0">
                <a:solidFill>
                  <a:srgbClr val="FF0000"/>
                </a:solidFill>
              </a:rPr>
              <a:t>La valutazione delle concentrazioni</a:t>
            </a:r>
          </a:p>
        </p:txBody>
      </p:sp>
    </p:spTree>
    <p:extLst>
      <p:ext uri="{BB962C8B-B14F-4D97-AF65-F5344CB8AC3E}">
        <p14:creationId xmlns:p14="http://schemas.microsoft.com/office/powerpoint/2010/main" val="3568576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A28F9D09-B0A9-174B-9786-615C74FDC8C9}"/>
              </a:ext>
            </a:extLst>
          </p:cNvPr>
          <p:cNvSpPr txBox="1"/>
          <p:nvPr/>
        </p:nvSpPr>
        <p:spPr>
          <a:xfrm>
            <a:off x="539552" y="1268760"/>
            <a:ext cx="7272808" cy="3647152"/>
          </a:xfrm>
          <a:prstGeom prst="rect">
            <a:avLst/>
          </a:prstGeom>
          <a:noFill/>
        </p:spPr>
        <p:txBody>
          <a:bodyPr wrap="square" rtlCol="0">
            <a:spAutoFit/>
          </a:bodyPr>
          <a:lstStyle/>
          <a:p>
            <a:pPr algn="just">
              <a:spcBef>
                <a:spcPts val="600"/>
              </a:spcBef>
              <a:spcAft>
                <a:spcPts val="600"/>
              </a:spcAft>
            </a:pPr>
            <a:r>
              <a:rPr lang="it-IT" dirty="0"/>
              <a:t>Nel ridisegnare il sistema del controllo delle concentrazioni dell’1989 (Reg 4064), con il Regolamento 139/2004 il legislatore </a:t>
            </a:r>
            <a:r>
              <a:rPr lang="it-IT" dirty="0" err="1"/>
              <a:t>eurounitario</a:t>
            </a:r>
            <a:r>
              <a:rPr lang="it-IT" dirty="0"/>
              <a:t> ha sostituito il tradizionale criterio della dominanza con un più ampio test di valutazione di tipo </a:t>
            </a:r>
            <a:r>
              <a:rPr lang="it-IT" i="1" dirty="0"/>
              <a:t>ibrido</a:t>
            </a:r>
            <a:r>
              <a:rPr lang="it-IT" dirty="0"/>
              <a:t>, denominato “SIEC” (</a:t>
            </a:r>
            <a:r>
              <a:rPr lang="it-IT" i="1" dirty="0" err="1"/>
              <a:t>significant</a:t>
            </a:r>
            <a:r>
              <a:rPr lang="it-IT" i="1" dirty="0"/>
              <a:t> </a:t>
            </a:r>
            <a:r>
              <a:rPr lang="it-IT" i="1" dirty="0" err="1"/>
              <a:t>impediment</a:t>
            </a:r>
            <a:r>
              <a:rPr lang="it-IT" i="1" dirty="0"/>
              <a:t> of </a:t>
            </a:r>
            <a:r>
              <a:rPr lang="it-IT" i="1" dirty="0" err="1"/>
              <a:t>effective</a:t>
            </a:r>
            <a:r>
              <a:rPr lang="it-IT" i="1" dirty="0"/>
              <a:t> </a:t>
            </a:r>
            <a:r>
              <a:rPr lang="it-IT" i="1" dirty="0" err="1"/>
              <a:t>competition</a:t>
            </a:r>
            <a:r>
              <a:rPr lang="it-IT" dirty="0"/>
              <a:t>), che rappresenta un compromesso tra il </a:t>
            </a:r>
            <a:r>
              <a:rPr lang="it-IT" i="1" dirty="0"/>
              <a:t>test di dominanza e </a:t>
            </a:r>
            <a:r>
              <a:rPr lang="it-IT" dirty="0"/>
              <a:t>il test americano “SLC” (</a:t>
            </a:r>
            <a:r>
              <a:rPr lang="it-IT" i="1" dirty="0" err="1"/>
              <a:t>substantial</a:t>
            </a:r>
            <a:r>
              <a:rPr lang="it-IT" i="1" dirty="0"/>
              <a:t> </a:t>
            </a:r>
            <a:r>
              <a:rPr lang="it-IT" i="1" dirty="0" err="1"/>
              <a:t>lessening</a:t>
            </a:r>
            <a:r>
              <a:rPr lang="it-IT" i="1" dirty="0"/>
              <a:t> of </a:t>
            </a:r>
            <a:r>
              <a:rPr lang="it-IT" i="1" dirty="0" err="1"/>
              <a:t>competition</a:t>
            </a:r>
            <a:r>
              <a:rPr lang="it-IT" dirty="0"/>
              <a:t>) che include nel divieto tutte le concentrazioni suscettibili di ridurre in maniera significativa il livello di concorrenza sul mercato a prescindere dalla creazione o dal rafforzamento di posizioni dominanti. </a:t>
            </a:r>
          </a:p>
          <a:p>
            <a:pPr algn="just">
              <a:spcBef>
                <a:spcPts val="600"/>
              </a:spcBef>
              <a:spcAft>
                <a:spcPts val="600"/>
              </a:spcAft>
            </a:pPr>
            <a:r>
              <a:rPr lang="it-IT" dirty="0"/>
              <a:t> Il mutamento più significativo investe il livello di analisi, assumendo maggiore centralità la questione degli </a:t>
            </a:r>
            <a:r>
              <a:rPr lang="it-IT" b="1" i="1" dirty="0"/>
              <a:t>effetti</a:t>
            </a:r>
            <a:r>
              <a:rPr lang="it-IT" dirty="0"/>
              <a:t> della concentrazione. </a:t>
            </a:r>
          </a:p>
          <a:p>
            <a:endParaRPr lang="it-IT" dirty="0"/>
          </a:p>
        </p:txBody>
      </p:sp>
      <p:sp>
        <p:nvSpPr>
          <p:cNvPr id="4" name="CasellaDiTesto 3">
            <a:extLst>
              <a:ext uri="{FF2B5EF4-FFF2-40B4-BE49-F238E27FC236}">
                <a16:creationId xmlns:a16="http://schemas.microsoft.com/office/drawing/2014/main" xmlns="" id="{758EFC17-D65B-6F4C-878C-EB33BA1F4950}"/>
              </a:ext>
            </a:extLst>
          </p:cNvPr>
          <p:cNvSpPr txBox="1"/>
          <p:nvPr/>
        </p:nvSpPr>
        <p:spPr>
          <a:xfrm>
            <a:off x="1187624" y="260648"/>
            <a:ext cx="6048672" cy="461665"/>
          </a:xfrm>
          <a:prstGeom prst="rect">
            <a:avLst/>
          </a:prstGeom>
          <a:noFill/>
        </p:spPr>
        <p:txBody>
          <a:bodyPr wrap="square" rtlCol="0">
            <a:spAutoFit/>
          </a:bodyPr>
          <a:lstStyle/>
          <a:p>
            <a:pPr algn="ctr"/>
            <a:r>
              <a:rPr lang="it-IT" sz="2400" dirty="0">
                <a:solidFill>
                  <a:srgbClr val="FF0000"/>
                </a:solidFill>
              </a:rPr>
              <a:t>La valutazione delle concentrazioni</a:t>
            </a:r>
          </a:p>
        </p:txBody>
      </p:sp>
    </p:spTree>
    <p:extLst>
      <p:ext uri="{BB962C8B-B14F-4D97-AF65-F5344CB8AC3E}">
        <p14:creationId xmlns:p14="http://schemas.microsoft.com/office/powerpoint/2010/main" val="2725846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A28F9D09-B0A9-174B-9786-615C74FDC8C9}"/>
              </a:ext>
            </a:extLst>
          </p:cNvPr>
          <p:cNvSpPr txBox="1"/>
          <p:nvPr/>
        </p:nvSpPr>
        <p:spPr>
          <a:xfrm>
            <a:off x="467544" y="722313"/>
            <a:ext cx="7272808" cy="4031873"/>
          </a:xfrm>
          <a:prstGeom prst="rect">
            <a:avLst/>
          </a:prstGeom>
          <a:noFill/>
        </p:spPr>
        <p:txBody>
          <a:bodyPr wrap="square" rtlCol="0">
            <a:spAutoFit/>
          </a:bodyPr>
          <a:lstStyle/>
          <a:p>
            <a:pPr marL="361950" indent="-361950">
              <a:buFont typeface="Wingdings" panose="05000000000000000000" pitchFamily="2" charset="2"/>
              <a:buChar char="Ø"/>
            </a:pPr>
            <a:r>
              <a:rPr lang="it-IT" dirty="0"/>
              <a:t>I principali parametri di valutazione delle concentrazioni sono:</a:t>
            </a:r>
          </a:p>
          <a:p>
            <a:endParaRPr lang="it-IT" dirty="0"/>
          </a:p>
          <a:p>
            <a:pPr marL="542925" lvl="1" indent="-180975" algn="just">
              <a:buFont typeface="Wingdings" panose="05000000000000000000" pitchFamily="2" charset="2"/>
              <a:buChar char="§"/>
            </a:pPr>
            <a:r>
              <a:rPr lang="it-IT" dirty="0"/>
              <a:t>Il/i mercato/i rilevanti, del prodotto e geografico</a:t>
            </a:r>
          </a:p>
          <a:p>
            <a:pPr marL="542925" lvl="1" indent="-180975" algn="just">
              <a:buFont typeface="Wingdings" panose="05000000000000000000" pitchFamily="2" charset="2"/>
              <a:buChar char="§"/>
            </a:pPr>
            <a:r>
              <a:rPr lang="it-IT" dirty="0"/>
              <a:t>Impatto dell’operazione sui mercati rilevanti, che comporta l’analisi delle quote di mercato delle imprese interessate, il livello di concentrazione del mercato, l’esistenza di barriere all’ingresso del mercato, il c.d. </a:t>
            </a:r>
            <a:r>
              <a:rPr lang="it-IT" i="1" dirty="0" err="1"/>
              <a:t>countervailing</a:t>
            </a:r>
            <a:r>
              <a:rPr lang="it-IT" i="1" dirty="0"/>
              <a:t> buyer </a:t>
            </a:r>
            <a:r>
              <a:rPr lang="it-IT" i="1" dirty="0" err="1"/>
              <a:t>power</a:t>
            </a:r>
            <a:endParaRPr lang="it-IT" i="1" dirty="0"/>
          </a:p>
          <a:p>
            <a:pPr marL="361950" lvl="1" algn="just"/>
            <a:endParaRPr lang="it-IT" i="1" dirty="0"/>
          </a:p>
          <a:p>
            <a:pPr marL="247650" indent="-342900" algn="just">
              <a:buFont typeface="Wingdings" pitchFamily="2" charset="2"/>
              <a:buChar char="Ø"/>
            </a:pPr>
            <a:r>
              <a:rPr lang="it-IT" sz="2000" dirty="0"/>
              <a:t>Possibili esiti del processo di notifica:</a:t>
            </a:r>
          </a:p>
          <a:p>
            <a:pPr algn="just"/>
            <a:endParaRPr lang="it-IT" sz="2000" dirty="0"/>
          </a:p>
          <a:p>
            <a:pPr lvl="1" algn="just">
              <a:buClr>
                <a:srgbClr val="003A62"/>
              </a:buClr>
              <a:buFont typeface="Wingdings" panose="05000000000000000000" pitchFamily="2" charset="2"/>
              <a:buChar char="§"/>
            </a:pPr>
            <a:r>
              <a:rPr lang="it-IT" dirty="0"/>
              <a:t>Decisione di autorizzazione.</a:t>
            </a:r>
          </a:p>
          <a:p>
            <a:pPr lvl="1" algn="just">
              <a:buClr>
                <a:srgbClr val="003A62"/>
              </a:buClr>
              <a:buFont typeface="Wingdings" panose="05000000000000000000" pitchFamily="2" charset="2"/>
              <a:buChar char="§"/>
            </a:pPr>
            <a:r>
              <a:rPr lang="it-IT" dirty="0"/>
              <a:t>Decisione di autorizzazione con condizioni</a:t>
            </a:r>
          </a:p>
          <a:p>
            <a:pPr lvl="1" algn="just">
              <a:buClr>
                <a:srgbClr val="003A62"/>
              </a:buClr>
              <a:buFont typeface="Wingdings" panose="05000000000000000000" pitchFamily="2" charset="2"/>
              <a:buChar char="§"/>
            </a:pPr>
            <a:r>
              <a:rPr lang="it-IT" dirty="0"/>
              <a:t>Decisione di divieto.</a:t>
            </a:r>
          </a:p>
          <a:p>
            <a:endParaRPr lang="it-IT" dirty="0"/>
          </a:p>
        </p:txBody>
      </p:sp>
      <p:sp>
        <p:nvSpPr>
          <p:cNvPr id="4" name="CasellaDiTesto 3">
            <a:extLst>
              <a:ext uri="{FF2B5EF4-FFF2-40B4-BE49-F238E27FC236}">
                <a16:creationId xmlns:a16="http://schemas.microsoft.com/office/drawing/2014/main" xmlns="" id="{758EFC17-D65B-6F4C-878C-EB33BA1F4950}"/>
              </a:ext>
            </a:extLst>
          </p:cNvPr>
          <p:cNvSpPr txBox="1"/>
          <p:nvPr/>
        </p:nvSpPr>
        <p:spPr>
          <a:xfrm>
            <a:off x="1187624" y="260648"/>
            <a:ext cx="6048672" cy="461665"/>
          </a:xfrm>
          <a:prstGeom prst="rect">
            <a:avLst/>
          </a:prstGeom>
          <a:noFill/>
        </p:spPr>
        <p:txBody>
          <a:bodyPr wrap="square" rtlCol="0">
            <a:spAutoFit/>
          </a:bodyPr>
          <a:lstStyle/>
          <a:p>
            <a:pPr algn="ctr"/>
            <a:r>
              <a:rPr lang="it-IT" sz="2400" dirty="0">
                <a:solidFill>
                  <a:srgbClr val="FF0000"/>
                </a:solidFill>
              </a:rPr>
              <a:t>La valutazione delle concentrazioni</a:t>
            </a:r>
          </a:p>
        </p:txBody>
      </p:sp>
    </p:spTree>
    <p:extLst>
      <p:ext uri="{BB962C8B-B14F-4D97-AF65-F5344CB8AC3E}">
        <p14:creationId xmlns:p14="http://schemas.microsoft.com/office/powerpoint/2010/main" val="1993729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A28F9D09-B0A9-174B-9786-615C74FDC8C9}"/>
              </a:ext>
            </a:extLst>
          </p:cNvPr>
          <p:cNvSpPr txBox="1"/>
          <p:nvPr/>
        </p:nvSpPr>
        <p:spPr>
          <a:xfrm>
            <a:off x="467544" y="722313"/>
            <a:ext cx="7272808" cy="5816977"/>
          </a:xfrm>
          <a:prstGeom prst="rect">
            <a:avLst/>
          </a:prstGeom>
          <a:noFill/>
        </p:spPr>
        <p:txBody>
          <a:bodyPr wrap="square" rtlCol="0">
            <a:spAutoFit/>
          </a:bodyPr>
          <a:lstStyle/>
          <a:p>
            <a:pPr marL="182563" indent="-182563" algn="just">
              <a:buFont typeface="Arial" panose="020B0604020202020204" pitchFamily="34" charset="0"/>
              <a:buChar char="•"/>
            </a:pPr>
            <a:r>
              <a:rPr lang="it-IT" sz="1700" dirty="0">
                <a:solidFill>
                  <a:srgbClr val="00263E"/>
                </a:solidFill>
                <a:latin typeface="Calibri" panose="020F0502020204030204" pitchFamily="34" charset="0"/>
                <a:ea typeface="Calibri" panose="020F0502020204030204" pitchFamily="34" charset="0"/>
              </a:rPr>
              <a:t>A seguito della introduzione, con la legge la legge annuale per il mercato e la concorrenza 2022, di un nuovo dell’art. 16, comma 1-</a:t>
            </a:r>
            <a:r>
              <a:rPr lang="it-IT" sz="1700" i="1" dirty="0">
                <a:solidFill>
                  <a:srgbClr val="00263E"/>
                </a:solidFill>
                <a:latin typeface="Calibri" panose="020F0502020204030204" pitchFamily="34" charset="0"/>
                <a:ea typeface="Calibri" panose="020F0502020204030204" pitchFamily="34" charset="0"/>
              </a:rPr>
              <a:t>bis</a:t>
            </a:r>
            <a:r>
              <a:rPr lang="it-IT" sz="1700" dirty="0">
                <a:solidFill>
                  <a:srgbClr val="00263E"/>
                </a:solidFill>
                <a:latin typeface="Calibri" panose="020F0502020204030204" pitchFamily="34" charset="0"/>
                <a:ea typeface="Calibri" panose="020F0502020204030204" pitchFamily="34" charset="0"/>
              </a:rPr>
              <a:t> nella legge 287/90, l’AGCM ha ora il potere di </a:t>
            </a:r>
            <a:r>
              <a:rPr lang="it-IT" sz="1700" u="sng" dirty="0">
                <a:solidFill>
                  <a:srgbClr val="00263E"/>
                </a:solidFill>
                <a:latin typeface="Calibri" panose="020F0502020204030204" pitchFamily="34" charset="0"/>
                <a:ea typeface="Calibri" panose="020F0502020204030204" pitchFamily="34" charset="0"/>
              </a:rPr>
              <a:t>chiedere, in determinate circostanze, la notifica delle operazioni di concentrazione che non superano le soglie di fatturato</a:t>
            </a:r>
            <a:r>
              <a:rPr lang="it-IT" sz="1700" dirty="0">
                <a:solidFill>
                  <a:srgbClr val="00263E"/>
                </a:solidFill>
                <a:latin typeface="Calibri" panose="020F0502020204030204" pitchFamily="34" charset="0"/>
                <a:ea typeface="Calibri" panose="020F0502020204030204" pitchFamily="34" charset="0"/>
              </a:rPr>
              <a:t> che fanno scattare l’obbligo di notifica preventiva.</a:t>
            </a:r>
          </a:p>
          <a:p>
            <a:pPr marL="182563" indent="-182563" algn="just">
              <a:buFont typeface="Arial" panose="020B0604020202020204" pitchFamily="34" charset="0"/>
              <a:buChar char="•"/>
            </a:pPr>
            <a:endParaRPr lang="it-IT" sz="500" dirty="0">
              <a:solidFill>
                <a:srgbClr val="00263E"/>
              </a:solidFill>
              <a:latin typeface="Calibri" panose="020F0502020204030204" pitchFamily="34" charset="0"/>
              <a:ea typeface="Calibri" panose="020F0502020204030204" pitchFamily="34" charset="0"/>
            </a:endParaRPr>
          </a:p>
          <a:p>
            <a:pPr marL="182563" indent="-182563" algn="just">
              <a:buFont typeface="Arial" panose="020B0604020202020204" pitchFamily="34" charset="0"/>
              <a:buChar char="•"/>
            </a:pPr>
            <a:r>
              <a:rPr lang="it-IT" sz="1700" dirty="0">
                <a:solidFill>
                  <a:srgbClr val="00263E"/>
                </a:solidFill>
                <a:latin typeface="Calibri" panose="020F0502020204030204" pitchFamily="34" charset="0"/>
                <a:ea typeface="Calibri" panose="020F0502020204030204" pitchFamily="34" charset="0"/>
              </a:rPr>
              <a:t>L’Autorità può richiedere alle </a:t>
            </a:r>
            <a:r>
              <a:rPr lang="it-IT" sz="1700" u="sng" dirty="0">
                <a:solidFill>
                  <a:srgbClr val="00263E"/>
                </a:solidFill>
                <a:latin typeface="Calibri" panose="020F0502020204030204" pitchFamily="34" charset="0"/>
                <a:ea typeface="Calibri" panose="020F0502020204030204" pitchFamily="34" charset="0"/>
              </a:rPr>
              <a:t>imprese interessate</a:t>
            </a:r>
            <a:r>
              <a:rPr lang="it-IT" sz="1700" dirty="0">
                <a:solidFill>
                  <a:srgbClr val="00263E"/>
                </a:solidFill>
                <a:latin typeface="Calibri" panose="020F0502020204030204" pitchFamily="34" charset="0"/>
                <a:ea typeface="Calibri" panose="020F0502020204030204" pitchFamily="34" charset="0"/>
              </a:rPr>
              <a:t> di notificare l’operazione nei casi in cui:</a:t>
            </a:r>
          </a:p>
          <a:p>
            <a:pPr marL="444500" lvl="1" indent="-261938" algn="just">
              <a:buFont typeface="+mj-lt"/>
              <a:buAutoNum type="alphaLcParenR"/>
            </a:pPr>
            <a:r>
              <a:rPr lang="it-IT" sz="1600" dirty="0">
                <a:solidFill>
                  <a:srgbClr val="00263E"/>
                </a:solidFill>
                <a:latin typeface="Calibri" panose="020F0502020204030204" pitchFamily="34" charset="0"/>
                <a:ea typeface="Calibri" panose="020F0502020204030204" pitchFamily="34" charset="0"/>
                <a:cs typeface="Times New Roman" panose="02020603050405020304" pitchFamily="18" charset="0"/>
              </a:rPr>
              <a:t>sia superata </a:t>
            </a:r>
            <a:r>
              <a:rPr lang="it-IT" sz="1600" u="sng" dirty="0">
                <a:solidFill>
                  <a:srgbClr val="00263E"/>
                </a:solidFill>
                <a:latin typeface="Calibri" panose="020F0502020204030204" pitchFamily="34" charset="0"/>
                <a:ea typeface="Calibri" panose="020F0502020204030204" pitchFamily="34" charset="0"/>
                <a:cs typeface="Times New Roman" panose="02020603050405020304" pitchFamily="18" charset="0"/>
              </a:rPr>
              <a:t>anche solo </a:t>
            </a:r>
            <a:r>
              <a:rPr lang="it-IT" sz="1600" b="1" u="sng" dirty="0">
                <a:solidFill>
                  <a:srgbClr val="00263E"/>
                </a:solidFill>
                <a:latin typeface="Calibri" panose="020F0502020204030204" pitchFamily="34" charset="0"/>
                <a:ea typeface="Calibri" panose="020F0502020204030204" pitchFamily="34" charset="0"/>
                <a:cs typeface="Times New Roman" panose="02020603050405020304" pitchFamily="18" charset="0"/>
              </a:rPr>
              <a:t>una delle due soglie di fatturato </a:t>
            </a:r>
            <a:r>
              <a:rPr lang="it-IT" sz="1600" u="sng" dirty="0">
                <a:solidFill>
                  <a:srgbClr val="00263E"/>
                </a:solidFill>
                <a:latin typeface="Calibri" panose="020F0502020204030204" pitchFamily="34" charset="0"/>
                <a:ea typeface="Calibri" panose="020F0502020204030204" pitchFamily="34" charset="0"/>
                <a:cs typeface="Times New Roman" panose="02020603050405020304" pitchFamily="18" charset="0"/>
              </a:rPr>
              <a:t>che rendono obbligatoria la notifica</a:t>
            </a:r>
            <a:r>
              <a:rPr lang="it-IT" sz="1600" dirty="0">
                <a:solidFill>
                  <a:srgbClr val="00263E"/>
                </a:solidFill>
                <a:latin typeface="Calibri" panose="020F0502020204030204" pitchFamily="34" charset="0"/>
                <a:ea typeface="Calibri" panose="020F0502020204030204" pitchFamily="34" charset="0"/>
                <a:cs typeface="Times New Roman" panose="02020603050405020304" pitchFamily="18" charset="0"/>
              </a:rPr>
              <a:t> (cioè, come sopra indicato, €567 milioni per l’insieme delle imprese interessate o €35 milioni per almeno due imprese interessate) </a:t>
            </a:r>
            <a:r>
              <a:rPr lang="it-IT" sz="1600" u="sng" dirty="0">
                <a:solidFill>
                  <a:srgbClr val="00263E"/>
                </a:solidFill>
                <a:latin typeface="Calibri" panose="020F0502020204030204" pitchFamily="34" charset="0"/>
                <a:ea typeface="Calibri" panose="020F0502020204030204" pitchFamily="34" charset="0"/>
                <a:cs typeface="Times New Roman" panose="02020603050405020304" pitchFamily="18" charset="0"/>
              </a:rPr>
              <a:t>ovvero</a:t>
            </a:r>
            <a:r>
              <a:rPr lang="it-IT" sz="1600" dirty="0">
                <a:solidFill>
                  <a:srgbClr val="00263E"/>
                </a:solidFill>
                <a:latin typeface="Calibri" panose="020F0502020204030204" pitchFamily="34" charset="0"/>
                <a:ea typeface="Calibri" panose="020F0502020204030204" pitchFamily="34" charset="0"/>
                <a:cs typeface="Times New Roman" panose="02020603050405020304" pitchFamily="18" charset="0"/>
              </a:rPr>
              <a:t> b) il fatturato totale realizzato a livello </a:t>
            </a:r>
            <a:r>
              <a:rPr lang="it-IT" sz="1600" u="sng" dirty="0">
                <a:solidFill>
                  <a:srgbClr val="00263E"/>
                </a:solidFill>
                <a:latin typeface="Calibri" panose="020F0502020204030204" pitchFamily="34" charset="0"/>
                <a:ea typeface="Calibri" panose="020F0502020204030204" pitchFamily="34" charset="0"/>
                <a:cs typeface="Times New Roman" panose="02020603050405020304" pitchFamily="18" charset="0"/>
              </a:rPr>
              <a:t>mondiale</a:t>
            </a:r>
            <a:r>
              <a:rPr lang="it-IT" sz="1600" dirty="0">
                <a:solidFill>
                  <a:srgbClr val="00263E"/>
                </a:solidFill>
                <a:latin typeface="Calibri" panose="020F0502020204030204" pitchFamily="34" charset="0"/>
                <a:ea typeface="Calibri" panose="020F0502020204030204" pitchFamily="34" charset="0"/>
                <a:cs typeface="Times New Roman" panose="02020603050405020304" pitchFamily="18" charset="0"/>
              </a:rPr>
              <a:t> dall’insieme delle imprese interessate </a:t>
            </a:r>
            <a:r>
              <a:rPr lang="it-IT" sz="1600" u="sng" dirty="0">
                <a:solidFill>
                  <a:srgbClr val="00263E"/>
                </a:solidFill>
                <a:latin typeface="Calibri" panose="020F0502020204030204" pitchFamily="34" charset="0"/>
                <a:ea typeface="Calibri" panose="020F0502020204030204" pitchFamily="34" charset="0"/>
                <a:cs typeface="Times New Roman" panose="02020603050405020304" pitchFamily="18" charset="0"/>
              </a:rPr>
              <a:t>sia superiore a 5 miliardi di euro</a:t>
            </a:r>
            <a:r>
              <a:rPr lang="it-IT" sz="1600" dirty="0">
                <a:solidFill>
                  <a:srgbClr val="00263E"/>
                </a:solidFill>
                <a:latin typeface="Calibri" panose="020F0502020204030204" pitchFamily="34" charset="0"/>
                <a:ea typeface="Calibri" panose="020F0502020204030204" pitchFamily="34" charset="0"/>
                <a:cs typeface="Times New Roman" panose="02020603050405020304" pitchFamily="18" charset="0"/>
              </a:rPr>
              <a:t>;</a:t>
            </a:r>
          </a:p>
          <a:p>
            <a:pPr marL="444500" lvl="1" indent="-261938" algn="just">
              <a:buFont typeface="+mj-lt"/>
              <a:buAutoNum type="alphaLcParenR"/>
            </a:pPr>
            <a:endParaRPr lang="it-IT" sz="500" dirty="0">
              <a:solidFill>
                <a:srgbClr val="00263E"/>
              </a:solidFill>
              <a:latin typeface="Calibri" panose="020F0502020204030204" pitchFamily="34" charset="0"/>
              <a:ea typeface="Calibri" panose="020F0502020204030204" pitchFamily="34" charset="0"/>
              <a:cs typeface="Times New Roman" panose="02020603050405020304" pitchFamily="18" charset="0"/>
            </a:endParaRPr>
          </a:p>
          <a:p>
            <a:pPr marL="444500" lvl="2" indent="0" algn="just">
              <a:buNone/>
            </a:pPr>
            <a:r>
              <a:rPr lang="it-IT" b="1" u="sng" dirty="0">
                <a:solidFill>
                  <a:srgbClr val="00263E"/>
                </a:solidFill>
                <a:latin typeface="Calibri" panose="020F0502020204030204" pitchFamily="34" charset="0"/>
                <a:ea typeface="Calibri" panose="020F0502020204030204" pitchFamily="34" charset="0"/>
              </a:rPr>
              <a:t>e</a:t>
            </a:r>
            <a:r>
              <a:rPr lang="it-IT" dirty="0">
                <a:solidFill>
                  <a:srgbClr val="00263E"/>
                </a:solidFill>
                <a:latin typeface="Calibri" panose="020F0502020204030204" pitchFamily="34" charset="0"/>
                <a:ea typeface="Calibri" panose="020F0502020204030204" pitchFamily="34" charset="0"/>
              </a:rPr>
              <a:t> </a:t>
            </a:r>
          </a:p>
          <a:p>
            <a:pPr marL="444500" lvl="2" indent="0" algn="just">
              <a:buNone/>
            </a:pPr>
            <a:endParaRPr lang="it-IT" sz="500" dirty="0">
              <a:solidFill>
                <a:srgbClr val="00263E"/>
              </a:solidFill>
              <a:latin typeface="Calibri" panose="020F0502020204030204" pitchFamily="34" charset="0"/>
              <a:ea typeface="Calibri" panose="020F0502020204030204" pitchFamily="34" charset="0"/>
            </a:endParaRPr>
          </a:p>
          <a:p>
            <a:pPr marL="444500" lvl="1" indent="-261938" algn="just">
              <a:buFont typeface="+mj-lt"/>
              <a:buAutoNum type="alphaLcParenR" startAt="2"/>
            </a:pPr>
            <a:r>
              <a:rPr lang="it-IT" sz="1600" dirty="0">
                <a:solidFill>
                  <a:srgbClr val="00263E"/>
                </a:solidFill>
                <a:latin typeface="Calibri" panose="020F0502020204030204" pitchFamily="34" charset="0"/>
                <a:cs typeface="Times New Roman" panose="02020603050405020304" pitchFamily="18" charset="0"/>
              </a:rPr>
              <a:t>sussistano</a:t>
            </a:r>
            <a:r>
              <a:rPr lang="it-IT" sz="1600" dirty="0">
                <a:solidFill>
                  <a:srgbClr val="00263E"/>
                </a:solidFill>
                <a:latin typeface="Calibri" panose="020F0502020204030204" pitchFamily="34" charset="0"/>
                <a:ea typeface="Calibri" panose="020F0502020204030204" pitchFamily="34" charset="0"/>
                <a:cs typeface="Times New Roman" panose="02020603050405020304" pitchFamily="18" charset="0"/>
              </a:rPr>
              <a:t> </a:t>
            </a:r>
            <a:r>
              <a:rPr lang="it-IT" sz="1600" i="1" dirty="0">
                <a:solidFill>
                  <a:srgbClr val="00263E"/>
                </a:solidFill>
                <a:latin typeface="Calibri" panose="020F0502020204030204" pitchFamily="34" charset="0"/>
                <a:ea typeface="Calibri" panose="020F0502020204030204" pitchFamily="34" charset="0"/>
                <a:cs typeface="Times New Roman" panose="02020603050405020304" pitchFamily="18" charset="0"/>
              </a:rPr>
              <a:t>“</a:t>
            </a:r>
            <a:r>
              <a:rPr lang="it-IT" sz="1600" b="1" i="1" u="sng" dirty="0">
                <a:solidFill>
                  <a:srgbClr val="00263E"/>
                </a:solidFill>
                <a:latin typeface="Calibri" panose="020F0502020204030204" pitchFamily="34" charset="0"/>
                <a:ea typeface="Calibri" panose="020F0502020204030204" pitchFamily="34" charset="0"/>
                <a:cs typeface="Times New Roman" panose="02020603050405020304" pitchFamily="18" charset="0"/>
              </a:rPr>
              <a:t>concreti rischi per la concorrenza</a:t>
            </a:r>
            <a:r>
              <a:rPr lang="it-IT" sz="1600" b="1" i="1" dirty="0">
                <a:solidFill>
                  <a:srgbClr val="00263E"/>
                </a:solidFill>
                <a:latin typeface="Calibri" panose="020F0502020204030204" pitchFamily="34" charset="0"/>
                <a:ea typeface="Calibri" panose="020F0502020204030204" pitchFamily="34" charset="0"/>
                <a:cs typeface="Times New Roman" panose="02020603050405020304" pitchFamily="18" charset="0"/>
              </a:rPr>
              <a:t> </a:t>
            </a:r>
            <a:r>
              <a:rPr lang="it-IT" sz="1600" i="1" dirty="0">
                <a:solidFill>
                  <a:srgbClr val="00263E"/>
                </a:solidFill>
                <a:latin typeface="Calibri" panose="020F0502020204030204" pitchFamily="34" charset="0"/>
                <a:ea typeface="Calibri" panose="020F0502020204030204" pitchFamily="34" charset="0"/>
                <a:cs typeface="Times New Roman" panose="02020603050405020304" pitchFamily="18" charset="0"/>
              </a:rPr>
              <a:t>nel mercato nazionale, o in una sua parte rilevante, tenuto anche conto degli effetti pregiudizievoli per lo sviluppo e la diffusione di imprese di piccole dimensioni caratterizzate da strategie innovative”;</a:t>
            </a:r>
          </a:p>
          <a:p>
            <a:pPr marL="314325" lvl="1" indent="0" algn="just">
              <a:buNone/>
            </a:pPr>
            <a:endParaRPr lang="it-IT" sz="500" b="1" u="sng" dirty="0">
              <a:solidFill>
                <a:srgbClr val="00263E"/>
              </a:solidFill>
              <a:latin typeface="Calibri" panose="020F0502020204030204" pitchFamily="34" charset="0"/>
              <a:ea typeface="Calibri" panose="020F0502020204030204" pitchFamily="34" charset="0"/>
            </a:endParaRPr>
          </a:p>
          <a:p>
            <a:pPr marL="449263" lvl="1" indent="0" algn="just">
              <a:buNone/>
            </a:pPr>
            <a:r>
              <a:rPr lang="it-IT" sz="1600" b="1" u="sng" dirty="0">
                <a:solidFill>
                  <a:srgbClr val="00263E"/>
                </a:solidFill>
                <a:latin typeface="Calibri" panose="020F0502020204030204" pitchFamily="34" charset="0"/>
                <a:ea typeface="Calibri" panose="020F0502020204030204" pitchFamily="34" charset="0"/>
              </a:rPr>
              <a:t>a condizione che</a:t>
            </a:r>
          </a:p>
          <a:p>
            <a:pPr marL="314325" lvl="1" indent="0" algn="just">
              <a:buNone/>
            </a:pPr>
            <a:endParaRPr lang="it-IT" sz="500" dirty="0">
              <a:solidFill>
                <a:srgbClr val="00263E"/>
              </a:solidFill>
              <a:latin typeface="Calibri" panose="020F0502020204030204" pitchFamily="34" charset="0"/>
              <a:ea typeface="Calibri" panose="020F0502020204030204" pitchFamily="34" charset="0"/>
            </a:endParaRPr>
          </a:p>
          <a:p>
            <a:pPr marL="449263" lvl="1" indent="-342900" algn="just">
              <a:buFont typeface="+mj-lt"/>
              <a:buAutoNum type="alphaLcParenR" startAt="3"/>
            </a:pPr>
            <a:r>
              <a:rPr lang="it-IT" sz="1600" dirty="0">
                <a:solidFill>
                  <a:srgbClr val="00263E"/>
                </a:solidFill>
                <a:latin typeface="Calibri" panose="020F0502020204030204" pitchFamily="34" charset="0"/>
                <a:ea typeface="Calibri" panose="020F0502020204030204" pitchFamily="34" charset="0"/>
                <a:cs typeface="Times New Roman" panose="02020603050405020304" pitchFamily="18" charset="0"/>
              </a:rPr>
              <a:t>non siano trascorsi oltre </a:t>
            </a:r>
            <a:r>
              <a:rPr lang="it-IT" sz="1600" b="1" u="sng" dirty="0">
                <a:solidFill>
                  <a:srgbClr val="00263E"/>
                </a:solidFill>
                <a:latin typeface="Calibri" panose="020F0502020204030204" pitchFamily="34" charset="0"/>
                <a:ea typeface="Calibri" panose="020F0502020204030204" pitchFamily="34" charset="0"/>
                <a:cs typeface="Times New Roman" panose="02020603050405020304" pitchFamily="18" charset="0"/>
              </a:rPr>
              <a:t>sei mesi</a:t>
            </a:r>
            <a:r>
              <a:rPr lang="it-IT" sz="1600" b="1" dirty="0">
                <a:solidFill>
                  <a:srgbClr val="00263E"/>
                </a:solidFill>
                <a:latin typeface="Calibri" panose="020F0502020204030204" pitchFamily="34" charset="0"/>
                <a:ea typeface="Calibri" panose="020F0502020204030204" pitchFamily="34" charset="0"/>
                <a:cs typeface="Times New Roman" panose="02020603050405020304" pitchFamily="18" charset="0"/>
              </a:rPr>
              <a:t> </a:t>
            </a:r>
            <a:r>
              <a:rPr lang="it-IT" sz="1600" dirty="0">
                <a:solidFill>
                  <a:srgbClr val="00263E"/>
                </a:solidFill>
                <a:latin typeface="Calibri" panose="020F0502020204030204" pitchFamily="34" charset="0"/>
                <a:ea typeface="Calibri" panose="020F0502020204030204" pitchFamily="34" charset="0"/>
                <a:cs typeface="Times New Roman" panose="02020603050405020304" pitchFamily="18" charset="0"/>
              </a:rPr>
              <a:t>dal perfezionamento dell'operazione.</a:t>
            </a:r>
            <a:endParaRPr lang="it-IT" sz="1600" i="1" dirty="0">
              <a:solidFill>
                <a:srgbClr val="00263E"/>
              </a:solidFill>
              <a:latin typeface="Calibri" panose="020F0502020204030204" pitchFamily="34" charset="0"/>
              <a:ea typeface="Calibri" panose="020F0502020204030204" pitchFamily="34" charset="0"/>
              <a:cs typeface="Times New Roman" panose="02020603050405020304" pitchFamily="18" charset="0"/>
            </a:endParaRPr>
          </a:p>
          <a:p>
            <a:pPr marL="657225" lvl="1" indent="-342900" algn="just">
              <a:buFont typeface="+mj-lt"/>
              <a:buAutoNum type="alphaLcParenR" startAt="3"/>
            </a:pPr>
            <a:endParaRPr lang="it-IT" sz="1600"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4" name="CasellaDiTesto 3">
            <a:extLst>
              <a:ext uri="{FF2B5EF4-FFF2-40B4-BE49-F238E27FC236}">
                <a16:creationId xmlns:a16="http://schemas.microsoft.com/office/drawing/2014/main" xmlns="" id="{758EFC17-D65B-6F4C-878C-EB33BA1F4950}"/>
              </a:ext>
            </a:extLst>
          </p:cNvPr>
          <p:cNvSpPr txBox="1"/>
          <p:nvPr/>
        </p:nvSpPr>
        <p:spPr>
          <a:xfrm>
            <a:off x="1187624" y="260648"/>
            <a:ext cx="6048672" cy="461665"/>
          </a:xfrm>
          <a:prstGeom prst="rect">
            <a:avLst/>
          </a:prstGeom>
          <a:noFill/>
        </p:spPr>
        <p:txBody>
          <a:bodyPr wrap="square" rtlCol="0">
            <a:spAutoFit/>
          </a:bodyPr>
          <a:lstStyle/>
          <a:p>
            <a:pPr algn="ctr"/>
            <a:r>
              <a:rPr lang="it-IT" sz="2400" dirty="0">
                <a:solidFill>
                  <a:srgbClr val="FF0000"/>
                </a:solidFill>
              </a:rPr>
              <a:t>Operazioni di concentrazione sotto soglia </a:t>
            </a:r>
          </a:p>
        </p:txBody>
      </p:sp>
    </p:spTree>
    <p:extLst>
      <p:ext uri="{BB962C8B-B14F-4D97-AF65-F5344CB8AC3E}">
        <p14:creationId xmlns:p14="http://schemas.microsoft.com/office/powerpoint/2010/main" val="2253764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A28F9D09-B0A9-174B-9786-615C74FDC8C9}"/>
              </a:ext>
            </a:extLst>
          </p:cNvPr>
          <p:cNvSpPr txBox="1"/>
          <p:nvPr/>
        </p:nvSpPr>
        <p:spPr>
          <a:xfrm>
            <a:off x="179512" y="722313"/>
            <a:ext cx="8496944" cy="6217087"/>
          </a:xfrm>
          <a:prstGeom prst="rect">
            <a:avLst/>
          </a:prstGeom>
          <a:noFill/>
        </p:spPr>
        <p:txBody>
          <a:bodyPr wrap="square" rtlCol="0">
            <a:spAutoFit/>
          </a:bodyPr>
          <a:lstStyle/>
          <a:p>
            <a:pPr marL="182563" indent="-182563" algn="just">
              <a:buFont typeface="Arial" panose="020B0604020202020204" pitchFamily="34" charset="0"/>
              <a:buChar char="•"/>
            </a:pPr>
            <a:r>
              <a:rPr lang="it-IT" dirty="0">
                <a:solidFill>
                  <a:srgbClr val="00263E"/>
                </a:solidFill>
                <a:latin typeface="Calibri" panose="020F0502020204030204" pitchFamily="34" charset="0"/>
                <a:ea typeface="Calibri" panose="020F0502020204030204" pitchFamily="34" charset="0"/>
              </a:rPr>
              <a:t>Ampia discrezionalità dell’AGCM nel valutare i «</a:t>
            </a:r>
            <a:r>
              <a:rPr lang="it-IT" i="1" dirty="0">
                <a:solidFill>
                  <a:srgbClr val="00263E"/>
                </a:solidFill>
                <a:latin typeface="Calibri" panose="020F0502020204030204" pitchFamily="34" charset="0"/>
                <a:ea typeface="Calibri" panose="020F0502020204030204" pitchFamily="34" charset="0"/>
              </a:rPr>
              <a:t>concreti rischi per la concorrenza».</a:t>
            </a:r>
          </a:p>
          <a:p>
            <a:pPr marL="182563" indent="-182563" algn="just">
              <a:buFont typeface="Arial" panose="020B0604020202020204" pitchFamily="34" charset="0"/>
              <a:buChar char="•"/>
            </a:pPr>
            <a:r>
              <a:rPr lang="it-IT" dirty="0">
                <a:solidFill>
                  <a:srgbClr val="00263E"/>
                </a:solidFill>
                <a:latin typeface="Calibri" panose="020F0502020204030204" pitchFamily="34" charset="0"/>
                <a:ea typeface="Calibri" panose="020F0502020204030204" pitchFamily="34" charset="0"/>
              </a:rPr>
              <a:t>Nuova comunicazione dell’AGCM pubblicata in data </a:t>
            </a:r>
            <a:r>
              <a:rPr lang="it-IT" u="sng" dirty="0">
                <a:solidFill>
                  <a:srgbClr val="00263E"/>
                </a:solidFill>
                <a:latin typeface="Calibri" panose="020F0502020204030204" pitchFamily="34" charset="0"/>
                <a:ea typeface="Calibri" panose="020F0502020204030204" pitchFamily="34" charset="0"/>
              </a:rPr>
              <a:t>11 marzo 2024</a:t>
            </a:r>
            <a:r>
              <a:rPr lang="it-IT" dirty="0">
                <a:solidFill>
                  <a:srgbClr val="00263E"/>
                </a:solidFill>
                <a:latin typeface="Calibri" panose="020F0502020204030204" pitchFamily="34" charset="0"/>
                <a:ea typeface="Calibri" panose="020F0502020204030204" pitchFamily="34" charset="0"/>
              </a:rPr>
              <a:t>. </a:t>
            </a:r>
          </a:p>
          <a:p>
            <a:pPr marL="182563" indent="-182563" algn="just">
              <a:buFont typeface="Arial" panose="020B0604020202020204" pitchFamily="34" charset="0"/>
              <a:buChar char="•"/>
            </a:pPr>
            <a:r>
              <a:rPr lang="it-IT" dirty="0">
                <a:solidFill>
                  <a:srgbClr val="00263E"/>
                </a:solidFill>
                <a:latin typeface="Calibri" panose="020F0502020204030204" pitchFamily="34" charset="0"/>
                <a:ea typeface="Calibri" panose="020F0502020204030204" pitchFamily="34" charset="0"/>
              </a:rPr>
              <a:t>Tra i criteri rilevanti citati nella comunicazione sono indicati i seguenti:</a:t>
            </a:r>
          </a:p>
          <a:p>
            <a:pPr marL="449263" indent="-268288" algn="just">
              <a:buFont typeface="Wingdings" panose="05000000000000000000" pitchFamily="2" charset="2"/>
              <a:buChar char="Ø"/>
            </a:pPr>
            <a:r>
              <a:rPr lang="it-IT" dirty="0">
                <a:solidFill>
                  <a:srgbClr val="00263E"/>
                </a:solidFill>
                <a:latin typeface="Calibri" panose="020F0502020204030204" pitchFamily="34" charset="0"/>
                <a:ea typeface="Calibri" panose="020F0502020204030204" pitchFamily="34" charset="0"/>
              </a:rPr>
              <a:t>la </a:t>
            </a:r>
            <a:r>
              <a:rPr lang="it-IT" b="1" dirty="0">
                <a:solidFill>
                  <a:srgbClr val="00263E"/>
                </a:solidFill>
                <a:latin typeface="Calibri" panose="020F0502020204030204" pitchFamily="34" charset="0"/>
                <a:ea typeface="Calibri" panose="020F0502020204030204" pitchFamily="34" charset="0"/>
              </a:rPr>
              <a:t>quota di mercato </a:t>
            </a:r>
            <a:r>
              <a:rPr lang="it-IT" dirty="0">
                <a:solidFill>
                  <a:srgbClr val="00263E"/>
                </a:solidFill>
                <a:latin typeface="Calibri" panose="020F0502020204030204" pitchFamily="34" charset="0"/>
                <a:ea typeface="Calibri" panose="020F0502020204030204" pitchFamily="34" charset="0"/>
              </a:rPr>
              <a:t>delle parti (ad esempio, è improbabile che l’AGCM richieda la notifica di un’operazione di concentrazione orizzontale laddove, dopo la concentrazione, la quota di mercato dell’insieme delle imprese interessate sia inferiore al 25% o, nell’ambito di un’operazione di concentrazione non orizzontale, laddove la quota di mercato della nuova impresa su ciascuno dei mercati interessati sia inferiore al 30%);</a:t>
            </a:r>
          </a:p>
          <a:p>
            <a:pPr marL="449263" indent="-268288" algn="just">
              <a:buFont typeface="Wingdings" panose="05000000000000000000" pitchFamily="2" charset="2"/>
              <a:buChar char="Ø"/>
            </a:pPr>
            <a:r>
              <a:rPr lang="it-IT" dirty="0">
                <a:solidFill>
                  <a:srgbClr val="00263E"/>
                </a:solidFill>
                <a:latin typeface="Calibri" panose="020F0502020204030204" pitchFamily="34" charset="0"/>
                <a:ea typeface="Calibri" panose="020F0502020204030204" pitchFamily="34" charset="0"/>
              </a:rPr>
              <a:t>il </a:t>
            </a:r>
            <a:r>
              <a:rPr lang="it-IT" b="1" dirty="0">
                <a:solidFill>
                  <a:srgbClr val="00263E"/>
                </a:solidFill>
                <a:latin typeface="Calibri" panose="020F0502020204030204" pitchFamily="34" charset="0"/>
                <a:ea typeface="Calibri" panose="020F0502020204030204" pitchFamily="34" charset="0"/>
              </a:rPr>
              <a:t>livello di concentrazione </a:t>
            </a:r>
            <a:r>
              <a:rPr lang="it-IT" dirty="0">
                <a:solidFill>
                  <a:srgbClr val="00263E"/>
                </a:solidFill>
                <a:latin typeface="Calibri" panose="020F0502020204030204" pitchFamily="34" charset="0"/>
                <a:ea typeface="Calibri" panose="020F0502020204030204" pitchFamily="34" charset="0"/>
              </a:rPr>
              <a:t>dei mercati rilevanti;</a:t>
            </a:r>
          </a:p>
          <a:p>
            <a:pPr marL="449263" indent="-268288" algn="just">
              <a:buFont typeface="Wingdings" panose="05000000000000000000" pitchFamily="2" charset="2"/>
              <a:buChar char="Ø"/>
            </a:pPr>
            <a:r>
              <a:rPr lang="it-IT" dirty="0">
                <a:solidFill>
                  <a:srgbClr val="00263E"/>
                </a:solidFill>
                <a:latin typeface="Calibri" panose="020F0502020204030204" pitchFamily="34" charset="0"/>
                <a:ea typeface="Calibri" panose="020F0502020204030204" pitchFamily="34" charset="0"/>
              </a:rPr>
              <a:t>il </a:t>
            </a:r>
            <a:r>
              <a:rPr lang="it-IT" b="1" dirty="0">
                <a:solidFill>
                  <a:srgbClr val="00263E"/>
                </a:solidFill>
                <a:latin typeface="Calibri" panose="020F0502020204030204" pitchFamily="34" charset="0"/>
                <a:ea typeface="Calibri" panose="020F0502020204030204" pitchFamily="34" charset="0"/>
              </a:rPr>
              <a:t>ruolo della Target </a:t>
            </a:r>
            <a:r>
              <a:rPr lang="it-IT" dirty="0">
                <a:solidFill>
                  <a:srgbClr val="00263E"/>
                </a:solidFill>
                <a:latin typeface="Calibri" panose="020F0502020204030204" pitchFamily="34" charset="0"/>
                <a:ea typeface="Calibri" panose="020F0502020204030204" pitchFamily="34" charset="0"/>
              </a:rPr>
              <a:t>in termini di innovazione e R&amp;D, dove il focus è soprattutto sulle start-up, sulle imprese con significativa attività/pipeline R&amp;D, sui nuovi entranti e sull’accesso ad </a:t>
            </a:r>
            <a:r>
              <a:rPr lang="it-IT" dirty="0" err="1">
                <a:solidFill>
                  <a:srgbClr val="00263E"/>
                </a:solidFill>
                <a:latin typeface="Calibri" panose="020F0502020204030204" pitchFamily="34" charset="0"/>
                <a:ea typeface="Calibri" panose="020F0502020204030204" pitchFamily="34" charset="0"/>
              </a:rPr>
              <a:t>asset</a:t>
            </a:r>
            <a:r>
              <a:rPr lang="it-IT" dirty="0">
                <a:solidFill>
                  <a:srgbClr val="00263E"/>
                </a:solidFill>
                <a:latin typeface="Calibri" panose="020F0502020204030204" pitchFamily="34" charset="0"/>
                <a:ea typeface="Calibri" panose="020F0502020204030204" pitchFamily="34" charset="0"/>
              </a:rPr>
              <a:t> strategici o significativi dal punto di vista concorrenziale (ad es. infrastrutture, data, </a:t>
            </a:r>
            <a:r>
              <a:rPr lang="it-IT" dirty="0" err="1">
                <a:solidFill>
                  <a:srgbClr val="00263E"/>
                </a:solidFill>
                <a:latin typeface="Calibri" panose="020F0502020204030204" pitchFamily="34" charset="0"/>
                <a:ea typeface="Calibri" panose="020F0502020204030204" pitchFamily="34" charset="0"/>
              </a:rPr>
              <a:t>IPRs</a:t>
            </a:r>
            <a:r>
              <a:rPr lang="it-IT" dirty="0">
                <a:solidFill>
                  <a:srgbClr val="00263E"/>
                </a:solidFill>
                <a:latin typeface="Calibri" panose="020F0502020204030204" pitchFamily="34" charset="0"/>
                <a:ea typeface="Calibri" panose="020F0502020204030204" pitchFamily="34" charset="0"/>
              </a:rPr>
              <a:t>), soprattutto laddove il fatturato della Target non sia indicativo del reale vincolo competitivo che essa rappresenta sul mercato;</a:t>
            </a:r>
          </a:p>
          <a:p>
            <a:pPr marL="449263" indent="-268288" algn="just">
              <a:buFont typeface="Wingdings" panose="05000000000000000000" pitchFamily="2" charset="2"/>
              <a:buChar char="Ø"/>
            </a:pPr>
            <a:r>
              <a:rPr lang="it-IT" dirty="0">
                <a:solidFill>
                  <a:srgbClr val="00263E"/>
                </a:solidFill>
                <a:latin typeface="Calibri" panose="020F0502020204030204" pitchFamily="34" charset="0"/>
                <a:ea typeface="Calibri" panose="020F0502020204030204" pitchFamily="34" charset="0"/>
              </a:rPr>
              <a:t>la </a:t>
            </a:r>
            <a:r>
              <a:rPr lang="it-IT" b="1" dirty="0">
                <a:solidFill>
                  <a:srgbClr val="00263E"/>
                </a:solidFill>
                <a:latin typeface="Calibri" panose="020F0502020204030204" pitchFamily="34" charset="0"/>
                <a:ea typeface="Calibri" panose="020F0502020204030204" pitchFamily="34" charset="0"/>
              </a:rPr>
              <a:t>rilevanza della Target </a:t>
            </a:r>
            <a:r>
              <a:rPr lang="it-IT" dirty="0">
                <a:solidFill>
                  <a:srgbClr val="00263E"/>
                </a:solidFill>
                <a:latin typeface="Calibri" panose="020F0502020204030204" pitchFamily="34" charset="0"/>
                <a:ea typeface="Calibri" panose="020F0502020204030204" pitchFamily="34" charset="0"/>
              </a:rPr>
              <a:t>come importante forza competitiva, attuale o potenziale; </a:t>
            </a:r>
          </a:p>
          <a:p>
            <a:pPr marL="449263" indent="-268288" algn="just">
              <a:buFont typeface="Wingdings" panose="05000000000000000000" pitchFamily="2" charset="2"/>
              <a:buChar char="Ø"/>
            </a:pPr>
            <a:r>
              <a:rPr lang="it-IT" dirty="0">
                <a:solidFill>
                  <a:srgbClr val="00263E"/>
                </a:solidFill>
                <a:latin typeface="Calibri" panose="020F0502020204030204" pitchFamily="34" charset="0"/>
                <a:ea typeface="Calibri" panose="020F0502020204030204" pitchFamily="34" charset="0"/>
              </a:rPr>
              <a:t>il </a:t>
            </a:r>
            <a:r>
              <a:rPr lang="it-IT" b="1" dirty="0">
                <a:solidFill>
                  <a:srgbClr val="00263E"/>
                </a:solidFill>
                <a:latin typeface="Calibri" panose="020F0502020204030204" pitchFamily="34" charset="0"/>
                <a:ea typeface="Calibri" panose="020F0502020204030204" pitchFamily="34" charset="0"/>
              </a:rPr>
              <a:t>valore dell’operazione </a:t>
            </a:r>
            <a:r>
              <a:rPr lang="it-IT" dirty="0">
                <a:solidFill>
                  <a:srgbClr val="00263E"/>
                </a:solidFill>
                <a:latin typeface="Calibri" panose="020F0502020204030204" pitchFamily="34" charset="0"/>
                <a:ea typeface="Calibri" panose="020F0502020204030204" pitchFamily="34" charset="0"/>
              </a:rPr>
              <a:t>rispetto al fatturato della Target.</a:t>
            </a:r>
          </a:p>
          <a:p>
            <a:pPr marL="182563" indent="-182563" algn="just">
              <a:buFont typeface="Arial" panose="020B0604020202020204" pitchFamily="34" charset="0"/>
              <a:buChar char="•"/>
            </a:pPr>
            <a:r>
              <a:rPr lang="it-IT" dirty="0">
                <a:solidFill>
                  <a:srgbClr val="00263E"/>
                </a:solidFill>
                <a:latin typeface="Calibri" panose="020F0502020204030204" pitchFamily="34" charset="0"/>
                <a:ea typeface="Calibri" panose="020F0502020204030204" pitchFamily="34" charset="0"/>
              </a:rPr>
              <a:t>La norma si potrebbe applicare anche a casi in cui nessuna delle imprese interessate realizza un fatturato in Italia laddove emerga un </a:t>
            </a:r>
            <a:r>
              <a:rPr lang="it-IT" i="1" dirty="0" err="1">
                <a:solidFill>
                  <a:srgbClr val="00263E"/>
                </a:solidFill>
                <a:latin typeface="Calibri" panose="020F0502020204030204" pitchFamily="34" charset="0"/>
                <a:ea typeface="Calibri" panose="020F0502020204030204" pitchFamily="34" charset="0"/>
              </a:rPr>
              <a:t>local</a:t>
            </a:r>
            <a:r>
              <a:rPr lang="it-IT" i="1" dirty="0">
                <a:solidFill>
                  <a:srgbClr val="00263E"/>
                </a:solidFill>
                <a:latin typeface="Calibri" panose="020F0502020204030204" pitchFamily="34" charset="0"/>
                <a:ea typeface="Calibri" panose="020F0502020204030204" pitchFamily="34" charset="0"/>
              </a:rPr>
              <a:t> </a:t>
            </a:r>
            <a:r>
              <a:rPr lang="it-IT" i="1" dirty="0" err="1">
                <a:solidFill>
                  <a:srgbClr val="00263E"/>
                </a:solidFill>
                <a:latin typeface="Calibri" panose="020F0502020204030204" pitchFamily="34" charset="0"/>
                <a:ea typeface="Calibri" panose="020F0502020204030204" pitchFamily="34" charset="0"/>
              </a:rPr>
              <a:t>nexus</a:t>
            </a:r>
            <a:r>
              <a:rPr lang="it-IT" i="1" dirty="0">
                <a:solidFill>
                  <a:srgbClr val="00263E"/>
                </a:solidFill>
                <a:latin typeface="Calibri" panose="020F0502020204030204" pitchFamily="34" charset="0"/>
                <a:ea typeface="Calibri" panose="020F0502020204030204" pitchFamily="34" charset="0"/>
              </a:rPr>
              <a:t> </a:t>
            </a:r>
            <a:r>
              <a:rPr lang="it-IT" dirty="0">
                <a:solidFill>
                  <a:srgbClr val="00263E"/>
                </a:solidFill>
                <a:latin typeface="Calibri" panose="020F0502020204030204" pitchFamily="34" charset="0"/>
                <a:ea typeface="Calibri" panose="020F0502020204030204" pitchFamily="34" charset="0"/>
              </a:rPr>
              <a:t>per via di alcune circostanze (</a:t>
            </a:r>
            <a:r>
              <a:rPr lang="it-IT" dirty="0" err="1">
                <a:solidFill>
                  <a:srgbClr val="00263E"/>
                </a:solidFill>
                <a:latin typeface="Calibri" panose="020F0502020204030204" pitchFamily="34" charset="0"/>
                <a:ea typeface="Calibri" panose="020F0502020204030204" pitchFamily="34" charset="0"/>
              </a:rPr>
              <a:t>p.es</a:t>
            </a:r>
            <a:r>
              <a:rPr lang="it-IT" dirty="0">
                <a:solidFill>
                  <a:srgbClr val="00263E"/>
                </a:solidFill>
                <a:latin typeface="Calibri" panose="020F0502020204030204" pitchFamily="34" charset="0"/>
                <a:ea typeface="Calibri" panose="020F0502020204030204" pitchFamily="34" charset="0"/>
              </a:rPr>
              <a:t>. presenza di siti produttivi o R&amp;D in Italia, piani di ingresso nel mercato italiano, R&amp;D per il mercato italiano, presenza di clienti italiani).</a:t>
            </a:r>
          </a:p>
          <a:p>
            <a:endParaRPr lang="it-IT" dirty="0"/>
          </a:p>
        </p:txBody>
      </p:sp>
      <p:sp>
        <p:nvSpPr>
          <p:cNvPr id="4" name="CasellaDiTesto 3">
            <a:extLst>
              <a:ext uri="{FF2B5EF4-FFF2-40B4-BE49-F238E27FC236}">
                <a16:creationId xmlns:a16="http://schemas.microsoft.com/office/drawing/2014/main" xmlns="" id="{758EFC17-D65B-6F4C-878C-EB33BA1F4950}"/>
              </a:ext>
            </a:extLst>
          </p:cNvPr>
          <p:cNvSpPr txBox="1"/>
          <p:nvPr/>
        </p:nvSpPr>
        <p:spPr>
          <a:xfrm>
            <a:off x="1187624" y="260648"/>
            <a:ext cx="6048672" cy="461665"/>
          </a:xfrm>
          <a:prstGeom prst="rect">
            <a:avLst/>
          </a:prstGeom>
          <a:noFill/>
        </p:spPr>
        <p:txBody>
          <a:bodyPr wrap="square" rtlCol="0">
            <a:spAutoFit/>
          </a:bodyPr>
          <a:lstStyle/>
          <a:p>
            <a:pPr algn="ctr"/>
            <a:r>
              <a:rPr lang="it-IT" sz="2400" dirty="0">
                <a:solidFill>
                  <a:srgbClr val="FF0000"/>
                </a:solidFill>
              </a:rPr>
              <a:t>Operazioni di concentrazione sotto soglia </a:t>
            </a:r>
          </a:p>
        </p:txBody>
      </p:sp>
    </p:spTree>
    <p:extLst>
      <p:ext uri="{BB962C8B-B14F-4D97-AF65-F5344CB8AC3E}">
        <p14:creationId xmlns:p14="http://schemas.microsoft.com/office/powerpoint/2010/main" val="3270250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txBox="1">
            <a:spLocks/>
          </p:cNvSpPr>
          <p:nvPr/>
        </p:nvSpPr>
        <p:spPr bwMode="auto">
          <a:xfrm>
            <a:off x="288085" y="404664"/>
            <a:ext cx="8172347" cy="8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kern="1200">
                <a:solidFill>
                  <a:srgbClr val="003A62"/>
                </a:solidFill>
                <a:latin typeface="Arial" pitchFamily="34" charset="0"/>
                <a:ea typeface="+mj-ea"/>
                <a:cs typeface="Arial" pitchFamily="34" charset="0"/>
              </a:defRPr>
            </a:lvl1pPr>
            <a:lvl2pPr algn="l" rtl="0" eaLnBrk="1" fontAlgn="base" hangingPunct="1">
              <a:spcBef>
                <a:spcPct val="0"/>
              </a:spcBef>
              <a:spcAft>
                <a:spcPct val="0"/>
              </a:spcAft>
              <a:defRPr sz="2800" b="1">
                <a:solidFill>
                  <a:srgbClr val="003A62"/>
                </a:solidFill>
                <a:latin typeface="Arial" charset="0"/>
                <a:cs typeface="Arial" charset="0"/>
              </a:defRPr>
            </a:lvl2pPr>
            <a:lvl3pPr algn="l" rtl="0" eaLnBrk="1" fontAlgn="base" hangingPunct="1">
              <a:spcBef>
                <a:spcPct val="0"/>
              </a:spcBef>
              <a:spcAft>
                <a:spcPct val="0"/>
              </a:spcAft>
              <a:defRPr sz="2800" b="1">
                <a:solidFill>
                  <a:srgbClr val="003A62"/>
                </a:solidFill>
                <a:latin typeface="Arial" charset="0"/>
                <a:cs typeface="Arial" charset="0"/>
              </a:defRPr>
            </a:lvl3pPr>
            <a:lvl4pPr algn="l" rtl="0" eaLnBrk="1" fontAlgn="base" hangingPunct="1">
              <a:spcBef>
                <a:spcPct val="0"/>
              </a:spcBef>
              <a:spcAft>
                <a:spcPct val="0"/>
              </a:spcAft>
              <a:defRPr sz="2800" b="1">
                <a:solidFill>
                  <a:srgbClr val="003A62"/>
                </a:solidFill>
                <a:latin typeface="Arial" charset="0"/>
                <a:cs typeface="Arial" charset="0"/>
              </a:defRPr>
            </a:lvl4pPr>
            <a:lvl5pPr algn="l" rtl="0" eaLnBrk="1" fontAlgn="base" hangingPunct="1">
              <a:spcBef>
                <a:spcPct val="0"/>
              </a:spcBef>
              <a:spcAft>
                <a:spcPct val="0"/>
              </a:spcAft>
              <a:defRPr sz="2800" b="1">
                <a:solidFill>
                  <a:srgbClr val="003A62"/>
                </a:solidFill>
                <a:latin typeface="Arial" charset="0"/>
                <a:cs typeface="Arial" charset="0"/>
              </a:defRPr>
            </a:lvl5pPr>
            <a:lvl6pPr marL="457200" algn="l" rtl="0" eaLnBrk="1" fontAlgn="base" hangingPunct="1">
              <a:spcBef>
                <a:spcPct val="0"/>
              </a:spcBef>
              <a:spcAft>
                <a:spcPct val="0"/>
              </a:spcAft>
              <a:defRPr sz="2400" b="1">
                <a:solidFill>
                  <a:srgbClr val="003A62"/>
                </a:solidFill>
                <a:latin typeface="Arial" charset="0"/>
                <a:cs typeface="Arial" charset="0"/>
              </a:defRPr>
            </a:lvl6pPr>
            <a:lvl7pPr marL="914400" algn="l" rtl="0" eaLnBrk="1" fontAlgn="base" hangingPunct="1">
              <a:spcBef>
                <a:spcPct val="0"/>
              </a:spcBef>
              <a:spcAft>
                <a:spcPct val="0"/>
              </a:spcAft>
              <a:defRPr sz="2400" b="1">
                <a:solidFill>
                  <a:srgbClr val="003A62"/>
                </a:solidFill>
                <a:latin typeface="Arial" charset="0"/>
                <a:cs typeface="Arial" charset="0"/>
              </a:defRPr>
            </a:lvl7pPr>
            <a:lvl8pPr marL="1371600" algn="l" rtl="0" eaLnBrk="1" fontAlgn="base" hangingPunct="1">
              <a:spcBef>
                <a:spcPct val="0"/>
              </a:spcBef>
              <a:spcAft>
                <a:spcPct val="0"/>
              </a:spcAft>
              <a:defRPr sz="2400" b="1">
                <a:solidFill>
                  <a:srgbClr val="003A62"/>
                </a:solidFill>
                <a:latin typeface="Arial" charset="0"/>
                <a:cs typeface="Arial" charset="0"/>
              </a:defRPr>
            </a:lvl8pPr>
            <a:lvl9pPr marL="1828800" algn="l" rtl="0" eaLnBrk="1" fontAlgn="base" hangingPunct="1">
              <a:spcBef>
                <a:spcPct val="0"/>
              </a:spcBef>
              <a:spcAft>
                <a:spcPct val="0"/>
              </a:spcAft>
              <a:defRPr sz="2400" b="1">
                <a:solidFill>
                  <a:srgbClr val="003A62"/>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2600" dirty="0">
                <a:solidFill>
                  <a:srgbClr val="C00000"/>
                </a:solidFill>
              </a:rPr>
              <a:t>I </a:t>
            </a:r>
            <a:r>
              <a:rPr kumimoji="0" lang="it-IT" sz="2600" b="1" i="0" u="none" strike="noStrike" kern="1200" cap="none" spc="0" normalizeH="0" baseline="0" noProof="0" dirty="0">
                <a:ln>
                  <a:noFill/>
                </a:ln>
                <a:solidFill>
                  <a:srgbClr val="C00000"/>
                </a:solidFill>
                <a:effectLst/>
                <a:uLnTx/>
                <a:uFillTx/>
                <a:latin typeface="Arial" pitchFamily="34" charset="0"/>
                <a:ea typeface="+mj-ea"/>
                <a:cs typeface="Arial" pitchFamily="34" charset="0"/>
              </a:rPr>
              <a:t>tre «pilastri» del</a:t>
            </a:r>
            <a:r>
              <a:rPr kumimoji="0" lang="it-IT" sz="2600" b="1" i="1" u="none" strike="noStrike" kern="1200" cap="none" spc="0" normalizeH="0" baseline="0" noProof="0" dirty="0">
                <a:ln>
                  <a:noFill/>
                </a:ln>
                <a:solidFill>
                  <a:srgbClr val="C00000"/>
                </a:solidFill>
                <a:effectLst/>
                <a:uLnTx/>
                <a:uFillTx/>
                <a:latin typeface="Arial" pitchFamily="34" charset="0"/>
                <a:ea typeface="+mj-ea"/>
                <a:cs typeface="Arial" pitchFamily="34" charset="0"/>
              </a:rPr>
              <a:t> </a:t>
            </a:r>
            <a:r>
              <a:rPr kumimoji="0" lang="it-IT" sz="2600" b="1" i="0" u="none" strike="noStrike" kern="1200" cap="none" spc="0" normalizeH="0" baseline="0" noProof="0" dirty="0">
                <a:ln>
                  <a:noFill/>
                </a:ln>
                <a:solidFill>
                  <a:srgbClr val="C00000"/>
                </a:solidFill>
                <a:effectLst/>
                <a:uLnTx/>
                <a:uFillTx/>
                <a:latin typeface="Arial" pitchFamily="34" charset="0"/>
                <a:ea typeface="+mj-ea"/>
                <a:cs typeface="Arial" pitchFamily="34" charset="0"/>
              </a:rPr>
              <a:t>Diritto della concorrenza</a:t>
            </a:r>
            <a:endParaRPr kumimoji="0" lang="it-IT" sz="2600" b="1" i="1" u="none" strike="noStrike" kern="1200" cap="none" spc="0" normalizeH="0" baseline="0" noProof="0" dirty="0">
              <a:ln>
                <a:noFill/>
              </a:ln>
              <a:solidFill>
                <a:srgbClr val="C00000"/>
              </a:solidFill>
              <a:effectLst/>
              <a:uLnTx/>
              <a:uFillTx/>
              <a:latin typeface="Arial" pitchFamily="34" charset="0"/>
              <a:ea typeface="+mj-ea"/>
              <a:cs typeface="Arial" pitchFamily="34" charset="0"/>
            </a:endParaRPr>
          </a:p>
        </p:txBody>
      </p:sp>
      <p:sp>
        <p:nvSpPr>
          <p:cNvPr id="8" name="Rectangle 12"/>
          <p:cNvSpPr>
            <a:spLocks noChangeArrowheads="1"/>
          </p:cNvSpPr>
          <p:nvPr/>
        </p:nvSpPr>
        <p:spPr bwMode="auto">
          <a:xfrm>
            <a:off x="642025" y="1274324"/>
            <a:ext cx="2526901" cy="930540"/>
          </a:xfrm>
          <a:prstGeom prst="rect">
            <a:avLst/>
          </a:prstGeom>
          <a:solidFill>
            <a:schemeClr val="bg1"/>
          </a:solid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a:lstStyle/>
          <a:p>
            <a:pPr algn="ctr">
              <a:lnSpc>
                <a:spcPct val="100000"/>
              </a:lnSpc>
              <a:buFontTx/>
              <a:buNone/>
            </a:pPr>
            <a:r>
              <a:rPr lang="it-IT" sz="1600" b="1" dirty="0">
                <a:solidFill>
                  <a:srgbClr val="003A62"/>
                </a:solidFill>
                <a:latin typeface="Arial" pitchFamily="34" charset="0"/>
                <a:cs typeface="Arial" pitchFamily="34" charset="0"/>
              </a:rPr>
              <a:t>Divieto di intese e di pratiche concordate </a:t>
            </a:r>
          </a:p>
          <a:p>
            <a:pPr algn="ctr">
              <a:lnSpc>
                <a:spcPct val="100000"/>
              </a:lnSpc>
              <a:buFontTx/>
              <a:buNone/>
            </a:pPr>
            <a:r>
              <a:rPr lang="it-IT" sz="1600" b="1" dirty="0">
                <a:solidFill>
                  <a:srgbClr val="003A62"/>
                </a:solidFill>
                <a:latin typeface="Arial" pitchFamily="34" charset="0"/>
                <a:cs typeface="Arial" pitchFamily="34" charset="0"/>
              </a:rPr>
              <a:t>anti-competitive</a:t>
            </a:r>
          </a:p>
        </p:txBody>
      </p:sp>
      <p:sp>
        <p:nvSpPr>
          <p:cNvPr id="9" name="Rectangle 11"/>
          <p:cNvSpPr>
            <a:spLocks noChangeArrowheads="1"/>
          </p:cNvSpPr>
          <p:nvPr/>
        </p:nvSpPr>
        <p:spPr bwMode="auto">
          <a:xfrm>
            <a:off x="3708401" y="1274323"/>
            <a:ext cx="2099012" cy="858533"/>
          </a:xfrm>
          <a:prstGeom prst="rect">
            <a:avLst/>
          </a:prstGeom>
          <a:noFill/>
          <a:ln w="12700">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lgn="ctr">
              <a:lnSpc>
                <a:spcPct val="100000"/>
              </a:lnSpc>
              <a:buFontTx/>
              <a:buNone/>
            </a:pPr>
            <a:r>
              <a:rPr lang="it-IT" sz="1600" b="1" dirty="0">
                <a:solidFill>
                  <a:srgbClr val="003A62"/>
                </a:solidFill>
                <a:latin typeface="Arial" pitchFamily="34" charset="0"/>
                <a:cs typeface="Arial" pitchFamily="34" charset="0"/>
              </a:rPr>
              <a:t>Divieto di abuso di posizione dominante</a:t>
            </a:r>
          </a:p>
        </p:txBody>
      </p:sp>
      <p:sp>
        <p:nvSpPr>
          <p:cNvPr id="10" name="Rectangle 10"/>
          <p:cNvSpPr>
            <a:spLocks noChangeArrowheads="1"/>
          </p:cNvSpPr>
          <p:nvPr/>
        </p:nvSpPr>
        <p:spPr bwMode="auto">
          <a:xfrm>
            <a:off x="6194135" y="1274323"/>
            <a:ext cx="2230018" cy="786525"/>
          </a:xfrm>
          <a:prstGeom prst="rect">
            <a:avLst/>
          </a:prstGeom>
          <a:solidFill>
            <a:schemeClr val="accent5"/>
          </a:solidFill>
          <a:ln w="12700">
            <a:solidFill>
              <a:srgbClr val="000000"/>
            </a:solidFill>
            <a:miter lim="800000"/>
            <a:headEnd type="none" w="sm" len="sm"/>
            <a:tailEnd type="none" w="sm" len="sm"/>
          </a:ln>
        </p:spPr>
        <p:txBody>
          <a:bodyPr/>
          <a:lstStyle/>
          <a:p>
            <a:pPr algn="ctr">
              <a:lnSpc>
                <a:spcPct val="100000"/>
              </a:lnSpc>
              <a:buFontTx/>
              <a:buNone/>
            </a:pPr>
            <a:r>
              <a:rPr lang="it-IT" sz="1600" b="1" dirty="0">
                <a:solidFill>
                  <a:srgbClr val="003A62"/>
                </a:solidFill>
                <a:latin typeface="Arial" pitchFamily="34" charset="0"/>
                <a:cs typeface="Arial" pitchFamily="34" charset="0"/>
              </a:rPr>
              <a:t>Controllo delle concentrazioni</a:t>
            </a:r>
          </a:p>
          <a:p>
            <a:pPr algn="ctr">
              <a:lnSpc>
                <a:spcPct val="100000"/>
              </a:lnSpc>
              <a:buFontTx/>
              <a:buNone/>
            </a:pPr>
            <a:endParaRPr lang="it-IT" sz="1600" dirty="0">
              <a:solidFill>
                <a:srgbClr val="003A62"/>
              </a:solidFill>
              <a:latin typeface="Arial" pitchFamily="34" charset="0"/>
              <a:cs typeface="Arial" pitchFamily="34" charset="0"/>
            </a:endParaRPr>
          </a:p>
        </p:txBody>
      </p:sp>
      <p:sp>
        <p:nvSpPr>
          <p:cNvPr id="11" name="AutoShape 14"/>
          <p:cNvSpPr>
            <a:spLocks/>
          </p:cNvSpPr>
          <p:nvPr/>
        </p:nvSpPr>
        <p:spPr bwMode="auto">
          <a:xfrm rot="5400000">
            <a:off x="3092727" y="203122"/>
            <a:ext cx="152400" cy="4876800"/>
          </a:xfrm>
          <a:prstGeom prst="rightBrace">
            <a:avLst>
              <a:gd name="adj1" fmla="val 266667"/>
              <a:gd name="adj2" fmla="val 50000"/>
            </a:avLst>
          </a:prstGeom>
          <a:noFill/>
          <a:ln w="12700">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nSpc>
                <a:spcPct val="100000"/>
              </a:lnSpc>
              <a:spcBef>
                <a:spcPct val="0"/>
              </a:spcBef>
              <a:buFontTx/>
              <a:buNone/>
            </a:pPr>
            <a:endParaRPr lang="it-IT" sz="1600">
              <a:cs typeface="Arial" charset="0"/>
            </a:endParaRPr>
          </a:p>
        </p:txBody>
      </p:sp>
      <p:sp>
        <p:nvSpPr>
          <p:cNvPr id="12" name="Rectangle 5"/>
          <p:cNvSpPr>
            <a:spLocks noChangeArrowheads="1"/>
          </p:cNvSpPr>
          <p:nvPr/>
        </p:nvSpPr>
        <p:spPr bwMode="auto">
          <a:xfrm>
            <a:off x="878589" y="3104071"/>
            <a:ext cx="4477881" cy="1291105"/>
          </a:xfrm>
          <a:prstGeom prst="rect">
            <a:avLst/>
          </a:prstGeom>
          <a:noFill/>
          <a:ln w="12700">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indent="-457200" algn="ctr">
              <a:lnSpc>
                <a:spcPct val="100000"/>
              </a:lnSpc>
              <a:buFontTx/>
              <a:buNone/>
              <a:tabLst>
                <a:tab pos="660400" algn="l"/>
              </a:tabLst>
            </a:pPr>
            <a:r>
              <a:rPr lang="it-IT" sz="1600" dirty="0">
                <a:solidFill>
                  <a:srgbClr val="003A62"/>
                </a:solidFill>
                <a:cs typeface="Arial" charset="0"/>
              </a:rPr>
              <a:t>    </a:t>
            </a:r>
          </a:p>
          <a:p>
            <a:pPr indent="-457200" algn="ctr">
              <a:lnSpc>
                <a:spcPct val="100000"/>
              </a:lnSpc>
              <a:buFontTx/>
              <a:buNone/>
              <a:tabLst>
                <a:tab pos="660400" algn="l"/>
              </a:tabLst>
            </a:pPr>
            <a:r>
              <a:rPr lang="it-IT" sz="1600" dirty="0">
                <a:solidFill>
                  <a:srgbClr val="003A62"/>
                </a:solidFill>
                <a:latin typeface="Arial" pitchFamily="34" charset="0"/>
                <a:cs typeface="Arial" pitchFamily="34" charset="0"/>
              </a:rPr>
              <a:t>Controllo dei comportamenti delle imprese </a:t>
            </a:r>
          </a:p>
          <a:p>
            <a:pPr indent="-457200" algn="ctr">
              <a:lnSpc>
                <a:spcPct val="100000"/>
              </a:lnSpc>
              <a:buFontTx/>
              <a:buNone/>
              <a:tabLst>
                <a:tab pos="660400" algn="l"/>
              </a:tabLst>
            </a:pPr>
            <a:r>
              <a:rPr lang="it-IT" sz="1600" dirty="0">
                <a:solidFill>
                  <a:srgbClr val="003A62"/>
                </a:solidFill>
                <a:latin typeface="Arial" pitchFamily="34" charset="0"/>
                <a:cs typeface="Arial" pitchFamily="34" charset="0"/>
              </a:rPr>
              <a:t>(analisi della situazione passata </a:t>
            </a:r>
          </a:p>
          <a:p>
            <a:pPr indent="-457200" algn="ctr">
              <a:lnSpc>
                <a:spcPct val="100000"/>
              </a:lnSpc>
              <a:buFontTx/>
              <a:buNone/>
              <a:tabLst>
                <a:tab pos="660400" algn="l"/>
              </a:tabLst>
            </a:pPr>
            <a:r>
              <a:rPr lang="it-IT" sz="1600" dirty="0">
                <a:solidFill>
                  <a:srgbClr val="003A62"/>
                </a:solidFill>
                <a:latin typeface="Arial" pitchFamily="34" charset="0"/>
                <a:cs typeface="Arial" pitchFamily="34" charset="0"/>
              </a:rPr>
              <a:t>o attuale nel mercato)</a:t>
            </a:r>
          </a:p>
        </p:txBody>
      </p:sp>
      <p:sp>
        <p:nvSpPr>
          <p:cNvPr id="13" name="Rectangle 4"/>
          <p:cNvSpPr>
            <a:spLocks noChangeArrowheads="1"/>
          </p:cNvSpPr>
          <p:nvPr/>
        </p:nvSpPr>
        <p:spPr bwMode="auto">
          <a:xfrm>
            <a:off x="5892223" y="3104071"/>
            <a:ext cx="2648662" cy="1242757"/>
          </a:xfrm>
          <a:prstGeom prst="rect">
            <a:avLst/>
          </a:prstGeom>
          <a:solidFill>
            <a:schemeClr val="accent5"/>
          </a:solidFill>
          <a:ln w="12700">
            <a:solidFill>
              <a:srgbClr val="000000"/>
            </a:solidFill>
            <a:miter lim="800000"/>
            <a:headEnd type="none" w="sm" len="sm"/>
            <a:tailEnd type="none" w="sm" len="sm"/>
          </a:ln>
        </p:spPr>
        <p:txBody>
          <a:bodyPr/>
          <a:lstStyle/>
          <a:p>
            <a:pPr algn="ctr">
              <a:lnSpc>
                <a:spcPct val="100000"/>
              </a:lnSpc>
              <a:buFontTx/>
              <a:buNone/>
            </a:pPr>
            <a:r>
              <a:rPr lang="it-IT" sz="1600" dirty="0">
                <a:solidFill>
                  <a:srgbClr val="003A62"/>
                </a:solidFill>
                <a:latin typeface="Arial" pitchFamily="34" charset="0"/>
                <a:cs typeface="Arial" pitchFamily="34" charset="0"/>
              </a:rPr>
              <a:t>Controllo delle modifiche nella struttura del mercato (analisi della futura situazione nel mercato)</a:t>
            </a:r>
          </a:p>
        </p:txBody>
      </p:sp>
      <p:sp>
        <p:nvSpPr>
          <p:cNvPr id="15" name="Pfeil nach rechts 24"/>
          <p:cNvSpPr>
            <a:spLocks noChangeArrowheads="1"/>
          </p:cNvSpPr>
          <p:nvPr/>
        </p:nvSpPr>
        <p:spPr bwMode="auto">
          <a:xfrm rot="5400000">
            <a:off x="7228460" y="2451022"/>
            <a:ext cx="357188" cy="381000"/>
          </a:xfrm>
          <a:prstGeom prst="rightArrow">
            <a:avLst>
              <a:gd name="adj1" fmla="val 50000"/>
              <a:gd name="adj2" fmla="val 50000"/>
            </a:avLst>
          </a:prstGeom>
          <a:solidFill>
            <a:srgbClr val="A0A793"/>
          </a:solidFill>
          <a:ln>
            <a:noFill/>
          </a:ln>
          <a:extLst>
            <a:ext uri="{91240B29-F687-4F45-9708-019B960494DF}">
              <a14:hiddenLine xmlns:a14="http://schemas.microsoft.com/office/drawing/2010/main" w="3175" algn="ctr">
                <a:solidFill>
                  <a:srgbClr val="000000"/>
                </a:solidFill>
                <a:miter lim="800000"/>
                <a:headEnd/>
                <a:tailEnd/>
              </a14:hiddenLine>
            </a:ext>
          </a:extLst>
        </p:spPr>
        <p:txBody>
          <a:bodyPr rot="10800000" vert="eaVert" anchor="ctr"/>
          <a:lstStyle/>
          <a:p>
            <a:pPr algn="ctr">
              <a:lnSpc>
                <a:spcPct val="100000"/>
              </a:lnSpc>
              <a:spcBef>
                <a:spcPct val="0"/>
              </a:spcBef>
              <a:buFontTx/>
              <a:buNone/>
            </a:pPr>
            <a:endParaRPr lang="it-IT" sz="1600">
              <a:cs typeface="Arial" charset="0"/>
            </a:endParaRPr>
          </a:p>
        </p:txBody>
      </p:sp>
      <p:sp>
        <p:nvSpPr>
          <p:cNvPr id="16" name="Pfeil nach rechts 24"/>
          <p:cNvSpPr>
            <a:spLocks noChangeArrowheads="1"/>
          </p:cNvSpPr>
          <p:nvPr/>
        </p:nvSpPr>
        <p:spPr bwMode="auto">
          <a:xfrm rot="5400000">
            <a:off x="2799833" y="4513516"/>
            <a:ext cx="357188" cy="381000"/>
          </a:xfrm>
          <a:prstGeom prst="rightArrow">
            <a:avLst>
              <a:gd name="adj1" fmla="val 50000"/>
              <a:gd name="adj2" fmla="val 50000"/>
            </a:avLst>
          </a:prstGeom>
          <a:solidFill>
            <a:srgbClr val="A0A793"/>
          </a:solidFill>
          <a:ln>
            <a:noFill/>
          </a:ln>
          <a:extLst>
            <a:ext uri="{91240B29-F687-4F45-9708-019B960494DF}">
              <a14:hiddenLine xmlns:a14="http://schemas.microsoft.com/office/drawing/2010/main" w="3175" algn="ctr">
                <a:solidFill>
                  <a:srgbClr val="000000"/>
                </a:solidFill>
                <a:miter lim="800000"/>
                <a:headEnd/>
                <a:tailEnd/>
              </a14:hiddenLine>
            </a:ext>
          </a:extLst>
        </p:spPr>
        <p:txBody>
          <a:bodyPr rot="10800000" vert="eaVert" anchor="ctr"/>
          <a:lstStyle/>
          <a:p>
            <a:pPr algn="ctr">
              <a:lnSpc>
                <a:spcPct val="100000"/>
              </a:lnSpc>
              <a:spcBef>
                <a:spcPct val="0"/>
              </a:spcBef>
              <a:buFontTx/>
              <a:buNone/>
            </a:pPr>
            <a:endParaRPr lang="it-IT" sz="1600">
              <a:cs typeface="Arial" charset="0"/>
            </a:endParaRPr>
          </a:p>
        </p:txBody>
      </p:sp>
      <p:sp>
        <p:nvSpPr>
          <p:cNvPr id="17" name="Pfeil nach rechts 24"/>
          <p:cNvSpPr>
            <a:spLocks noChangeArrowheads="1"/>
          </p:cNvSpPr>
          <p:nvPr/>
        </p:nvSpPr>
        <p:spPr bwMode="auto">
          <a:xfrm rot="5400000">
            <a:off x="6914660" y="4527185"/>
            <a:ext cx="357186" cy="381000"/>
          </a:xfrm>
          <a:prstGeom prst="rightArrow">
            <a:avLst>
              <a:gd name="adj1" fmla="val 50000"/>
              <a:gd name="adj2" fmla="val 50000"/>
            </a:avLst>
          </a:prstGeom>
          <a:solidFill>
            <a:srgbClr val="A0A793"/>
          </a:solidFill>
          <a:ln>
            <a:noFill/>
          </a:ln>
          <a:extLst>
            <a:ext uri="{91240B29-F687-4F45-9708-019B960494DF}">
              <a14:hiddenLine xmlns:a14="http://schemas.microsoft.com/office/drawing/2010/main" w="3175" algn="ctr">
                <a:solidFill>
                  <a:srgbClr val="000000"/>
                </a:solidFill>
                <a:miter lim="800000"/>
                <a:headEnd/>
                <a:tailEnd/>
              </a14:hiddenLine>
            </a:ext>
          </a:extLst>
        </p:spPr>
        <p:txBody>
          <a:bodyPr rot="10800000" vert="eaVert" anchor="ctr"/>
          <a:lstStyle/>
          <a:p>
            <a:pPr algn="ctr">
              <a:lnSpc>
                <a:spcPct val="100000"/>
              </a:lnSpc>
              <a:spcBef>
                <a:spcPct val="0"/>
              </a:spcBef>
              <a:buFontTx/>
              <a:buNone/>
            </a:pPr>
            <a:endParaRPr lang="it-IT" sz="1600">
              <a:cs typeface="Arial" charset="0"/>
            </a:endParaRPr>
          </a:p>
        </p:txBody>
      </p:sp>
      <p:sp>
        <p:nvSpPr>
          <p:cNvPr id="18" name="Rectangle 7"/>
          <p:cNvSpPr>
            <a:spLocks noChangeArrowheads="1"/>
          </p:cNvSpPr>
          <p:nvPr/>
        </p:nvSpPr>
        <p:spPr bwMode="auto">
          <a:xfrm>
            <a:off x="1728527" y="5007522"/>
            <a:ext cx="2503325" cy="913855"/>
          </a:xfrm>
          <a:prstGeom prst="rect">
            <a:avLst/>
          </a:prstGeom>
          <a:noFill/>
          <a:ln w="12700">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nchor="b"/>
          <a:lstStyle/>
          <a:p>
            <a:pPr algn="ctr" defTabSz="660400">
              <a:lnSpc>
                <a:spcPct val="100000"/>
              </a:lnSpc>
              <a:buFontTx/>
              <a:buNone/>
            </a:pPr>
            <a:r>
              <a:rPr lang="it-IT" sz="1600" b="1" dirty="0">
                <a:solidFill>
                  <a:srgbClr val="003A62"/>
                </a:solidFill>
                <a:latin typeface="Arial" pitchFamily="34" charset="0"/>
                <a:cs typeface="Arial" pitchFamily="34" charset="0"/>
              </a:rPr>
              <a:t>Controllo dei comportamenti</a:t>
            </a:r>
          </a:p>
          <a:p>
            <a:pPr algn="ctr" defTabSz="660400">
              <a:lnSpc>
                <a:spcPct val="100000"/>
              </a:lnSpc>
              <a:buFontTx/>
              <a:buNone/>
            </a:pPr>
            <a:endParaRPr lang="it-IT" sz="1600" b="1" dirty="0">
              <a:solidFill>
                <a:srgbClr val="003A62"/>
              </a:solidFill>
              <a:latin typeface="Arial" pitchFamily="34" charset="0"/>
              <a:cs typeface="Arial" pitchFamily="34" charset="0"/>
            </a:endParaRPr>
          </a:p>
        </p:txBody>
      </p:sp>
      <p:sp>
        <p:nvSpPr>
          <p:cNvPr id="19" name="Rectangle 6"/>
          <p:cNvSpPr>
            <a:spLocks noChangeArrowheads="1"/>
          </p:cNvSpPr>
          <p:nvPr/>
        </p:nvSpPr>
        <p:spPr bwMode="auto">
          <a:xfrm>
            <a:off x="6019948" y="5016705"/>
            <a:ext cx="2283535" cy="911135"/>
          </a:xfrm>
          <a:prstGeom prst="rect">
            <a:avLst/>
          </a:prstGeom>
          <a:solidFill>
            <a:schemeClr val="accent5"/>
          </a:solidFill>
          <a:ln w="12700">
            <a:solidFill>
              <a:srgbClr val="000000"/>
            </a:solidFill>
            <a:miter lim="800000"/>
            <a:headEnd type="none" w="sm" len="sm"/>
            <a:tailEnd type="none" w="sm" len="sm"/>
          </a:ln>
        </p:spPr>
        <p:txBody>
          <a:bodyPr anchor="b"/>
          <a:lstStyle/>
          <a:p>
            <a:pPr algn="ctr">
              <a:lnSpc>
                <a:spcPct val="100000"/>
              </a:lnSpc>
              <a:buFontTx/>
              <a:buNone/>
            </a:pPr>
            <a:r>
              <a:rPr lang="it-IT" sz="1600" b="1" dirty="0">
                <a:solidFill>
                  <a:srgbClr val="003A62"/>
                </a:solidFill>
                <a:latin typeface="Arial" pitchFamily="34" charset="0"/>
                <a:cs typeface="Arial" pitchFamily="34" charset="0"/>
              </a:rPr>
              <a:t>Controllo della struttura</a:t>
            </a:r>
          </a:p>
          <a:p>
            <a:pPr algn="ctr">
              <a:lnSpc>
                <a:spcPct val="100000"/>
              </a:lnSpc>
              <a:buFontTx/>
              <a:buNone/>
            </a:pPr>
            <a:endParaRPr lang="it-IT" sz="1600" b="1" dirty="0">
              <a:solidFill>
                <a:srgbClr val="003A62"/>
              </a:solidFill>
              <a:latin typeface="Arial" pitchFamily="34" charset="0"/>
              <a:cs typeface="Arial" pitchFamily="34" charset="0"/>
            </a:endParaRPr>
          </a:p>
        </p:txBody>
      </p:sp>
    </p:spTree>
    <p:extLst>
      <p:ext uri="{BB962C8B-B14F-4D97-AF65-F5344CB8AC3E}">
        <p14:creationId xmlns:p14="http://schemas.microsoft.com/office/powerpoint/2010/main" val="475137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A28F9D09-B0A9-174B-9786-615C74FDC8C9}"/>
              </a:ext>
            </a:extLst>
          </p:cNvPr>
          <p:cNvSpPr txBox="1"/>
          <p:nvPr/>
        </p:nvSpPr>
        <p:spPr>
          <a:xfrm>
            <a:off x="467544" y="722313"/>
            <a:ext cx="7272808" cy="4308872"/>
          </a:xfrm>
          <a:prstGeom prst="rect">
            <a:avLst/>
          </a:prstGeom>
          <a:noFill/>
        </p:spPr>
        <p:txBody>
          <a:bodyPr wrap="square" rtlCol="0">
            <a:spAutoFit/>
          </a:bodyPr>
          <a:lstStyle/>
          <a:p>
            <a:pPr marL="182563" indent="-182563" algn="just">
              <a:buFont typeface="Arial" panose="020B0604020202020204" pitchFamily="34" charset="0"/>
              <a:buChar char="•"/>
            </a:pPr>
            <a:r>
              <a:rPr lang="it-IT" sz="1600" dirty="0">
                <a:solidFill>
                  <a:srgbClr val="00263E"/>
                </a:solidFill>
                <a:latin typeface="Calibri" panose="020F0502020204030204" pitchFamily="34" charset="0"/>
                <a:ea typeface="Calibri" panose="020F0502020204030204" pitchFamily="34" charset="0"/>
              </a:rPr>
              <a:t>Aspetti procedurali:</a:t>
            </a:r>
          </a:p>
          <a:p>
            <a:pPr marL="449263" indent="-268288" algn="just">
              <a:buFont typeface="Wingdings" panose="05000000000000000000" pitchFamily="2" charset="2"/>
              <a:buChar char="Ø"/>
            </a:pPr>
            <a:r>
              <a:rPr lang="it-IT" sz="1600" dirty="0">
                <a:solidFill>
                  <a:srgbClr val="00263E"/>
                </a:solidFill>
                <a:latin typeface="Calibri" panose="020F0502020204030204" pitchFamily="34" charset="0"/>
                <a:ea typeface="Calibri" panose="020F0502020204030204" pitchFamily="34" charset="0"/>
              </a:rPr>
              <a:t>Il destinatario deve depositare la notifica entro </a:t>
            </a:r>
            <a:r>
              <a:rPr lang="it-IT" sz="1600" b="1" u="sng" dirty="0">
                <a:solidFill>
                  <a:srgbClr val="00263E"/>
                </a:solidFill>
                <a:latin typeface="Calibri" panose="020F0502020204030204" pitchFamily="34" charset="0"/>
                <a:ea typeface="Calibri" panose="020F0502020204030204" pitchFamily="34" charset="0"/>
              </a:rPr>
              <a:t>30 giorni</a:t>
            </a:r>
            <a:r>
              <a:rPr lang="it-IT" sz="1600" dirty="0">
                <a:solidFill>
                  <a:srgbClr val="00263E"/>
                </a:solidFill>
                <a:latin typeface="Calibri" panose="020F0502020204030204" pitchFamily="34" charset="0"/>
                <a:ea typeface="Calibri" panose="020F0502020204030204" pitchFamily="34" charset="0"/>
              </a:rPr>
              <a:t> dalla richiesta dell’AGCM (eventualmente prorogabili sulla base di una richiesta motivata). </a:t>
            </a:r>
          </a:p>
          <a:p>
            <a:pPr marL="449263" indent="-268288" algn="just">
              <a:buFont typeface="Wingdings" panose="05000000000000000000" pitchFamily="2" charset="2"/>
              <a:buChar char="Ø"/>
            </a:pPr>
            <a:r>
              <a:rPr lang="it-IT" sz="1600" dirty="0">
                <a:solidFill>
                  <a:srgbClr val="00263E"/>
                </a:solidFill>
                <a:latin typeface="Calibri" panose="020F0502020204030204" pitchFamily="34" charset="0"/>
                <a:ea typeface="Calibri" panose="020F0502020204030204" pitchFamily="34" charset="0"/>
              </a:rPr>
              <a:t>Le imprese interessate possono presentare - </a:t>
            </a:r>
            <a:r>
              <a:rPr lang="it-IT" sz="1600" b="1" u="sng" dirty="0">
                <a:solidFill>
                  <a:srgbClr val="00263E"/>
                </a:solidFill>
                <a:latin typeface="Calibri" panose="020F0502020204030204" pitchFamily="34" charset="0"/>
                <a:ea typeface="Calibri" panose="020F0502020204030204" pitchFamily="34" charset="0"/>
              </a:rPr>
              <a:t>prima del perfezionamento</a:t>
            </a:r>
            <a:r>
              <a:rPr lang="it-IT" sz="1600" b="1" dirty="0">
                <a:solidFill>
                  <a:srgbClr val="00263E"/>
                </a:solidFill>
                <a:latin typeface="Calibri" panose="020F0502020204030204" pitchFamily="34" charset="0"/>
                <a:ea typeface="Calibri" panose="020F0502020204030204" pitchFamily="34" charset="0"/>
              </a:rPr>
              <a:t> </a:t>
            </a:r>
            <a:r>
              <a:rPr lang="it-IT" sz="1600" dirty="0">
                <a:solidFill>
                  <a:srgbClr val="00263E"/>
                </a:solidFill>
                <a:latin typeface="Calibri" panose="020F0502020204030204" pitchFamily="34" charset="0"/>
                <a:ea typeface="Calibri" panose="020F0502020204030204" pitchFamily="34" charset="0"/>
              </a:rPr>
              <a:t>o, al più tardi, </a:t>
            </a:r>
            <a:r>
              <a:rPr lang="it-IT" sz="1600" b="1" u="sng" dirty="0">
                <a:solidFill>
                  <a:srgbClr val="00263E"/>
                </a:solidFill>
                <a:latin typeface="Calibri" panose="020F0502020204030204" pitchFamily="34" charset="0"/>
                <a:ea typeface="Calibri" panose="020F0502020204030204" pitchFamily="34" charset="0"/>
              </a:rPr>
              <a:t>entro il secondo mese</a:t>
            </a:r>
            <a:r>
              <a:rPr lang="it-IT" sz="1600" dirty="0">
                <a:solidFill>
                  <a:srgbClr val="00263E"/>
                </a:solidFill>
                <a:latin typeface="Calibri" panose="020F0502020204030204" pitchFamily="34" charset="0"/>
                <a:ea typeface="Calibri" panose="020F0502020204030204" pitchFamily="34" charset="0"/>
              </a:rPr>
              <a:t> dal perfezionamento dell’operazione - una </a:t>
            </a:r>
            <a:r>
              <a:rPr lang="it-IT" sz="1600" b="1" u="sng" dirty="0">
                <a:solidFill>
                  <a:srgbClr val="00263E"/>
                </a:solidFill>
                <a:latin typeface="Calibri" panose="020F0502020204030204" pitchFamily="34" charset="0"/>
                <a:ea typeface="Calibri" panose="020F0502020204030204" pitchFamily="34" charset="0"/>
              </a:rPr>
              <a:t>comunicazione volontaria</a:t>
            </a:r>
            <a:r>
              <a:rPr lang="it-IT" sz="1600" b="1" dirty="0">
                <a:solidFill>
                  <a:srgbClr val="00263E"/>
                </a:solidFill>
                <a:latin typeface="Calibri" panose="020F0502020204030204" pitchFamily="34" charset="0"/>
                <a:ea typeface="Calibri" panose="020F0502020204030204" pitchFamily="34" charset="0"/>
              </a:rPr>
              <a:t> </a:t>
            </a:r>
            <a:r>
              <a:rPr lang="it-IT" sz="1600" dirty="0">
                <a:solidFill>
                  <a:srgbClr val="00263E"/>
                </a:solidFill>
                <a:latin typeface="Calibri" panose="020F0502020204030204" pitchFamily="34" charset="0"/>
                <a:ea typeface="Calibri" panose="020F0502020204030204" pitchFamily="34" charset="0"/>
              </a:rPr>
              <a:t>dell’operazione, a seguito della quale l’AGCM disporrà di </a:t>
            </a:r>
            <a:r>
              <a:rPr lang="it-IT" sz="1600" b="1" u="sng" dirty="0">
                <a:solidFill>
                  <a:srgbClr val="00263E"/>
                </a:solidFill>
                <a:latin typeface="Calibri" panose="020F0502020204030204" pitchFamily="34" charset="0"/>
                <a:ea typeface="Calibri" panose="020F0502020204030204" pitchFamily="34" charset="0"/>
              </a:rPr>
              <a:t>60 giorn</a:t>
            </a:r>
            <a:r>
              <a:rPr lang="it-IT" sz="1600" dirty="0">
                <a:solidFill>
                  <a:srgbClr val="00263E"/>
                </a:solidFill>
                <a:latin typeface="Calibri" panose="020F0502020204030204" pitchFamily="34" charset="0"/>
                <a:ea typeface="Calibri" panose="020F0502020204030204" pitchFamily="34" charset="0"/>
              </a:rPr>
              <a:t>i per decidere se richiedere o meno la notifica dell’operazione.</a:t>
            </a:r>
          </a:p>
          <a:p>
            <a:pPr marL="182563" indent="-182563" algn="just">
              <a:buFont typeface="Arial" panose="020B0604020202020204" pitchFamily="34" charset="0"/>
              <a:buChar char="•"/>
            </a:pPr>
            <a:r>
              <a:rPr lang="it-IT" sz="1600" dirty="0">
                <a:solidFill>
                  <a:srgbClr val="00263E"/>
                </a:solidFill>
                <a:latin typeface="Calibri" panose="020F0502020204030204" pitchFamily="34" charset="0"/>
                <a:ea typeface="Calibri" panose="020F0502020204030204" pitchFamily="34" charset="0"/>
              </a:rPr>
              <a:t>L’AGCM ha già esercitato questo potere in diversi casi, anche in relazione ad operazioni di concentrazione in mercati tradizionali (spesso locali), tra cui quelli relativi alla produzione di cemento, ai pannelli truciolari, alla vendita di spazi pubblicitari, ai servizi di sterilizzazione di dispositivi medici, oltre ai servizi di terminal offerti alle navi nel porto di Genova.</a:t>
            </a:r>
          </a:p>
          <a:p>
            <a:pPr marL="182563" indent="-182563" algn="just">
              <a:buFont typeface="Arial" panose="020B0604020202020204" pitchFamily="34" charset="0"/>
              <a:buChar char="•"/>
            </a:pPr>
            <a:r>
              <a:rPr lang="it-IT" sz="1600" dirty="0">
                <a:solidFill>
                  <a:srgbClr val="00263E"/>
                </a:solidFill>
                <a:latin typeface="Calibri" panose="020F0502020204030204" pitchFamily="34" charset="0"/>
                <a:ea typeface="Calibri" panose="020F0502020204030204" pitchFamily="34" charset="0"/>
              </a:rPr>
              <a:t>In caso di concentrazioni sotto soglia nell’ambito delle operazioni M&amp;A è </a:t>
            </a:r>
            <a:r>
              <a:rPr lang="it-IT" sz="1600" b="1" u="sng" dirty="0">
                <a:solidFill>
                  <a:srgbClr val="00263E"/>
                </a:solidFill>
                <a:latin typeface="Calibri" panose="020F0502020204030204" pitchFamily="34" charset="0"/>
                <a:ea typeface="Calibri" panose="020F0502020204030204" pitchFamily="34" charset="0"/>
              </a:rPr>
              <a:t>necessario svolgere una valutazione</a:t>
            </a:r>
            <a:r>
              <a:rPr lang="it-IT" sz="1600" dirty="0">
                <a:solidFill>
                  <a:srgbClr val="00263E"/>
                </a:solidFill>
                <a:latin typeface="Calibri" panose="020F0502020204030204" pitchFamily="34" charset="0"/>
                <a:ea typeface="Calibri" panose="020F0502020204030204" pitchFamily="34" charset="0"/>
              </a:rPr>
              <a:t> delle caratteristiche e rilevanza dell’operazione sotto il profilo concorrenziale, per identificare l’eventuale rischio che l’operazione possa essere candidata ad una richiesta di notifica da parte dell’AGCM. </a:t>
            </a:r>
          </a:p>
          <a:p>
            <a:endParaRPr lang="it-IT" dirty="0"/>
          </a:p>
        </p:txBody>
      </p:sp>
      <p:sp>
        <p:nvSpPr>
          <p:cNvPr id="4" name="CasellaDiTesto 3">
            <a:extLst>
              <a:ext uri="{FF2B5EF4-FFF2-40B4-BE49-F238E27FC236}">
                <a16:creationId xmlns:a16="http://schemas.microsoft.com/office/drawing/2014/main" xmlns="" id="{758EFC17-D65B-6F4C-878C-EB33BA1F4950}"/>
              </a:ext>
            </a:extLst>
          </p:cNvPr>
          <p:cNvSpPr txBox="1"/>
          <p:nvPr/>
        </p:nvSpPr>
        <p:spPr>
          <a:xfrm>
            <a:off x="1187624" y="260648"/>
            <a:ext cx="6048672" cy="461665"/>
          </a:xfrm>
          <a:prstGeom prst="rect">
            <a:avLst/>
          </a:prstGeom>
          <a:noFill/>
        </p:spPr>
        <p:txBody>
          <a:bodyPr wrap="square" rtlCol="0">
            <a:spAutoFit/>
          </a:bodyPr>
          <a:lstStyle/>
          <a:p>
            <a:pPr algn="ctr"/>
            <a:r>
              <a:rPr lang="it-IT" sz="2400" dirty="0">
                <a:solidFill>
                  <a:srgbClr val="FF0000"/>
                </a:solidFill>
              </a:rPr>
              <a:t>Operazioni di concentrazione sotto soglia </a:t>
            </a:r>
          </a:p>
        </p:txBody>
      </p:sp>
    </p:spTree>
    <p:extLst>
      <p:ext uri="{BB962C8B-B14F-4D97-AF65-F5344CB8AC3E}">
        <p14:creationId xmlns:p14="http://schemas.microsoft.com/office/powerpoint/2010/main" val="2302760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A28F9D09-B0A9-174B-9786-615C74FDC8C9}"/>
              </a:ext>
            </a:extLst>
          </p:cNvPr>
          <p:cNvSpPr txBox="1"/>
          <p:nvPr/>
        </p:nvSpPr>
        <p:spPr>
          <a:xfrm>
            <a:off x="467544" y="722313"/>
            <a:ext cx="7272808" cy="4785926"/>
          </a:xfrm>
          <a:prstGeom prst="rect">
            <a:avLst/>
          </a:prstGeom>
          <a:noFill/>
        </p:spPr>
        <p:txBody>
          <a:bodyPr wrap="square" rtlCol="0">
            <a:spAutoFit/>
          </a:bodyPr>
          <a:lstStyle/>
          <a:p>
            <a:pPr marL="177800" indent="-130175" algn="just">
              <a:buFont typeface="Arial" panose="020B0604020202020204" pitchFamily="34" charset="0"/>
              <a:buChar char="•"/>
            </a:pPr>
            <a:r>
              <a:rPr lang="it-IT" sz="1600" dirty="0">
                <a:solidFill>
                  <a:srgbClr val="00263E"/>
                </a:solidFill>
                <a:latin typeface="Calibri" panose="020F0502020204030204" pitchFamily="34" charset="0"/>
                <a:ea typeface="Calibri" panose="020F0502020204030204" pitchFamily="34" charset="0"/>
              </a:rPr>
              <a:t>Dal </a:t>
            </a:r>
            <a:r>
              <a:rPr lang="it-IT" sz="1600" b="1" u="sng" dirty="0">
                <a:solidFill>
                  <a:srgbClr val="00263E"/>
                </a:solidFill>
                <a:latin typeface="Calibri" panose="020F0502020204030204" pitchFamily="34" charset="0"/>
                <a:ea typeface="Calibri" panose="020F0502020204030204" pitchFamily="34" charset="0"/>
              </a:rPr>
              <a:t>1° maggio 2024</a:t>
            </a:r>
            <a:r>
              <a:rPr lang="it-IT" sz="1600" dirty="0">
                <a:solidFill>
                  <a:srgbClr val="00263E"/>
                </a:solidFill>
                <a:latin typeface="Calibri" panose="020F0502020204030204" pitchFamily="34" charset="0"/>
                <a:ea typeface="Calibri" panose="020F0502020204030204" pitchFamily="34" charset="0"/>
              </a:rPr>
              <a:t>, le concentrazioni devono essere comunicate usando il nuovo formulario adottato dall’AGCM. </a:t>
            </a:r>
          </a:p>
          <a:p>
            <a:pPr marL="177800" indent="-130175" algn="just">
              <a:buFont typeface="Arial" panose="020B0604020202020204" pitchFamily="34" charset="0"/>
              <a:buChar char="•"/>
            </a:pPr>
            <a:r>
              <a:rPr lang="it-IT" sz="1600" dirty="0">
                <a:solidFill>
                  <a:srgbClr val="00263E"/>
                </a:solidFill>
                <a:latin typeface="Calibri" panose="020F0502020204030204" pitchFamily="34" charset="0"/>
                <a:ea typeface="Calibri" panose="020F0502020204030204" pitchFamily="34" charset="0"/>
              </a:rPr>
              <a:t>Fra le altre cose, il nuovo formulario prevede che, </a:t>
            </a:r>
            <a:r>
              <a:rPr lang="it-IT" sz="1600" u="sng" dirty="0">
                <a:solidFill>
                  <a:srgbClr val="00263E"/>
                </a:solidFill>
                <a:latin typeface="Calibri" panose="020F0502020204030204" pitchFamily="34" charset="0"/>
                <a:ea typeface="Calibri" panose="020F0502020204030204" pitchFamily="34" charset="0"/>
              </a:rPr>
              <a:t>qualora sia individuato almeno un mercato interessato</a:t>
            </a:r>
            <a:r>
              <a:rPr lang="it-IT" sz="1600" dirty="0">
                <a:solidFill>
                  <a:srgbClr val="00263E"/>
                </a:solidFill>
                <a:latin typeface="Calibri" panose="020F0502020204030204" pitchFamily="34" charset="0"/>
                <a:ea typeface="Calibri" panose="020F0502020204030204" pitchFamily="34" charset="0"/>
              </a:rPr>
              <a:t>, le parti che effettuano la notifica producano </a:t>
            </a:r>
            <a:r>
              <a:rPr lang="it-IT" sz="1600" u="sng" dirty="0">
                <a:solidFill>
                  <a:srgbClr val="00263E"/>
                </a:solidFill>
                <a:latin typeface="Calibri" panose="020F0502020204030204" pitchFamily="34" charset="0"/>
                <a:ea typeface="Calibri" panose="020F0502020204030204" pitchFamily="34" charset="0"/>
              </a:rPr>
              <a:t>documenti interni</a:t>
            </a:r>
            <a:r>
              <a:rPr lang="it-IT" sz="1600" dirty="0">
                <a:solidFill>
                  <a:srgbClr val="00263E"/>
                </a:solidFill>
                <a:latin typeface="Calibri" panose="020F0502020204030204" pitchFamily="34" charset="0"/>
                <a:ea typeface="Calibri" panose="020F0502020204030204" pitchFamily="34" charset="0"/>
              </a:rPr>
              <a:t>. </a:t>
            </a:r>
          </a:p>
          <a:p>
            <a:pPr marL="177800" indent="-130175" algn="just">
              <a:buFont typeface="Arial" panose="020B0604020202020204" pitchFamily="34" charset="0"/>
              <a:buChar char="•"/>
            </a:pPr>
            <a:r>
              <a:rPr lang="it-IT" sz="1600" dirty="0">
                <a:solidFill>
                  <a:srgbClr val="00263E"/>
                </a:solidFill>
                <a:latin typeface="Calibri" panose="020F0502020204030204" pitchFamily="34" charset="0"/>
                <a:ea typeface="Calibri" panose="020F0502020204030204" pitchFamily="34" charset="0"/>
              </a:rPr>
              <a:t>Occorrerà fornire copia dei seguenti </a:t>
            </a:r>
            <a:r>
              <a:rPr lang="it-IT" sz="1600" u="sng" dirty="0">
                <a:solidFill>
                  <a:srgbClr val="00263E"/>
                </a:solidFill>
                <a:latin typeface="Calibri" panose="020F0502020204030204" pitchFamily="34" charset="0"/>
                <a:ea typeface="Calibri" panose="020F0502020204030204" pitchFamily="34" charset="0"/>
              </a:rPr>
              <a:t>documenti redatti da, per o ricevuti da uno o più membri del </a:t>
            </a:r>
            <a:r>
              <a:rPr lang="it-IT" sz="1600" u="sng" dirty="0" err="1">
                <a:solidFill>
                  <a:srgbClr val="00263E"/>
                </a:solidFill>
                <a:latin typeface="Calibri" panose="020F0502020204030204" pitchFamily="34" charset="0"/>
                <a:ea typeface="Calibri" panose="020F0502020204030204" pitchFamily="34" charset="0"/>
              </a:rPr>
              <a:t>CdA</a:t>
            </a:r>
            <a:r>
              <a:rPr lang="it-IT" sz="1600" dirty="0">
                <a:solidFill>
                  <a:srgbClr val="00263E"/>
                </a:solidFill>
                <a:latin typeface="Calibri" panose="020F0502020204030204" pitchFamily="34" charset="0"/>
                <a:ea typeface="Calibri" panose="020F0502020204030204" pitchFamily="34" charset="0"/>
              </a:rPr>
              <a:t>, consiglio di gestione, Direttore Generale o altre persone con funzioni analoghe:</a:t>
            </a:r>
          </a:p>
          <a:p>
            <a:pPr marL="450850" lvl="2" indent="-266700" algn="just">
              <a:buFont typeface="Wingdings" panose="05000000000000000000" pitchFamily="2" charset="2"/>
              <a:buChar char="Ø"/>
            </a:pPr>
            <a:r>
              <a:rPr lang="it-IT" sz="1400" dirty="0">
                <a:solidFill>
                  <a:srgbClr val="00263E"/>
                </a:solidFill>
                <a:uFill>
                  <a:solidFill>
                    <a:srgbClr val="EA5B06"/>
                  </a:solidFill>
                </a:uFill>
                <a:latin typeface="Calibri" panose="020F0502020204030204" pitchFamily="34" charset="0"/>
                <a:ea typeface="Times New Roman" panose="02020603050405020304" pitchFamily="18" charset="0"/>
              </a:rPr>
              <a:t>i </a:t>
            </a:r>
            <a:r>
              <a:rPr lang="it-IT" sz="1400" b="1" dirty="0">
                <a:solidFill>
                  <a:srgbClr val="00263E"/>
                </a:solidFill>
                <a:uFill>
                  <a:solidFill>
                    <a:srgbClr val="EA5B06"/>
                  </a:solidFill>
                </a:uFill>
                <a:latin typeface="Calibri" panose="020F0502020204030204" pitchFamily="34" charset="0"/>
                <a:ea typeface="Times New Roman" panose="02020603050405020304" pitchFamily="18" charset="0"/>
              </a:rPr>
              <a:t>verbali</a:t>
            </a:r>
            <a:r>
              <a:rPr lang="it-IT" sz="1400" dirty="0">
                <a:solidFill>
                  <a:srgbClr val="00263E"/>
                </a:solidFill>
                <a:uFill>
                  <a:solidFill>
                    <a:srgbClr val="EA5B06"/>
                  </a:solidFill>
                </a:uFill>
                <a:latin typeface="Calibri" panose="020F0502020204030204" pitchFamily="34" charset="0"/>
                <a:ea typeface="Times New Roman" panose="02020603050405020304" pitchFamily="18" charset="0"/>
              </a:rPr>
              <a:t> (o gli estratti dei verbali) delle riunioni dei sopra indicati organi in cui è stata discussa l’operazione; </a:t>
            </a:r>
          </a:p>
          <a:p>
            <a:pPr marL="450850" lvl="2" indent="-266700" algn="just">
              <a:buFont typeface="Wingdings" panose="05000000000000000000" pitchFamily="2" charset="2"/>
              <a:buChar char="Ø"/>
            </a:pPr>
            <a:endParaRPr lang="it-IT" sz="500" dirty="0">
              <a:solidFill>
                <a:srgbClr val="00263E"/>
              </a:solidFill>
              <a:uFill>
                <a:solidFill>
                  <a:srgbClr val="EA5B06"/>
                </a:solidFill>
              </a:uFill>
              <a:latin typeface="Calibri" panose="020F0502020204030204" pitchFamily="34" charset="0"/>
              <a:ea typeface="Times New Roman" panose="02020603050405020304" pitchFamily="18" charset="0"/>
            </a:endParaRPr>
          </a:p>
          <a:p>
            <a:pPr marL="450850" lvl="0" indent="-266700" algn="just">
              <a:buSzPct val="90000"/>
              <a:buFont typeface="Wingdings" panose="05000000000000000000" pitchFamily="2" charset="2"/>
              <a:buChar char=""/>
            </a:pPr>
            <a:r>
              <a:rPr lang="it-IT" sz="1400" b="1" dirty="0">
                <a:solidFill>
                  <a:srgbClr val="00263E"/>
                </a:solidFill>
                <a:uFill>
                  <a:solidFill>
                    <a:srgbClr val="EA5B06"/>
                  </a:solidFill>
                </a:uFill>
                <a:latin typeface="Calibri" panose="020F0502020204030204" pitchFamily="34" charset="0"/>
                <a:ea typeface="Times New Roman" panose="02020603050405020304" pitchFamily="18" charset="0"/>
              </a:rPr>
              <a:t>analisi</a:t>
            </a:r>
            <a:r>
              <a:rPr lang="it-IT" sz="1400" dirty="0">
                <a:solidFill>
                  <a:srgbClr val="00263E"/>
                </a:solidFill>
                <a:uFill>
                  <a:solidFill>
                    <a:srgbClr val="EA5B06"/>
                  </a:solidFill>
                </a:uFill>
                <a:latin typeface="Calibri" panose="020F0502020204030204" pitchFamily="34" charset="0"/>
                <a:ea typeface="Times New Roman" panose="02020603050405020304" pitchFamily="18" charset="0"/>
              </a:rPr>
              <a:t>, relazioni, studi, indagini, presentazioni e qualsiasi altro documento analogo che permetta di valutare o esaminare la concentrazione sotto i seguenti aspetti: la sua </a:t>
            </a:r>
            <a:r>
              <a:rPr lang="it-IT" sz="1400" b="1" dirty="0">
                <a:solidFill>
                  <a:srgbClr val="00263E"/>
                </a:solidFill>
                <a:uFill>
                  <a:solidFill>
                    <a:srgbClr val="EA5B06"/>
                  </a:solidFill>
                </a:uFill>
                <a:latin typeface="Calibri" panose="020F0502020204030204" pitchFamily="34" charset="0"/>
                <a:ea typeface="Times New Roman" panose="02020603050405020304" pitchFamily="18" charset="0"/>
              </a:rPr>
              <a:t>motivazione</a:t>
            </a:r>
            <a:r>
              <a:rPr lang="it-IT" sz="1400" dirty="0">
                <a:solidFill>
                  <a:srgbClr val="00263E"/>
                </a:solidFill>
                <a:uFill>
                  <a:solidFill>
                    <a:srgbClr val="EA5B06"/>
                  </a:solidFill>
                </a:uFill>
                <a:latin typeface="Calibri" panose="020F0502020204030204" pitchFamily="34" charset="0"/>
                <a:ea typeface="Times New Roman" panose="02020603050405020304" pitchFamily="18" charset="0"/>
              </a:rPr>
              <a:t>, le </a:t>
            </a:r>
            <a:r>
              <a:rPr lang="it-IT" sz="1400" b="1" dirty="0">
                <a:solidFill>
                  <a:srgbClr val="00263E"/>
                </a:solidFill>
                <a:uFill>
                  <a:solidFill>
                    <a:srgbClr val="EA5B06"/>
                  </a:solidFill>
                </a:uFill>
                <a:latin typeface="Calibri" panose="020F0502020204030204" pitchFamily="34" charset="0"/>
                <a:ea typeface="Times New Roman" panose="02020603050405020304" pitchFamily="18" charset="0"/>
              </a:rPr>
              <a:t>quote di mercato</a:t>
            </a:r>
            <a:r>
              <a:rPr lang="it-IT" sz="1400" dirty="0">
                <a:solidFill>
                  <a:srgbClr val="00263E"/>
                </a:solidFill>
                <a:uFill>
                  <a:solidFill>
                    <a:srgbClr val="EA5B06"/>
                  </a:solidFill>
                </a:uFill>
                <a:latin typeface="Calibri" panose="020F0502020204030204" pitchFamily="34" charset="0"/>
                <a:ea typeface="Times New Roman" panose="02020603050405020304" pitchFamily="18" charset="0"/>
              </a:rPr>
              <a:t>, le condizioni della </a:t>
            </a:r>
            <a:r>
              <a:rPr lang="it-IT" sz="1400" b="1" dirty="0">
                <a:solidFill>
                  <a:srgbClr val="00263E"/>
                </a:solidFill>
                <a:uFill>
                  <a:solidFill>
                    <a:srgbClr val="EA5B06"/>
                  </a:solidFill>
                </a:uFill>
                <a:latin typeface="Calibri" panose="020F0502020204030204" pitchFamily="34" charset="0"/>
                <a:ea typeface="Times New Roman" panose="02020603050405020304" pitchFamily="18" charset="0"/>
              </a:rPr>
              <a:t>concorrenza</a:t>
            </a:r>
            <a:r>
              <a:rPr lang="it-IT" sz="1400" dirty="0">
                <a:solidFill>
                  <a:srgbClr val="00263E"/>
                </a:solidFill>
                <a:uFill>
                  <a:solidFill>
                    <a:srgbClr val="EA5B06"/>
                  </a:solidFill>
                </a:uFill>
                <a:latin typeface="Calibri" panose="020F0502020204030204" pitchFamily="34" charset="0"/>
                <a:ea typeface="Times New Roman" panose="02020603050405020304" pitchFamily="18" charset="0"/>
              </a:rPr>
              <a:t>, i concorrenti (effettivi e potenziali) il potenziale di incremento delle vendite o di espansione in altri mercati del prodotto o geografici e/o le condizioni generali di mercato; </a:t>
            </a:r>
          </a:p>
          <a:p>
            <a:pPr marL="450850" lvl="0" indent="-266700" algn="just">
              <a:buSzPct val="90000"/>
              <a:buFont typeface="Wingdings" panose="05000000000000000000" pitchFamily="2" charset="2"/>
              <a:buChar char=""/>
            </a:pPr>
            <a:r>
              <a:rPr lang="it-IT" sz="1400" b="1" dirty="0">
                <a:solidFill>
                  <a:srgbClr val="00263E"/>
                </a:solidFill>
                <a:uFill>
                  <a:solidFill>
                    <a:srgbClr val="EA5B06"/>
                  </a:solidFill>
                </a:uFill>
                <a:latin typeface="Calibri" panose="020F0502020204030204" pitchFamily="34" charset="0"/>
                <a:ea typeface="Times New Roman" panose="02020603050405020304" pitchFamily="18" charset="0"/>
              </a:rPr>
              <a:t>analisi</a:t>
            </a:r>
            <a:r>
              <a:rPr lang="it-IT" sz="1400" dirty="0">
                <a:solidFill>
                  <a:srgbClr val="00263E"/>
                </a:solidFill>
                <a:uFill>
                  <a:solidFill>
                    <a:srgbClr val="EA5B06"/>
                  </a:solidFill>
                </a:uFill>
                <a:latin typeface="Calibri" panose="020F0502020204030204" pitchFamily="34" charset="0"/>
                <a:ea typeface="Times New Roman" panose="02020603050405020304" pitchFamily="18" charset="0"/>
              </a:rPr>
              <a:t>, relazioni, studi, indagini e qualsiasi documento analogo redatto nei </a:t>
            </a:r>
            <a:r>
              <a:rPr lang="it-IT" sz="1400" b="1" dirty="0">
                <a:solidFill>
                  <a:srgbClr val="00263E"/>
                </a:solidFill>
                <a:uFill>
                  <a:solidFill>
                    <a:srgbClr val="EA5B06"/>
                  </a:solidFill>
                </a:uFill>
                <a:latin typeface="Calibri" panose="020F0502020204030204" pitchFamily="34" charset="0"/>
                <a:ea typeface="Times New Roman" panose="02020603050405020304" pitchFamily="18" charset="0"/>
              </a:rPr>
              <a:t>due anni precedenti</a:t>
            </a:r>
            <a:r>
              <a:rPr lang="it-IT" sz="1400" dirty="0">
                <a:solidFill>
                  <a:srgbClr val="00263E"/>
                </a:solidFill>
                <a:uFill>
                  <a:solidFill>
                    <a:srgbClr val="EA5B06"/>
                  </a:solidFill>
                </a:uFill>
                <a:latin typeface="Calibri" panose="020F0502020204030204" pitchFamily="34" charset="0"/>
                <a:ea typeface="Times New Roman" panose="02020603050405020304" pitchFamily="18" charset="0"/>
              </a:rPr>
              <a:t>, al fine di valutare gli eventuali </a:t>
            </a:r>
            <a:r>
              <a:rPr lang="it-IT" sz="1400" b="1" dirty="0">
                <a:solidFill>
                  <a:srgbClr val="00263E"/>
                </a:solidFill>
                <a:uFill>
                  <a:solidFill>
                    <a:srgbClr val="EA5B06"/>
                  </a:solidFill>
                </a:uFill>
                <a:latin typeface="Calibri" panose="020F0502020204030204" pitchFamily="34" charset="0"/>
                <a:ea typeface="Times New Roman" panose="02020603050405020304" pitchFamily="18" charset="0"/>
              </a:rPr>
              <a:t>mercati interessati </a:t>
            </a:r>
            <a:r>
              <a:rPr lang="it-IT" sz="1400" dirty="0">
                <a:solidFill>
                  <a:srgbClr val="00263E"/>
                </a:solidFill>
                <a:uFill>
                  <a:solidFill>
                    <a:srgbClr val="EA5B06"/>
                  </a:solidFill>
                </a:uFill>
                <a:latin typeface="Calibri" panose="020F0502020204030204" pitchFamily="34" charset="0"/>
                <a:ea typeface="Times New Roman" panose="02020603050405020304" pitchFamily="18" charset="0"/>
              </a:rPr>
              <a:t>sotto i seguenti aspetti: le quote di mercato, le condizioni della concorrenza, i concorrenti (effettivi e potenziali) e/o il potenziale di crescita delle vendite o di espansione in altri mercati del prodotto o geografici.</a:t>
            </a:r>
          </a:p>
          <a:p>
            <a:endParaRPr lang="it-IT" dirty="0"/>
          </a:p>
        </p:txBody>
      </p:sp>
      <p:sp>
        <p:nvSpPr>
          <p:cNvPr id="4" name="CasellaDiTesto 3">
            <a:extLst>
              <a:ext uri="{FF2B5EF4-FFF2-40B4-BE49-F238E27FC236}">
                <a16:creationId xmlns:a16="http://schemas.microsoft.com/office/drawing/2014/main" xmlns="" id="{758EFC17-D65B-6F4C-878C-EB33BA1F4950}"/>
              </a:ext>
            </a:extLst>
          </p:cNvPr>
          <p:cNvSpPr txBox="1"/>
          <p:nvPr/>
        </p:nvSpPr>
        <p:spPr>
          <a:xfrm>
            <a:off x="1187624" y="260648"/>
            <a:ext cx="6048672" cy="369332"/>
          </a:xfrm>
          <a:prstGeom prst="rect">
            <a:avLst/>
          </a:prstGeom>
          <a:noFill/>
        </p:spPr>
        <p:txBody>
          <a:bodyPr wrap="square" rtlCol="0">
            <a:spAutoFit/>
          </a:bodyPr>
          <a:lstStyle/>
          <a:p>
            <a:pPr algn="ctr"/>
            <a:r>
              <a:rPr lang="it-IT" dirty="0">
                <a:solidFill>
                  <a:srgbClr val="FF0000"/>
                </a:solidFill>
              </a:rPr>
              <a:t>Nuovo formulario per la notifica delle concentrazioni</a:t>
            </a:r>
          </a:p>
        </p:txBody>
      </p:sp>
    </p:spTree>
    <p:extLst>
      <p:ext uri="{BB962C8B-B14F-4D97-AF65-F5344CB8AC3E}">
        <p14:creationId xmlns:p14="http://schemas.microsoft.com/office/powerpoint/2010/main" val="4125555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A28F9D09-B0A9-174B-9786-615C74FDC8C9}"/>
              </a:ext>
            </a:extLst>
          </p:cNvPr>
          <p:cNvSpPr txBox="1"/>
          <p:nvPr/>
        </p:nvSpPr>
        <p:spPr>
          <a:xfrm>
            <a:off x="467544" y="722313"/>
            <a:ext cx="7272808" cy="923330"/>
          </a:xfrm>
          <a:prstGeom prst="rect">
            <a:avLst/>
          </a:prstGeom>
          <a:noFill/>
        </p:spPr>
        <p:txBody>
          <a:bodyPr wrap="square" rtlCol="0">
            <a:spAutoFit/>
          </a:bodyPr>
          <a:lstStyle/>
          <a:p>
            <a:pPr marL="285750" indent="-285750">
              <a:buFont typeface="Wingdings" panose="05000000000000000000" pitchFamily="2" charset="2"/>
              <a:buChar char="Ø"/>
            </a:pPr>
            <a:r>
              <a:rPr lang="it-IT" dirty="0" smtClean="0">
                <a:solidFill>
                  <a:prstClr val="black"/>
                </a:solidFill>
                <a:hlinkClick r:id="rId3"/>
              </a:rPr>
              <a:t>https://www.agcm.it</a:t>
            </a:r>
            <a:endParaRPr lang="it-IT" dirty="0" smtClean="0">
              <a:solidFill>
                <a:prstClr val="black"/>
              </a:solidFill>
            </a:endParaRPr>
          </a:p>
          <a:p>
            <a:pPr marL="285750" indent="-285750">
              <a:buFont typeface="Wingdings" panose="05000000000000000000" pitchFamily="2" charset="2"/>
              <a:buChar char="Ø"/>
            </a:pPr>
            <a:endParaRPr lang="it-IT" dirty="0" smtClean="0">
              <a:solidFill>
                <a:prstClr val="black"/>
              </a:solidFill>
            </a:endParaRPr>
          </a:p>
          <a:p>
            <a:pPr marL="285750" indent="-285750">
              <a:buFont typeface="Wingdings" panose="05000000000000000000" pitchFamily="2" charset="2"/>
              <a:buChar char="Ø"/>
            </a:pPr>
            <a:r>
              <a:rPr lang="it-IT" dirty="0">
                <a:solidFill>
                  <a:prstClr val="black"/>
                </a:solidFill>
              </a:rPr>
              <a:t>https://competition-policy.ec.europa.eu/index_en</a:t>
            </a:r>
          </a:p>
        </p:txBody>
      </p:sp>
      <p:sp>
        <p:nvSpPr>
          <p:cNvPr id="4" name="CasellaDiTesto 3">
            <a:extLst>
              <a:ext uri="{FF2B5EF4-FFF2-40B4-BE49-F238E27FC236}">
                <a16:creationId xmlns:a16="http://schemas.microsoft.com/office/drawing/2014/main" xmlns="" id="{758EFC17-D65B-6F4C-878C-EB33BA1F4950}"/>
              </a:ext>
            </a:extLst>
          </p:cNvPr>
          <p:cNvSpPr txBox="1"/>
          <p:nvPr/>
        </p:nvSpPr>
        <p:spPr>
          <a:xfrm>
            <a:off x="1187624" y="260648"/>
            <a:ext cx="6048672" cy="369332"/>
          </a:xfrm>
          <a:prstGeom prst="rect">
            <a:avLst/>
          </a:prstGeom>
          <a:noFill/>
        </p:spPr>
        <p:txBody>
          <a:bodyPr wrap="square" rtlCol="0">
            <a:spAutoFit/>
          </a:bodyPr>
          <a:lstStyle/>
          <a:p>
            <a:pPr algn="ctr"/>
            <a:r>
              <a:rPr lang="it-IT" dirty="0" smtClean="0">
                <a:solidFill>
                  <a:srgbClr val="FF0000"/>
                </a:solidFill>
              </a:rPr>
              <a:t>Siti di interesse</a:t>
            </a:r>
            <a:endParaRPr lang="it-IT" dirty="0">
              <a:solidFill>
                <a:srgbClr val="FF0000"/>
              </a:solidFill>
            </a:endParaRPr>
          </a:p>
        </p:txBody>
      </p:sp>
    </p:spTree>
    <p:extLst>
      <p:ext uri="{BB962C8B-B14F-4D97-AF65-F5344CB8AC3E}">
        <p14:creationId xmlns:p14="http://schemas.microsoft.com/office/powerpoint/2010/main" val="955845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5479" y="1700808"/>
            <a:ext cx="8493540" cy="4320480"/>
          </a:xfrm>
        </p:spPr>
        <p:txBody>
          <a:bodyPr>
            <a:noAutofit/>
          </a:bodyPr>
          <a:lstStyle/>
          <a:p>
            <a:pPr marL="1657350" lvl="3" indent="-285750">
              <a:buFont typeface="Wingdings" panose="05000000000000000000" pitchFamily="2" charset="2"/>
              <a:buChar char="Ø"/>
            </a:pPr>
            <a:r>
              <a:rPr lang="it-IT" dirty="0">
                <a:solidFill>
                  <a:srgbClr val="003A62"/>
                </a:solidFill>
              </a:rPr>
              <a:t>Digital </a:t>
            </a:r>
            <a:r>
              <a:rPr lang="it-IT" dirty="0" err="1">
                <a:solidFill>
                  <a:srgbClr val="003A62"/>
                </a:solidFill>
              </a:rPr>
              <a:t>Markets</a:t>
            </a:r>
            <a:r>
              <a:rPr lang="it-IT" dirty="0">
                <a:solidFill>
                  <a:srgbClr val="003A62"/>
                </a:solidFill>
              </a:rPr>
              <a:t> </a:t>
            </a:r>
            <a:r>
              <a:rPr lang="it-IT" dirty="0" err="1">
                <a:solidFill>
                  <a:srgbClr val="003A62"/>
                </a:solidFill>
              </a:rPr>
              <a:t>Act</a:t>
            </a:r>
            <a:r>
              <a:rPr lang="it-IT" dirty="0">
                <a:solidFill>
                  <a:srgbClr val="003A62"/>
                </a:solidFill>
              </a:rPr>
              <a:t>: Una Nuova Era di </a:t>
            </a:r>
            <a:r>
              <a:rPr lang="it-IT" b="1" u="sng" dirty="0">
                <a:solidFill>
                  <a:srgbClr val="003A62"/>
                </a:solidFill>
              </a:rPr>
              <a:t>Regolamentazione</a:t>
            </a:r>
            <a:r>
              <a:rPr lang="it-IT" dirty="0">
                <a:solidFill>
                  <a:srgbClr val="003A62"/>
                </a:solidFill>
              </a:rPr>
              <a:t> per le Big </a:t>
            </a:r>
            <a:r>
              <a:rPr lang="it-IT" dirty="0" err="1" smtClean="0">
                <a:solidFill>
                  <a:srgbClr val="003A62"/>
                </a:solidFill>
              </a:rPr>
              <a:t>Tech</a:t>
            </a:r>
            <a:endParaRPr lang="it-IT" dirty="0" smtClean="0">
              <a:solidFill>
                <a:srgbClr val="003A62"/>
              </a:solidFill>
            </a:endParaRPr>
          </a:p>
          <a:p>
            <a:pPr marL="1657350" lvl="3" indent="-285750">
              <a:buFont typeface="Wingdings" panose="05000000000000000000" pitchFamily="2" charset="2"/>
              <a:buChar char="Ø"/>
            </a:pPr>
            <a:endParaRPr lang="it-IT" dirty="0">
              <a:solidFill>
                <a:srgbClr val="003A62"/>
              </a:solidFill>
            </a:endParaRPr>
          </a:p>
          <a:p>
            <a:pPr marL="1657350" lvl="3" indent="-285750">
              <a:buFont typeface="Wingdings" panose="05000000000000000000" pitchFamily="2" charset="2"/>
              <a:buChar char="Ø"/>
            </a:pPr>
            <a:r>
              <a:rPr lang="it-IT" dirty="0" err="1" smtClean="0">
                <a:solidFill>
                  <a:srgbClr val="003A62"/>
                </a:solidFill>
              </a:rPr>
              <a:t>Gatekeepers</a:t>
            </a:r>
            <a:endParaRPr lang="it-IT" dirty="0" smtClean="0">
              <a:solidFill>
                <a:srgbClr val="003A62"/>
              </a:solidFill>
            </a:endParaRPr>
          </a:p>
          <a:p>
            <a:pPr marL="1657350" lvl="3" indent="-285750">
              <a:buFont typeface="Wingdings" panose="05000000000000000000" pitchFamily="2" charset="2"/>
              <a:buChar char="Ø"/>
            </a:pPr>
            <a:endParaRPr lang="it-IT" dirty="0">
              <a:solidFill>
                <a:srgbClr val="003A62"/>
              </a:solidFill>
            </a:endParaRPr>
          </a:p>
          <a:p>
            <a:pPr marL="1657350" lvl="3" indent="-285750">
              <a:buFont typeface="Wingdings" panose="05000000000000000000" pitchFamily="2" charset="2"/>
              <a:buChar char="Ø"/>
            </a:pPr>
            <a:r>
              <a:rPr lang="it-IT" dirty="0">
                <a:solidFill>
                  <a:srgbClr val="003A62"/>
                </a:solidFill>
              </a:rPr>
              <a:t>Obblighi e </a:t>
            </a:r>
            <a:r>
              <a:rPr lang="it-IT" dirty="0" smtClean="0">
                <a:solidFill>
                  <a:srgbClr val="003A62"/>
                </a:solidFill>
              </a:rPr>
              <a:t>Divieti</a:t>
            </a:r>
          </a:p>
          <a:p>
            <a:pPr marL="1840230" lvl="4" indent="-285750">
              <a:buFont typeface="Wingdings" panose="05000000000000000000" pitchFamily="2" charset="2"/>
              <a:buChar char="q"/>
            </a:pPr>
            <a:r>
              <a:rPr lang="it-IT" dirty="0" smtClean="0">
                <a:solidFill>
                  <a:srgbClr val="003A62"/>
                </a:solidFill>
              </a:rPr>
              <a:t>Interoperabilità</a:t>
            </a:r>
          </a:p>
          <a:p>
            <a:pPr marL="1840230" lvl="4" indent="-285750">
              <a:buFont typeface="Wingdings" panose="05000000000000000000" pitchFamily="2" charset="2"/>
              <a:buChar char="q"/>
            </a:pPr>
            <a:r>
              <a:rPr lang="it-IT" dirty="0">
                <a:solidFill>
                  <a:srgbClr val="003A62"/>
                </a:solidFill>
              </a:rPr>
              <a:t>Accesso ai </a:t>
            </a:r>
            <a:r>
              <a:rPr lang="it-IT" dirty="0" smtClean="0">
                <a:solidFill>
                  <a:srgbClr val="003A62"/>
                </a:solidFill>
              </a:rPr>
              <a:t>Dati</a:t>
            </a:r>
          </a:p>
          <a:p>
            <a:pPr marL="1840230" lvl="4" indent="-285750">
              <a:buFont typeface="Wingdings" panose="05000000000000000000" pitchFamily="2" charset="2"/>
              <a:buChar char="q"/>
            </a:pPr>
            <a:r>
              <a:rPr lang="it-IT" dirty="0">
                <a:solidFill>
                  <a:srgbClr val="003A62"/>
                </a:solidFill>
              </a:rPr>
              <a:t>Trattamento </a:t>
            </a:r>
            <a:r>
              <a:rPr lang="it-IT" dirty="0" smtClean="0">
                <a:solidFill>
                  <a:srgbClr val="003A62"/>
                </a:solidFill>
              </a:rPr>
              <a:t>Equo</a:t>
            </a:r>
          </a:p>
          <a:p>
            <a:pPr marL="1840230" lvl="4" indent="-285750">
              <a:buFont typeface="Wingdings" panose="05000000000000000000" pitchFamily="2" charset="2"/>
              <a:buChar char="q"/>
            </a:pPr>
            <a:r>
              <a:rPr lang="it-IT" dirty="0">
                <a:solidFill>
                  <a:srgbClr val="003A62"/>
                </a:solidFill>
              </a:rPr>
              <a:t>Protezione dei Dati </a:t>
            </a:r>
            <a:r>
              <a:rPr lang="it-IT" dirty="0" smtClean="0">
                <a:solidFill>
                  <a:srgbClr val="003A62"/>
                </a:solidFill>
              </a:rPr>
              <a:t>Personali</a:t>
            </a:r>
          </a:p>
          <a:p>
            <a:pPr marL="1840230" lvl="4" indent="-285750">
              <a:buFont typeface="Wingdings" panose="05000000000000000000" pitchFamily="2" charset="2"/>
              <a:buChar char="q"/>
            </a:pPr>
            <a:r>
              <a:rPr lang="it-IT" dirty="0" smtClean="0">
                <a:solidFill>
                  <a:srgbClr val="003A62"/>
                </a:solidFill>
              </a:rPr>
              <a:t>Libertà dell'Utente</a:t>
            </a:r>
          </a:p>
          <a:p>
            <a:pPr marL="1554480" lvl="4" indent="0">
              <a:buNone/>
            </a:pPr>
            <a:endParaRPr lang="it-IT" dirty="0">
              <a:solidFill>
                <a:srgbClr val="003A62"/>
              </a:solidFill>
            </a:endParaRPr>
          </a:p>
          <a:p>
            <a:pPr marL="1657350" lvl="3" indent="-285750" algn="just">
              <a:buFont typeface="Wingdings" panose="05000000000000000000" pitchFamily="2" charset="2"/>
              <a:buChar char="Ø"/>
            </a:pPr>
            <a:r>
              <a:rPr lang="it-IT" dirty="0">
                <a:solidFill>
                  <a:srgbClr val="003A62"/>
                </a:solidFill>
              </a:rPr>
              <a:t>Il DMA è </a:t>
            </a:r>
            <a:r>
              <a:rPr lang="it-IT" dirty="0" smtClean="0">
                <a:solidFill>
                  <a:srgbClr val="003A62"/>
                </a:solidFill>
              </a:rPr>
              <a:t>stato approvato dal Parlamento Europeo il 5 luglio 2022 (insieme al Digital Service </a:t>
            </a:r>
            <a:r>
              <a:rPr lang="it-IT" dirty="0" err="1" smtClean="0">
                <a:solidFill>
                  <a:srgbClr val="003A62"/>
                </a:solidFill>
              </a:rPr>
              <a:t>Act</a:t>
            </a:r>
            <a:r>
              <a:rPr lang="it-IT" dirty="0" smtClean="0">
                <a:solidFill>
                  <a:srgbClr val="003A62"/>
                </a:solidFill>
              </a:rPr>
              <a:t>- DSA); Il </a:t>
            </a:r>
            <a:r>
              <a:rPr lang="it-IT" dirty="0">
                <a:solidFill>
                  <a:srgbClr val="003A62"/>
                </a:solidFill>
              </a:rPr>
              <a:t>6 marzo 2024 segnava la scadenza per la conformità delle entità regolamentate</a:t>
            </a:r>
            <a:r>
              <a:rPr lang="it-IT" dirty="0" smtClean="0">
                <a:solidFill>
                  <a:srgbClr val="003A62"/>
                </a:solidFill>
              </a:rPr>
              <a:t>.</a:t>
            </a:r>
          </a:p>
          <a:p>
            <a:pPr marL="1371600" lvl="3" indent="0" algn="just">
              <a:buNone/>
            </a:pPr>
            <a:r>
              <a:rPr lang="it-IT" dirty="0" smtClean="0">
                <a:solidFill>
                  <a:srgbClr val="003A62"/>
                </a:solidFill>
              </a:rPr>
              <a:t> </a:t>
            </a:r>
          </a:p>
          <a:p>
            <a:pPr marL="1657350" lvl="3" indent="-285750">
              <a:buFont typeface="Wingdings" panose="05000000000000000000" pitchFamily="2" charset="2"/>
              <a:buChar char="Ø"/>
            </a:pPr>
            <a:r>
              <a:rPr lang="it-IT" dirty="0">
                <a:solidFill>
                  <a:srgbClr val="003A62"/>
                </a:solidFill>
              </a:rPr>
              <a:t>Misure di Conformità e </a:t>
            </a:r>
            <a:r>
              <a:rPr lang="it-IT" dirty="0" smtClean="0">
                <a:solidFill>
                  <a:srgbClr val="003A62"/>
                </a:solidFill>
              </a:rPr>
              <a:t>Sanzioni: fino al 10% fatturato mondiale –  fino al 20% in caso di </a:t>
            </a:r>
            <a:r>
              <a:rPr lang="it-IT" dirty="0">
                <a:solidFill>
                  <a:srgbClr val="003A62"/>
                </a:solidFill>
              </a:rPr>
              <a:t>violazioni ripetute </a:t>
            </a:r>
            <a:r>
              <a:rPr lang="it-IT" dirty="0" smtClean="0">
                <a:solidFill>
                  <a:srgbClr val="003A62"/>
                </a:solidFill>
              </a:rPr>
              <a:t>e in certi casi anche la </a:t>
            </a:r>
            <a:r>
              <a:rPr lang="it-IT" dirty="0">
                <a:solidFill>
                  <a:srgbClr val="003A62"/>
                </a:solidFill>
              </a:rPr>
              <a:t>possibilità di essere costretti a cedere </a:t>
            </a:r>
            <a:r>
              <a:rPr lang="it-IT" dirty="0" err="1">
                <a:solidFill>
                  <a:srgbClr val="003A62"/>
                </a:solidFill>
              </a:rPr>
              <a:t>asset</a:t>
            </a:r>
            <a:r>
              <a:rPr lang="it-IT" dirty="0">
                <a:solidFill>
                  <a:srgbClr val="003A62"/>
                </a:solidFill>
              </a:rPr>
              <a:t> oppure essere banditi dall'operare all'interno dei confini europei. </a:t>
            </a:r>
            <a:endParaRPr lang="it-IT" dirty="0" smtClean="0">
              <a:solidFill>
                <a:srgbClr val="003A62"/>
              </a:solidFill>
            </a:endParaRPr>
          </a:p>
          <a:p>
            <a:pPr marL="1657350" lvl="3" indent="-285750">
              <a:buFont typeface="Wingdings" panose="05000000000000000000" pitchFamily="2" charset="2"/>
              <a:buChar char="Ø"/>
            </a:pPr>
            <a:r>
              <a:rPr lang="it-IT" dirty="0">
                <a:solidFill>
                  <a:srgbClr val="003A62"/>
                </a:solidFill>
              </a:rPr>
              <a:t>La Commissione Europea è l’unico organo responsabile dell’applicazione del DMA</a:t>
            </a:r>
            <a:r>
              <a:rPr lang="it-IT" dirty="0" smtClean="0">
                <a:solidFill>
                  <a:srgbClr val="003A62"/>
                </a:solidFill>
              </a:rPr>
              <a:t>.</a:t>
            </a:r>
          </a:p>
          <a:p>
            <a:pPr marL="1657350" lvl="3" indent="-285750">
              <a:buFont typeface="Wingdings" panose="05000000000000000000" pitchFamily="2" charset="2"/>
              <a:buChar char="Ø"/>
            </a:pPr>
            <a:r>
              <a:rPr lang="it-IT" dirty="0">
                <a:solidFill>
                  <a:srgbClr val="003A62"/>
                </a:solidFill>
              </a:rPr>
              <a:t>la Commissione </a:t>
            </a:r>
            <a:r>
              <a:rPr lang="it-IT" dirty="0" smtClean="0">
                <a:solidFill>
                  <a:srgbClr val="003A62"/>
                </a:solidFill>
              </a:rPr>
              <a:t>ha, tra le altre, aperto </a:t>
            </a:r>
            <a:r>
              <a:rPr lang="it-IT" dirty="0">
                <a:solidFill>
                  <a:srgbClr val="003A62"/>
                </a:solidFill>
              </a:rPr>
              <a:t>indagini per non conformità contro </a:t>
            </a:r>
            <a:r>
              <a:rPr lang="it-IT" dirty="0" err="1">
                <a:solidFill>
                  <a:srgbClr val="003A62"/>
                </a:solidFill>
              </a:rPr>
              <a:t>Alphabet</a:t>
            </a:r>
            <a:r>
              <a:rPr lang="it-IT" dirty="0">
                <a:solidFill>
                  <a:srgbClr val="003A62"/>
                </a:solidFill>
              </a:rPr>
              <a:t>, Apple e Meta in base al DMA. Inoltre, aziende come Booking, </a:t>
            </a:r>
            <a:r>
              <a:rPr lang="it-IT" dirty="0" err="1">
                <a:solidFill>
                  <a:srgbClr val="003A62"/>
                </a:solidFill>
              </a:rPr>
              <a:t>ByteDance</a:t>
            </a:r>
            <a:r>
              <a:rPr lang="it-IT" dirty="0">
                <a:solidFill>
                  <a:srgbClr val="003A62"/>
                </a:solidFill>
              </a:rPr>
              <a:t> e X hanno notificato alla Commissione il loro potenziale status di “</a:t>
            </a:r>
            <a:r>
              <a:rPr lang="it-IT" dirty="0" err="1">
                <a:solidFill>
                  <a:srgbClr val="003A62"/>
                </a:solidFill>
              </a:rPr>
              <a:t>gatekeeper</a:t>
            </a:r>
            <a:r>
              <a:rPr lang="it-IT" dirty="0">
                <a:solidFill>
                  <a:srgbClr val="003A62"/>
                </a:solidFill>
              </a:rPr>
              <a:t>”.</a:t>
            </a: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395536" y="188640"/>
            <a:ext cx="7513225" cy="864000"/>
          </a:xfrm>
        </p:spPr>
        <p:txBody>
          <a:bodyPr>
            <a:normAutofit/>
          </a:bodyPr>
          <a:lstStyle/>
          <a:p>
            <a:pPr algn="ctr"/>
            <a:r>
              <a:rPr lang="it-IT" sz="2400" b="1" dirty="0" smtClean="0">
                <a:solidFill>
                  <a:srgbClr val="FF0000"/>
                </a:solidFill>
              </a:rPr>
              <a:t>I mercati Digitali: recente applicazione delle frontiere mobili del dr. antitrust</a:t>
            </a:r>
            <a:endParaRPr lang="it-IT"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6968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107504" y="1340768"/>
            <a:ext cx="8493540" cy="5400600"/>
          </a:xfrm>
        </p:spPr>
        <p:txBody>
          <a:bodyPr>
            <a:noAutofit/>
          </a:bodyPr>
          <a:lstStyle/>
          <a:p>
            <a:pPr marL="361950" indent="-361950" algn="just">
              <a:lnSpc>
                <a:spcPct val="90000"/>
              </a:lnSpc>
              <a:spcBef>
                <a:spcPts val="600"/>
              </a:spcBef>
              <a:spcAft>
                <a:spcPts val="600"/>
              </a:spcAft>
              <a:buFont typeface="Wingdings" pitchFamily="2" charset="2"/>
              <a:buChar char="Ø"/>
            </a:pPr>
            <a:r>
              <a:rPr lang="it-IT" dirty="0"/>
              <a:t>Attualmente </a:t>
            </a:r>
            <a:r>
              <a:rPr lang="it-IT" b="1" dirty="0"/>
              <a:t>oltre 100 giurisdizioni</a:t>
            </a:r>
            <a:r>
              <a:rPr lang="it-IT" dirty="0"/>
              <a:t> prevedono meccanismi di </a:t>
            </a:r>
            <a:r>
              <a:rPr lang="it-IT" b="1" dirty="0"/>
              <a:t>controllo </a:t>
            </a:r>
            <a:r>
              <a:rPr lang="it-IT" dirty="0"/>
              <a:t>delle concentrazioni</a:t>
            </a:r>
          </a:p>
          <a:p>
            <a:pPr marL="647700" lvl="2" indent="-285750" algn="just">
              <a:lnSpc>
                <a:spcPct val="90000"/>
              </a:lnSpc>
              <a:spcBef>
                <a:spcPts val="600"/>
              </a:spcBef>
            </a:pPr>
            <a:r>
              <a:rPr lang="it-IT" dirty="0">
                <a:solidFill>
                  <a:srgbClr val="003A62"/>
                </a:solidFill>
              </a:rPr>
              <a:t>Italia: Legge n. 287/1990 (“Legge Antitrust”), recentemente modificata dalla Legge n. 124 del 4 agosto 2017 (“Legge Annuale per il Mercato e la Concorrenza”). </a:t>
            </a:r>
          </a:p>
          <a:p>
            <a:pPr marL="647700" lvl="2" indent="-285750" algn="just">
              <a:lnSpc>
                <a:spcPct val="90000"/>
              </a:lnSpc>
              <a:spcBef>
                <a:spcPts val="600"/>
              </a:spcBef>
            </a:pPr>
            <a:r>
              <a:rPr lang="it-IT" dirty="0">
                <a:solidFill>
                  <a:srgbClr val="003A62"/>
                </a:solidFill>
              </a:rPr>
              <a:t>UE: Regolamento CE n. 139/2004 (e Regolamento UE di esecuzione n. 914/2023).</a:t>
            </a:r>
          </a:p>
          <a:p>
            <a:pPr marL="361950" indent="-361950" algn="just">
              <a:lnSpc>
                <a:spcPct val="90000"/>
              </a:lnSpc>
              <a:spcBef>
                <a:spcPts val="600"/>
              </a:spcBef>
              <a:spcAft>
                <a:spcPts val="600"/>
              </a:spcAft>
              <a:buFont typeface="Wingdings" pitchFamily="2" charset="2"/>
              <a:buChar char="Ø"/>
            </a:pPr>
            <a:r>
              <a:rPr lang="it-IT" dirty="0"/>
              <a:t>In genere si prevede un sistema di </a:t>
            </a:r>
            <a:r>
              <a:rPr lang="it-IT" b="1" dirty="0"/>
              <a:t>notifica preventiva obbligatoria </a:t>
            </a:r>
            <a:r>
              <a:rPr lang="it-IT" dirty="0"/>
              <a:t>delle concentrazioni con </a:t>
            </a:r>
            <a:r>
              <a:rPr lang="it-IT" b="1" dirty="0"/>
              <a:t>effetti sospensivi </a:t>
            </a:r>
            <a:r>
              <a:rPr lang="it-IT" dirty="0"/>
              <a:t>(cd. </a:t>
            </a:r>
            <a:r>
              <a:rPr lang="it-IT" i="1" dirty="0"/>
              <a:t>stand-</a:t>
            </a:r>
            <a:r>
              <a:rPr lang="it-IT" i="1" dirty="0" err="1"/>
              <a:t>still</a:t>
            </a:r>
            <a:r>
              <a:rPr lang="it-IT" dirty="0"/>
              <a:t>).</a:t>
            </a:r>
            <a:endParaRPr lang="it-IT" b="1" dirty="0"/>
          </a:p>
          <a:p>
            <a:pPr marL="361950" indent="-361950" algn="just">
              <a:lnSpc>
                <a:spcPct val="90000"/>
              </a:lnSpc>
              <a:spcBef>
                <a:spcPts val="600"/>
              </a:spcBef>
              <a:spcAft>
                <a:spcPts val="600"/>
              </a:spcAft>
              <a:buFont typeface="Wingdings" pitchFamily="2" charset="2"/>
              <a:buChar char="Ø"/>
            </a:pPr>
            <a:r>
              <a:rPr lang="it-IT" dirty="0"/>
              <a:t>Normalmente il controllo delle concentrazioni viene affidato ad </a:t>
            </a:r>
            <a:r>
              <a:rPr lang="it-IT" b="1" dirty="0"/>
              <a:t>autorità amministrative / organismi pubblici.</a:t>
            </a:r>
            <a:endParaRPr lang="it-IT" dirty="0"/>
          </a:p>
          <a:p>
            <a:pPr marL="361950" indent="-361950" algn="just">
              <a:lnSpc>
                <a:spcPct val="90000"/>
              </a:lnSpc>
              <a:spcBef>
                <a:spcPts val="600"/>
              </a:spcBef>
              <a:spcAft>
                <a:spcPts val="600"/>
              </a:spcAft>
              <a:buFont typeface="Wingdings" pitchFamily="2" charset="2"/>
              <a:buChar char="Ø"/>
            </a:pPr>
            <a:r>
              <a:rPr lang="it-IT" dirty="0"/>
              <a:t>Spesso tali autorità hanno rilevanti poteri nei confronti delle parti, tra cui il potere di </a:t>
            </a:r>
            <a:r>
              <a:rPr lang="it-IT" b="1" dirty="0"/>
              <a:t>effettuare ispezioni </a:t>
            </a:r>
            <a:r>
              <a:rPr lang="it-IT" dirty="0"/>
              <a:t>presso le sedi delle imprese coinvolte durante la fase istruttoria; il potere di </a:t>
            </a:r>
            <a:r>
              <a:rPr lang="it-IT" b="1" dirty="0"/>
              <a:t>comminare sanzioni </a:t>
            </a:r>
            <a:r>
              <a:rPr lang="it-IT" dirty="0"/>
              <a:t>in caso di violazione di obblighi, ecc..</a:t>
            </a:r>
          </a:p>
          <a:p>
            <a:pPr marL="361950" indent="-361950" algn="just">
              <a:lnSpc>
                <a:spcPct val="90000"/>
              </a:lnSpc>
              <a:spcBef>
                <a:spcPts val="600"/>
              </a:spcBef>
              <a:spcAft>
                <a:spcPts val="600"/>
              </a:spcAft>
              <a:buFont typeface="Wingdings" pitchFamily="2" charset="2"/>
              <a:buChar char="Ø"/>
            </a:pPr>
            <a:r>
              <a:rPr lang="it-IT" dirty="0"/>
              <a:t>Sono soggette </a:t>
            </a:r>
            <a:r>
              <a:rPr lang="it-IT" b="1" dirty="0"/>
              <a:t>all’obbligo</a:t>
            </a:r>
            <a:r>
              <a:rPr lang="it-IT" dirty="0"/>
              <a:t> di comunicazione tutte le operazioni (anche quelle che non presentando particolari criticità sotto il profilo concorrenziale) che:</a:t>
            </a:r>
          </a:p>
          <a:p>
            <a:pPr marL="609600" lvl="1" indent="-342900" algn="just">
              <a:lnSpc>
                <a:spcPct val="90000"/>
              </a:lnSpc>
              <a:spcBef>
                <a:spcPts val="600"/>
              </a:spcBef>
              <a:spcAft>
                <a:spcPts val="600"/>
              </a:spcAft>
              <a:buFont typeface="+mj-lt"/>
              <a:buAutoNum type="arabicPeriod"/>
            </a:pPr>
            <a:r>
              <a:rPr lang="it-IT" b="1" dirty="0"/>
              <a:t>costituiscono “concentrazione”</a:t>
            </a:r>
            <a:r>
              <a:rPr lang="it-IT" dirty="0"/>
              <a:t>; e</a:t>
            </a:r>
          </a:p>
          <a:p>
            <a:pPr marL="609600" lvl="1" indent="-342900" algn="just">
              <a:lnSpc>
                <a:spcPct val="90000"/>
              </a:lnSpc>
              <a:spcBef>
                <a:spcPts val="600"/>
              </a:spcBef>
              <a:spcAft>
                <a:spcPts val="600"/>
              </a:spcAft>
              <a:buFont typeface="+mj-lt"/>
              <a:buAutoNum type="arabicPeriod"/>
            </a:pPr>
            <a:r>
              <a:rPr lang="it-IT" b="1" dirty="0"/>
              <a:t>soddisfano i requisiti di notifica </a:t>
            </a:r>
            <a:r>
              <a:rPr lang="it-IT" dirty="0"/>
              <a:t>stabiliti dalla normativa nazionale e/o europea applicabile.</a:t>
            </a:r>
          </a:p>
          <a:p>
            <a:pPr marL="1371600" lvl="3" indent="0">
              <a:buNone/>
            </a:pP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395536" y="188640"/>
            <a:ext cx="7513225" cy="864000"/>
          </a:xfrm>
        </p:spPr>
        <p:txBody>
          <a:bodyPr>
            <a:normAutofit/>
          </a:bodyPr>
          <a:lstStyle/>
          <a:p>
            <a:pPr algn="ctr"/>
            <a:r>
              <a:rPr lang="it-IT" sz="2400" dirty="0">
                <a:solidFill>
                  <a:srgbClr val="FF0000"/>
                </a:solidFill>
              </a:rPr>
              <a:t>Il controllo delle concentrazioni</a:t>
            </a:r>
            <a:endParaRPr lang="it-IT"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6968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107504" y="1340768"/>
            <a:ext cx="8493540" cy="5400600"/>
          </a:xfrm>
        </p:spPr>
        <p:txBody>
          <a:bodyPr>
            <a:noAutofit/>
          </a:bodyPr>
          <a:lstStyle/>
          <a:p>
            <a:pPr marL="361950" indent="-361950" algn="just">
              <a:lnSpc>
                <a:spcPct val="90000"/>
              </a:lnSpc>
              <a:spcBef>
                <a:spcPts val="600"/>
              </a:spcBef>
              <a:spcAft>
                <a:spcPts val="600"/>
              </a:spcAft>
              <a:buFont typeface="Wingdings" pitchFamily="2" charset="2"/>
              <a:buChar char="Ø"/>
            </a:pPr>
            <a:r>
              <a:rPr lang="it-IT" dirty="0"/>
              <a:t>Attualmente </a:t>
            </a:r>
            <a:r>
              <a:rPr lang="it-IT" b="1" dirty="0"/>
              <a:t>oltre 100 giurisdizioni</a:t>
            </a:r>
            <a:r>
              <a:rPr lang="it-IT" dirty="0"/>
              <a:t> prevedono meccanismi di </a:t>
            </a:r>
            <a:r>
              <a:rPr lang="it-IT" b="1" dirty="0"/>
              <a:t>controllo </a:t>
            </a:r>
            <a:r>
              <a:rPr lang="it-IT" dirty="0"/>
              <a:t>delle concentrazioni</a:t>
            </a:r>
          </a:p>
          <a:p>
            <a:pPr marL="647700" lvl="2" indent="-285750" algn="just">
              <a:lnSpc>
                <a:spcPct val="90000"/>
              </a:lnSpc>
              <a:spcBef>
                <a:spcPts val="600"/>
              </a:spcBef>
            </a:pPr>
            <a:r>
              <a:rPr lang="it-IT" dirty="0">
                <a:solidFill>
                  <a:srgbClr val="003A62"/>
                </a:solidFill>
              </a:rPr>
              <a:t>Italia: Legge n. 287/1990 (“Legge Antitrust”), recentemente modificata dalla Legge n. 124 del 4 agosto 2017 (“Legge Annuale per il Mercato e la Concorrenza”). </a:t>
            </a:r>
          </a:p>
          <a:p>
            <a:pPr marL="647700" lvl="2" indent="-285750" algn="just">
              <a:lnSpc>
                <a:spcPct val="90000"/>
              </a:lnSpc>
              <a:spcBef>
                <a:spcPts val="600"/>
              </a:spcBef>
            </a:pPr>
            <a:r>
              <a:rPr lang="it-IT" dirty="0">
                <a:solidFill>
                  <a:srgbClr val="003A62"/>
                </a:solidFill>
              </a:rPr>
              <a:t>UE: Regolamento CE n. 139/2004 (e Regolamento UE di esecuzione n. 914/2023).</a:t>
            </a:r>
          </a:p>
          <a:p>
            <a:pPr marL="361950" indent="-361950" algn="just">
              <a:lnSpc>
                <a:spcPct val="90000"/>
              </a:lnSpc>
              <a:spcBef>
                <a:spcPts val="600"/>
              </a:spcBef>
              <a:spcAft>
                <a:spcPts val="600"/>
              </a:spcAft>
              <a:buFont typeface="Wingdings" pitchFamily="2" charset="2"/>
              <a:buChar char="Ø"/>
            </a:pPr>
            <a:r>
              <a:rPr lang="it-IT" dirty="0"/>
              <a:t>In genere si prevede un sistema di </a:t>
            </a:r>
            <a:r>
              <a:rPr lang="it-IT" b="1" dirty="0"/>
              <a:t>notifica preventiva obbligatoria </a:t>
            </a:r>
            <a:r>
              <a:rPr lang="it-IT" dirty="0"/>
              <a:t>delle concentrazioni con </a:t>
            </a:r>
            <a:r>
              <a:rPr lang="it-IT" b="1" dirty="0"/>
              <a:t>effetti sospensivi </a:t>
            </a:r>
            <a:r>
              <a:rPr lang="it-IT" dirty="0"/>
              <a:t>(cd. </a:t>
            </a:r>
            <a:r>
              <a:rPr lang="it-IT" i="1" dirty="0"/>
              <a:t>stand-</a:t>
            </a:r>
            <a:r>
              <a:rPr lang="it-IT" i="1" dirty="0" err="1"/>
              <a:t>still</a:t>
            </a:r>
            <a:r>
              <a:rPr lang="it-IT" dirty="0"/>
              <a:t>).</a:t>
            </a:r>
            <a:endParaRPr lang="it-IT" b="1" dirty="0"/>
          </a:p>
          <a:p>
            <a:pPr marL="361950" indent="-361950" algn="just">
              <a:lnSpc>
                <a:spcPct val="90000"/>
              </a:lnSpc>
              <a:spcBef>
                <a:spcPts val="600"/>
              </a:spcBef>
              <a:spcAft>
                <a:spcPts val="600"/>
              </a:spcAft>
              <a:buFont typeface="Wingdings" pitchFamily="2" charset="2"/>
              <a:buChar char="Ø"/>
            </a:pPr>
            <a:r>
              <a:rPr lang="it-IT" dirty="0"/>
              <a:t>Normalmente il controllo delle concentrazioni viene affidato ad </a:t>
            </a:r>
            <a:r>
              <a:rPr lang="it-IT" b="1" dirty="0"/>
              <a:t>autorità amministrative / organismi pubblici.</a:t>
            </a:r>
            <a:endParaRPr lang="it-IT" dirty="0"/>
          </a:p>
          <a:p>
            <a:pPr marL="361950" indent="-361950" algn="just">
              <a:lnSpc>
                <a:spcPct val="90000"/>
              </a:lnSpc>
              <a:spcBef>
                <a:spcPts val="600"/>
              </a:spcBef>
              <a:spcAft>
                <a:spcPts val="600"/>
              </a:spcAft>
              <a:buFont typeface="Wingdings" pitchFamily="2" charset="2"/>
              <a:buChar char="Ø"/>
            </a:pPr>
            <a:r>
              <a:rPr lang="it-IT" dirty="0"/>
              <a:t>Spesso tali autorità hanno rilevanti poteri nei confronti delle parti, tra cui il potere di </a:t>
            </a:r>
            <a:r>
              <a:rPr lang="it-IT" b="1" dirty="0"/>
              <a:t>effettuare ispezioni </a:t>
            </a:r>
            <a:r>
              <a:rPr lang="it-IT" dirty="0"/>
              <a:t>presso le sedi delle imprese coinvolte durante la fase istruttoria; il potere di </a:t>
            </a:r>
            <a:r>
              <a:rPr lang="it-IT" b="1" dirty="0"/>
              <a:t>comminare sanzioni </a:t>
            </a:r>
            <a:r>
              <a:rPr lang="it-IT" dirty="0"/>
              <a:t>in caso di violazione di obblighi, ecc..</a:t>
            </a:r>
          </a:p>
          <a:p>
            <a:pPr marL="361950" indent="-361950" algn="just">
              <a:lnSpc>
                <a:spcPct val="90000"/>
              </a:lnSpc>
              <a:spcBef>
                <a:spcPts val="600"/>
              </a:spcBef>
              <a:spcAft>
                <a:spcPts val="600"/>
              </a:spcAft>
              <a:buFont typeface="Wingdings" pitchFamily="2" charset="2"/>
              <a:buChar char="Ø"/>
            </a:pPr>
            <a:r>
              <a:rPr lang="it-IT" dirty="0"/>
              <a:t>Sono soggette </a:t>
            </a:r>
            <a:r>
              <a:rPr lang="it-IT" b="1" dirty="0"/>
              <a:t>all’obbligo</a:t>
            </a:r>
            <a:r>
              <a:rPr lang="it-IT" dirty="0"/>
              <a:t> di comunicazione tutte le operazioni (anche quelle che non presentando particolari criticità sotto il profilo concorrenziale) che:</a:t>
            </a:r>
          </a:p>
          <a:p>
            <a:pPr marL="609600" lvl="1" indent="-342900" algn="just">
              <a:lnSpc>
                <a:spcPct val="90000"/>
              </a:lnSpc>
              <a:spcBef>
                <a:spcPts val="600"/>
              </a:spcBef>
              <a:spcAft>
                <a:spcPts val="600"/>
              </a:spcAft>
              <a:buFont typeface="+mj-lt"/>
              <a:buAutoNum type="arabicPeriod"/>
            </a:pPr>
            <a:r>
              <a:rPr lang="it-IT" b="1" dirty="0"/>
              <a:t>costituiscono “concentrazione”</a:t>
            </a:r>
            <a:r>
              <a:rPr lang="it-IT" dirty="0"/>
              <a:t>; e</a:t>
            </a:r>
          </a:p>
          <a:p>
            <a:pPr marL="609600" lvl="1" indent="-342900" algn="just">
              <a:lnSpc>
                <a:spcPct val="90000"/>
              </a:lnSpc>
              <a:spcBef>
                <a:spcPts val="600"/>
              </a:spcBef>
              <a:spcAft>
                <a:spcPts val="600"/>
              </a:spcAft>
              <a:buFont typeface="+mj-lt"/>
              <a:buAutoNum type="arabicPeriod"/>
            </a:pPr>
            <a:r>
              <a:rPr lang="it-IT" b="1" dirty="0"/>
              <a:t>soddisfano i requisiti di notifica </a:t>
            </a:r>
            <a:r>
              <a:rPr lang="it-IT" dirty="0"/>
              <a:t>stabiliti dalla normativa nazionale e/o europea applicabile.</a:t>
            </a:r>
          </a:p>
          <a:p>
            <a:pPr marL="1371600" lvl="3" indent="0">
              <a:buNone/>
            </a:pP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395536" y="188640"/>
            <a:ext cx="7513225" cy="864000"/>
          </a:xfrm>
        </p:spPr>
        <p:txBody>
          <a:bodyPr>
            <a:normAutofit/>
          </a:bodyPr>
          <a:lstStyle/>
          <a:p>
            <a:pPr algn="ctr"/>
            <a:r>
              <a:rPr lang="it-IT" sz="2400" dirty="0">
                <a:solidFill>
                  <a:srgbClr val="FF0000"/>
                </a:solidFill>
              </a:rPr>
              <a:t>Il controllo delle concentrazioni</a:t>
            </a:r>
            <a:endParaRPr lang="it-IT"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518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A28F9D09-B0A9-174B-9786-615C74FDC8C9}"/>
              </a:ext>
            </a:extLst>
          </p:cNvPr>
          <p:cNvSpPr txBox="1"/>
          <p:nvPr/>
        </p:nvSpPr>
        <p:spPr>
          <a:xfrm>
            <a:off x="539552" y="1268760"/>
            <a:ext cx="7272808" cy="5724644"/>
          </a:xfrm>
          <a:prstGeom prst="rect">
            <a:avLst/>
          </a:prstGeom>
          <a:noFill/>
        </p:spPr>
        <p:txBody>
          <a:bodyPr wrap="square" rtlCol="0">
            <a:spAutoFit/>
          </a:bodyPr>
          <a:lstStyle/>
          <a:p>
            <a:pPr marL="361950" indent="-361950" algn="just">
              <a:buFont typeface="Wingdings" panose="05000000000000000000" pitchFamily="2" charset="2"/>
              <a:buChar char="Ø"/>
            </a:pPr>
            <a:r>
              <a:rPr lang="it-IT" dirty="0"/>
              <a:t>Ogni operazione che produce una </a:t>
            </a:r>
            <a:r>
              <a:rPr lang="it-IT" b="1" u="sng" dirty="0"/>
              <a:t>modifica strutturale e duratura del controllo delle imprese coinvolte</a:t>
            </a:r>
            <a:r>
              <a:rPr lang="it-IT" dirty="0"/>
              <a:t>. </a:t>
            </a:r>
          </a:p>
          <a:p>
            <a:pPr marL="361950" indent="-361950" algn="just">
              <a:buFont typeface="Wingdings" panose="05000000000000000000" pitchFamily="2" charset="2"/>
              <a:buChar char="Ø"/>
            </a:pPr>
            <a:r>
              <a:rPr lang="it-IT" dirty="0"/>
              <a:t>Nozione ampia di “</a:t>
            </a:r>
            <a:r>
              <a:rPr lang="it-IT" b="1" dirty="0"/>
              <a:t>controllo</a:t>
            </a:r>
            <a:r>
              <a:rPr lang="it-IT" dirty="0"/>
              <a:t>” che consiste nella </a:t>
            </a:r>
            <a:r>
              <a:rPr lang="it-IT" b="1" dirty="0"/>
              <a:t>possibilità</a:t>
            </a:r>
            <a:r>
              <a:rPr lang="it-IT" dirty="0"/>
              <a:t> di esercitare </a:t>
            </a:r>
            <a:r>
              <a:rPr lang="it-IT" b="1" dirty="0"/>
              <a:t>un’influenza</a:t>
            </a:r>
            <a:r>
              <a:rPr lang="it-IT" dirty="0"/>
              <a:t> </a:t>
            </a:r>
            <a:r>
              <a:rPr lang="it-IT" b="1" dirty="0"/>
              <a:t>determinante</a:t>
            </a:r>
            <a:r>
              <a:rPr lang="it-IT" dirty="0"/>
              <a:t> sull’attività di un’impresa…</a:t>
            </a:r>
          </a:p>
          <a:p>
            <a:pPr marL="361950" indent="0" algn="just">
              <a:buNone/>
            </a:pPr>
            <a:r>
              <a:rPr lang="it-IT" dirty="0"/>
              <a:t>… che può realizzarsi attraverso diversi mezzi in presenza di </a:t>
            </a:r>
            <a:r>
              <a:rPr lang="it-IT" b="1" dirty="0"/>
              <a:t>diritti</a:t>
            </a:r>
            <a:r>
              <a:rPr lang="it-IT" dirty="0"/>
              <a:t> e </a:t>
            </a:r>
            <a:r>
              <a:rPr lang="it-IT" b="1" dirty="0"/>
              <a:t>contratti</a:t>
            </a:r>
            <a:r>
              <a:rPr lang="it-IT" dirty="0"/>
              <a:t>, o </a:t>
            </a:r>
            <a:r>
              <a:rPr lang="it-IT" b="1" dirty="0"/>
              <a:t>altri mezzi</a:t>
            </a:r>
            <a:r>
              <a:rPr lang="it-IT" dirty="0"/>
              <a:t>, considerati anche congiuntamente. </a:t>
            </a:r>
          </a:p>
          <a:p>
            <a:pPr marL="361950" indent="-361950" algn="just">
              <a:buFont typeface="Wingdings" panose="05000000000000000000" pitchFamily="2" charset="2"/>
              <a:buChar char="Ø"/>
            </a:pPr>
            <a:r>
              <a:rPr lang="it-IT" dirty="0"/>
              <a:t>I criteri da seguire per determinare se vi sia o meno concentrazione sono di natura più </a:t>
            </a:r>
            <a:r>
              <a:rPr lang="it-IT" b="1" dirty="0"/>
              <a:t>qualitativa</a:t>
            </a:r>
            <a:r>
              <a:rPr lang="it-IT" dirty="0"/>
              <a:t> che quantitativa e gli elementi da prendere in considerazione sono tanto </a:t>
            </a:r>
            <a:r>
              <a:rPr lang="it-IT" b="1" dirty="0"/>
              <a:t>elementi di diritto </a:t>
            </a:r>
            <a:r>
              <a:rPr lang="it-IT" dirty="0"/>
              <a:t>quanto </a:t>
            </a:r>
            <a:r>
              <a:rPr lang="it-IT" b="1" dirty="0"/>
              <a:t>elementi di fatto</a:t>
            </a:r>
            <a:r>
              <a:rPr lang="it-IT" dirty="0"/>
              <a:t>. </a:t>
            </a:r>
          </a:p>
          <a:p>
            <a:pPr marL="361950" indent="-361950" algn="just">
              <a:spcBef>
                <a:spcPts val="300"/>
              </a:spcBef>
              <a:spcAft>
                <a:spcPts val="300"/>
              </a:spcAft>
              <a:buFont typeface="Wingdings" panose="05000000000000000000" pitchFamily="2" charset="2"/>
              <a:buChar char="Ø"/>
            </a:pPr>
            <a:r>
              <a:rPr lang="it-IT" b="1" u="sng" dirty="0"/>
              <a:t>Non</a:t>
            </a:r>
            <a:r>
              <a:rPr lang="it-IT" dirty="0"/>
              <a:t> costituiscono </a:t>
            </a:r>
            <a:r>
              <a:rPr lang="it-IT" b="1" dirty="0"/>
              <a:t>concentrazioni:</a:t>
            </a:r>
            <a:r>
              <a:rPr lang="it-IT" dirty="0"/>
              <a:t> </a:t>
            </a:r>
          </a:p>
          <a:p>
            <a:pPr marL="628650" lvl="1" algn="just">
              <a:spcBef>
                <a:spcPts val="300"/>
              </a:spcBef>
              <a:spcAft>
                <a:spcPts val="300"/>
              </a:spcAft>
              <a:buFont typeface="Wingdings" panose="05000000000000000000" pitchFamily="2" charset="2"/>
              <a:buChar char="§"/>
            </a:pPr>
            <a:r>
              <a:rPr lang="it-IT" sz="1600" dirty="0"/>
              <a:t>le acquisizioni di partecipazioni a fini meramente finanziari;</a:t>
            </a:r>
          </a:p>
          <a:p>
            <a:pPr marL="628650" lvl="1" algn="just">
              <a:buFont typeface="Wingdings" panose="05000000000000000000" pitchFamily="2" charset="2"/>
              <a:buChar char="§"/>
            </a:pPr>
            <a:r>
              <a:rPr lang="it-IT" sz="1600" dirty="0"/>
              <a:t>le operazioni infra-gruppo (realizzate fra società controllate, anche se indirettamente, da un unico soggetto);</a:t>
            </a:r>
          </a:p>
          <a:p>
            <a:pPr marL="628650" lvl="1" algn="just">
              <a:buFont typeface="Wingdings" panose="05000000000000000000" pitchFamily="2" charset="2"/>
              <a:buChar char="§"/>
            </a:pPr>
            <a:r>
              <a:rPr lang="it-IT" sz="1600" dirty="0"/>
              <a:t>le operazioni i cui partecipanti non svolgono alcuna attività economica.</a:t>
            </a:r>
          </a:p>
          <a:p>
            <a:pPr marL="361950" indent="-361950" algn="just">
              <a:spcBef>
                <a:spcPts val="300"/>
              </a:spcBef>
              <a:spcAft>
                <a:spcPts val="300"/>
              </a:spcAft>
              <a:buFont typeface="Wingdings" panose="05000000000000000000" pitchFamily="2" charset="2"/>
              <a:buChar char="Ø"/>
            </a:pPr>
            <a:r>
              <a:rPr lang="it-IT" dirty="0"/>
              <a:t>Costituiscono </a:t>
            </a:r>
            <a:r>
              <a:rPr lang="it-IT" b="1" dirty="0"/>
              <a:t>concentrazioni</a:t>
            </a:r>
            <a:r>
              <a:rPr lang="it-IT" dirty="0"/>
              <a:t>: </a:t>
            </a:r>
          </a:p>
          <a:p>
            <a:pPr marL="628650" lvl="1" algn="just">
              <a:spcBef>
                <a:spcPts val="300"/>
              </a:spcBef>
              <a:spcAft>
                <a:spcPts val="300"/>
              </a:spcAft>
              <a:buFont typeface="Wingdings" panose="05000000000000000000" pitchFamily="2" charset="2"/>
              <a:buChar char="§"/>
            </a:pPr>
            <a:r>
              <a:rPr lang="it-IT" sz="1600" dirty="0"/>
              <a:t>Fusioni;</a:t>
            </a:r>
          </a:p>
          <a:p>
            <a:pPr marL="628650" lvl="1" algn="just">
              <a:buFont typeface="Wingdings" panose="05000000000000000000" pitchFamily="2" charset="2"/>
              <a:buChar char="§"/>
            </a:pPr>
            <a:r>
              <a:rPr lang="it-IT" sz="1600" dirty="0"/>
              <a:t>Acquisizione di controllo esclusivo o congiunto;</a:t>
            </a:r>
          </a:p>
          <a:p>
            <a:pPr marL="628650" lvl="1" algn="just">
              <a:buFont typeface="Wingdings" panose="05000000000000000000" pitchFamily="2" charset="2"/>
              <a:buChar char="§"/>
            </a:pPr>
            <a:r>
              <a:rPr lang="it-IT" sz="1600" dirty="0"/>
              <a:t>Costituzione di un’impresa comune (Joint Venture)</a:t>
            </a:r>
          </a:p>
          <a:p>
            <a:endParaRPr lang="it-IT" dirty="0"/>
          </a:p>
        </p:txBody>
      </p:sp>
      <p:sp>
        <p:nvSpPr>
          <p:cNvPr id="4" name="CasellaDiTesto 3">
            <a:extLst>
              <a:ext uri="{FF2B5EF4-FFF2-40B4-BE49-F238E27FC236}">
                <a16:creationId xmlns:a16="http://schemas.microsoft.com/office/drawing/2014/main" xmlns="" id="{758EFC17-D65B-6F4C-878C-EB33BA1F4950}"/>
              </a:ext>
            </a:extLst>
          </p:cNvPr>
          <p:cNvSpPr txBox="1"/>
          <p:nvPr/>
        </p:nvSpPr>
        <p:spPr>
          <a:xfrm>
            <a:off x="1187624" y="332656"/>
            <a:ext cx="6048672" cy="461665"/>
          </a:xfrm>
          <a:prstGeom prst="rect">
            <a:avLst/>
          </a:prstGeom>
          <a:noFill/>
        </p:spPr>
        <p:txBody>
          <a:bodyPr wrap="square" rtlCol="0">
            <a:spAutoFit/>
          </a:bodyPr>
          <a:lstStyle/>
          <a:p>
            <a:pPr algn="ctr"/>
            <a:r>
              <a:rPr lang="it-IT" sz="2400" dirty="0">
                <a:solidFill>
                  <a:srgbClr val="FF0000"/>
                </a:solidFill>
              </a:rPr>
              <a:t>Nozione di concentrazione</a:t>
            </a:r>
          </a:p>
        </p:txBody>
      </p:sp>
    </p:spTree>
    <p:extLst>
      <p:ext uri="{BB962C8B-B14F-4D97-AF65-F5344CB8AC3E}">
        <p14:creationId xmlns:p14="http://schemas.microsoft.com/office/powerpoint/2010/main" val="1706041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CD53E467-F809-CA4E-A498-EE218A4461CD}"/>
              </a:ext>
            </a:extLst>
          </p:cNvPr>
          <p:cNvSpPr txBox="1"/>
          <p:nvPr/>
        </p:nvSpPr>
        <p:spPr>
          <a:xfrm>
            <a:off x="683568" y="836712"/>
            <a:ext cx="4140460" cy="5078313"/>
          </a:xfrm>
          <a:prstGeom prst="rect">
            <a:avLst/>
          </a:prstGeom>
          <a:noFill/>
          <a:ln>
            <a:solidFill>
              <a:schemeClr val="tx1"/>
            </a:solidFill>
          </a:ln>
        </p:spPr>
        <p:txBody>
          <a:bodyPr wrap="square" rtlCol="0">
            <a:spAutoFit/>
          </a:bodyPr>
          <a:lstStyle/>
          <a:p>
            <a:pPr algn="ctr"/>
            <a:r>
              <a:rPr lang="it-IT" b="1" i="1" dirty="0"/>
              <a:t>De </a:t>
            </a:r>
            <a:r>
              <a:rPr lang="it-IT" b="1" i="1" dirty="0" err="1"/>
              <a:t>jure</a:t>
            </a:r>
            <a:endParaRPr lang="it-IT" b="1" i="1" dirty="0"/>
          </a:p>
          <a:p>
            <a:pPr marL="171450" indent="-171450" algn="just">
              <a:spcAft>
                <a:spcPts val="0"/>
              </a:spcAft>
              <a:buFont typeface="Arial" panose="020B0604020202020204" pitchFamily="34" charset="0"/>
              <a:buChar char="•"/>
            </a:pPr>
            <a:r>
              <a:rPr lang="it-IT" sz="1200" dirty="0"/>
              <a:t>Acquisto di quote o azioni di maggioranza.</a:t>
            </a:r>
          </a:p>
          <a:p>
            <a:pPr marL="171450" indent="-171450" algn="just">
              <a:spcAft>
                <a:spcPts val="0"/>
              </a:spcAft>
              <a:buFont typeface="Arial" panose="020B0604020202020204" pitchFamily="34" charset="0"/>
              <a:buChar char="•"/>
            </a:pPr>
            <a:r>
              <a:rPr lang="it-IT" sz="1200" dirty="0"/>
              <a:t>Acquisto della proprietà di un’azienda (o di un suo ramo) o di cespiti patrimoniali cui sia attribuibile un fatturato.</a:t>
            </a:r>
          </a:p>
          <a:p>
            <a:pPr marL="171450" indent="-171450" algn="just">
              <a:spcAft>
                <a:spcPts val="0"/>
              </a:spcAft>
              <a:buFont typeface="Arial" panose="020B0604020202020204" pitchFamily="34" charset="0"/>
              <a:buChar char="•"/>
            </a:pPr>
            <a:r>
              <a:rPr lang="it-IT" sz="1200" dirty="0"/>
              <a:t>Controllo di diritto su base contrattuale:</a:t>
            </a:r>
          </a:p>
          <a:p>
            <a:pPr marL="449263" lvl="1" indent="-268288" algn="just">
              <a:buFont typeface="Wingdings" pitchFamily="2" charset="2"/>
              <a:buChar char="Ø"/>
            </a:pPr>
            <a:r>
              <a:rPr lang="it-IT" sz="1200" dirty="0"/>
              <a:t>accordo che conferisce al controllante poteri gestionali analoghi a quelli derivanti da un pacchetto azionario di maggioranza o della proprietà dei beni aziendali;</a:t>
            </a:r>
          </a:p>
          <a:p>
            <a:pPr marL="449263" lvl="1" indent="-268288" algn="just">
              <a:buFont typeface="Wingdings" pitchFamily="2" charset="2"/>
              <a:buChar char="Ø"/>
            </a:pPr>
            <a:r>
              <a:rPr lang="it-IT" sz="1200" dirty="0"/>
              <a:t>patti parasociali di </a:t>
            </a:r>
            <a:r>
              <a:rPr lang="it-IT" sz="1200" i="1" dirty="0"/>
              <a:t>corporate </a:t>
            </a:r>
            <a:r>
              <a:rPr lang="it-IT" sz="1200" i="1" dirty="0" err="1"/>
              <a:t>governance</a:t>
            </a:r>
            <a:r>
              <a:rPr lang="it-IT" sz="1200" i="1" dirty="0"/>
              <a:t> </a:t>
            </a:r>
            <a:r>
              <a:rPr lang="it-IT" sz="1200" dirty="0"/>
              <a:t>che attribuiscono a uno o più azionisti (anche di minoranza) il controllo esclusivo o congiunto su una società;</a:t>
            </a:r>
          </a:p>
          <a:p>
            <a:pPr marL="449263" lvl="1" indent="-268288" algn="just">
              <a:buFont typeface="Wingdings" pitchFamily="2" charset="2"/>
              <a:buChar char="Ø"/>
            </a:pPr>
            <a:r>
              <a:rPr lang="it-IT" sz="1200" dirty="0"/>
              <a:t>affitto di azienda (di lunga durata e senza possibilità di recesso anticipato), quando i diritti di godimento assegnati dal contratto attribuiscono all’affittuario il controllo sulla gestione delle risorse aziendali senza trasferirgli la proprietà di queste ultime e senza passaggi di pacchetti azionari;</a:t>
            </a:r>
          </a:p>
          <a:p>
            <a:pPr marL="449263" lvl="1" indent="-268288" algn="just">
              <a:buFont typeface="Wingdings" pitchFamily="2" charset="2"/>
              <a:buChar char="Ø"/>
            </a:pPr>
            <a:r>
              <a:rPr lang="it-IT" sz="1200" dirty="0"/>
              <a:t>diritti di veto o azioni preferenziali con diritti speciali che consentono all’azionista di minoranza di determinare il corso strategico degli affari dell’impresa oggetto di acquisizione (es. in relazione a bilancio, </a:t>
            </a:r>
            <a:r>
              <a:rPr lang="it-IT" sz="1200" i="1" dirty="0"/>
              <a:t>business </a:t>
            </a:r>
            <a:r>
              <a:rPr lang="it-IT" sz="1200" i="1" dirty="0" err="1"/>
              <a:t>plan</a:t>
            </a:r>
            <a:r>
              <a:rPr lang="it-IT" sz="1200" dirty="0"/>
              <a:t>, investimenti di grande entità, nomina di più alti dirigenti);</a:t>
            </a:r>
          </a:p>
          <a:p>
            <a:pPr marL="449263" lvl="1" indent="-268288" algn="just">
              <a:buFont typeface="Wingdings" pitchFamily="2" charset="2"/>
              <a:buChar char="Ø"/>
            </a:pPr>
            <a:r>
              <a:rPr lang="it-IT" sz="1200" dirty="0"/>
              <a:t>imposizione di quorum specifici raggiungibili solo grazie al socio di minoranza.</a:t>
            </a:r>
          </a:p>
          <a:p>
            <a:endParaRPr lang="it-IT" dirty="0"/>
          </a:p>
        </p:txBody>
      </p:sp>
      <p:sp>
        <p:nvSpPr>
          <p:cNvPr id="5" name="CasellaDiTesto 4">
            <a:extLst>
              <a:ext uri="{FF2B5EF4-FFF2-40B4-BE49-F238E27FC236}">
                <a16:creationId xmlns:a16="http://schemas.microsoft.com/office/drawing/2014/main" xmlns="" id="{AEAFD303-6279-2E42-9E2F-215783264724}"/>
              </a:ext>
            </a:extLst>
          </p:cNvPr>
          <p:cNvSpPr txBox="1"/>
          <p:nvPr/>
        </p:nvSpPr>
        <p:spPr>
          <a:xfrm>
            <a:off x="5436096" y="836712"/>
            <a:ext cx="3096344" cy="2400657"/>
          </a:xfrm>
          <a:prstGeom prst="rect">
            <a:avLst/>
          </a:prstGeom>
          <a:noFill/>
          <a:ln>
            <a:solidFill>
              <a:schemeClr val="tx1"/>
            </a:solidFill>
          </a:ln>
        </p:spPr>
        <p:txBody>
          <a:bodyPr wrap="square" rtlCol="0">
            <a:spAutoFit/>
          </a:bodyPr>
          <a:lstStyle/>
          <a:p>
            <a:pPr algn="ctr"/>
            <a:r>
              <a:rPr lang="it-IT" b="1" i="1" dirty="0"/>
              <a:t>De facto</a:t>
            </a:r>
          </a:p>
          <a:p>
            <a:pPr marL="171450" indent="-171450" algn="just">
              <a:buFont typeface="Arial" panose="020B0604020202020204" pitchFamily="34" charset="0"/>
              <a:buChar char="•"/>
            </a:pPr>
            <a:r>
              <a:rPr lang="it-IT" sz="1200" dirty="0"/>
              <a:t>Il controllo può presumersi da elementi e situazioni fattuali, da valutare caso per caso, ad esempio:</a:t>
            </a:r>
          </a:p>
          <a:p>
            <a:pPr marL="628650" lvl="1" indent="-171450" algn="just">
              <a:buFont typeface="Wingdings" pitchFamily="2" charset="2"/>
              <a:buChar char="Ø"/>
            </a:pPr>
            <a:r>
              <a:rPr lang="it-IT" sz="1200" dirty="0"/>
              <a:t>azionariato diffuso ed esistenza di legami strutturali, economici o familiari tra l’azionista di minoranza e altri azionisti importanti, tale da garantire al primo una maggioranza stabile dei voti;</a:t>
            </a:r>
          </a:p>
          <a:p>
            <a:pPr marL="628650" lvl="1" indent="-171450" algn="just">
              <a:buFont typeface="Wingdings" pitchFamily="2" charset="2"/>
              <a:buChar char="Ø"/>
            </a:pPr>
            <a:r>
              <a:rPr lang="it-IT" sz="1200" dirty="0"/>
              <a:t>natura della partecipazione (strategica o meramente finanziaria).</a:t>
            </a:r>
          </a:p>
        </p:txBody>
      </p:sp>
      <p:sp>
        <p:nvSpPr>
          <p:cNvPr id="7" name="CasellaDiTesto 6">
            <a:extLst>
              <a:ext uri="{FF2B5EF4-FFF2-40B4-BE49-F238E27FC236}">
                <a16:creationId xmlns:a16="http://schemas.microsoft.com/office/drawing/2014/main" xmlns="" id="{306666FF-693B-A94B-9A49-B956E18EA758}"/>
              </a:ext>
            </a:extLst>
          </p:cNvPr>
          <p:cNvSpPr txBox="1"/>
          <p:nvPr/>
        </p:nvSpPr>
        <p:spPr>
          <a:xfrm>
            <a:off x="2087724" y="207045"/>
            <a:ext cx="3924436" cy="461665"/>
          </a:xfrm>
          <a:prstGeom prst="rect">
            <a:avLst/>
          </a:prstGeom>
          <a:noFill/>
        </p:spPr>
        <p:txBody>
          <a:bodyPr wrap="square" rtlCol="0">
            <a:spAutoFit/>
          </a:bodyPr>
          <a:lstStyle/>
          <a:p>
            <a:pPr algn="ctr"/>
            <a:r>
              <a:rPr lang="it-IT" sz="2400" b="1" dirty="0">
                <a:solidFill>
                  <a:srgbClr val="FF0000"/>
                </a:solidFill>
              </a:rPr>
              <a:t>Mezzi di controllo</a:t>
            </a:r>
          </a:p>
        </p:txBody>
      </p:sp>
    </p:spTree>
    <p:extLst>
      <p:ext uri="{BB962C8B-B14F-4D97-AF65-F5344CB8AC3E}">
        <p14:creationId xmlns:p14="http://schemas.microsoft.com/office/powerpoint/2010/main" val="1620668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107504" y="1340768"/>
            <a:ext cx="8493540" cy="5400600"/>
          </a:xfrm>
        </p:spPr>
        <p:txBody>
          <a:bodyPr>
            <a:noAutofit/>
          </a:bodyPr>
          <a:lstStyle/>
          <a:p>
            <a:pPr marL="0" indent="0" algn="just">
              <a:spcAft>
                <a:spcPts val="600"/>
              </a:spcAft>
              <a:buNone/>
            </a:pPr>
            <a:r>
              <a:rPr lang="it-IT" sz="2400" b="1" dirty="0"/>
              <a:t>Premessa</a:t>
            </a:r>
          </a:p>
          <a:p>
            <a:pPr marL="361950" indent="-361950" algn="just">
              <a:spcAft>
                <a:spcPts val="600"/>
              </a:spcAft>
              <a:buFont typeface="Wingdings" pitchFamily="2" charset="2"/>
              <a:buChar char="Ø"/>
            </a:pPr>
            <a:r>
              <a:rPr lang="it-IT" b="1" u="sng" dirty="0"/>
              <a:t>Nell’Unione Europea</a:t>
            </a:r>
            <a:r>
              <a:rPr lang="it-IT" dirty="0"/>
              <a:t>: principio </a:t>
            </a:r>
            <a:r>
              <a:rPr lang="it-IT" b="1" i="1" u="sng" dirty="0" err="1"/>
              <a:t>one</a:t>
            </a:r>
            <a:r>
              <a:rPr lang="it-IT" b="1" i="1" u="sng" dirty="0"/>
              <a:t>-stop shop</a:t>
            </a:r>
          </a:p>
          <a:p>
            <a:pPr marL="1798638" lvl="1" indent="265113" algn="just">
              <a:spcBef>
                <a:spcPts val="0"/>
              </a:spcBef>
              <a:spcAft>
                <a:spcPts val="300"/>
              </a:spcAft>
            </a:pPr>
            <a:endParaRPr lang="it-IT" sz="800" dirty="0"/>
          </a:p>
          <a:p>
            <a:pPr marL="982663" lvl="1" algn="just">
              <a:spcBef>
                <a:spcPts val="0"/>
              </a:spcBef>
              <a:spcAft>
                <a:spcPts val="300"/>
              </a:spcAft>
            </a:pPr>
            <a:r>
              <a:rPr lang="it-IT" dirty="0"/>
              <a:t>Prima di verificare se le soglie italiane sono superate occorre accertare che l’operazione non abbia dimensione europea.</a:t>
            </a:r>
          </a:p>
          <a:p>
            <a:pPr marL="982663" lvl="1" algn="just">
              <a:spcBef>
                <a:spcPts val="0"/>
              </a:spcBef>
              <a:spcAft>
                <a:spcPts val="300"/>
              </a:spcAft>
            </a:pPr>
            <a:endParaRPr lang="it-IT" dirty="0"/>
          </a:p>
          <a:p>
            <a:pPr marL="982663" lvl="1" algn="just">
              <a:spcBef>
                <a:spcPts val="0"/>
              </a:spcBef>
              <a:spcAft>
                <a:spcPts val="300"/>
              </a:spcAft>
            </a:pPr>
            <a:r>
              <a:rPr lang="it-IT" u="sng" dirty="0"/>
              <a:t>Operazione di dimensione europea</a:t>
            </a:r>
            <a:r>
              <a:rPr lang="it-IT" dirty="0"/>
              <a:t>: all’interno dell’UE notifica solo alla </a:t>
            </a:r>
            <a:r>
              <a:rPr lang="it-IT" b="1" dirty="0"/>
              <a:t>Commissione Europea.</a:t>
            </a:r>
          </a:p>
          <a:p>
            <a:pPr marL="982663" lvl="1" algn="just">
              <a:spcBef>
                <a:spcPts val="0"/>
              </a:spcBef>
              <a:spcAft>
                <a:spcPts val="300"/>
              </a:spcAft>
            </a:pPr>
            <a:endParaRPr lang="it-IT" dirty="0"/>
          </a:p>
          <a:p>
            <a:pPr marL="982663" lvl="1" algn="just">
              <a:spcBef>
                <a:spcPts val="0"/>
              </a:spcBef>
              <a:spcAft>
                <a:spcPts val="300"/>
              </a:spcAft>
            </a:pPr>
            <a:r>
              <a:rPr lang="it-IT" u="sng" dirty="0"/>
              <a:t>Operazione non di dimensione europea</a:t>
            </a:r>
            <a:r>
              <a:rPr lang="it-IT" dirty="0"/>
              <a:t>: necessità di </a:t>
            </a:r>
            <a:r>
              <a:rPr lang="it-IT" b="1" dirty="0"/>
              <a:t>verificare</a:t>
            </a:r>
            <a:r>
              <a:rPr lang="it-IT" dirty="0"/>
              <a:t> eventuali obblighi di notifica in </a:t>
            </a:r>
            <a:r>
              <a:rPr lang="it-IT" b="1" dirty="0"/>
              <a:t>ciascun paese dell’UE.</a:t>
            </a:r>
          </a:p>
          <a:p>
            <a:pPr marL="180975" lvl="1" indent="0" algn="just">
              <a:spcBef>
                <a:spcPts val="0"/>
              </a:spcBef>
              <a:spcAft>
                <a:spcPts val="0"/>
              </a:spcAft>
              <a:buNone/>
            </a:pPr>
            <a:endParaRPr lang="it-IT" sz="1000" dirty="0"/>
          </a:p>
          <a:p>
            <a:pPr marL="361950" indent="-361950" algn="just">
              <a:spcBef>
                <a:spcPts val="600"/>
              </a:spcBef>
              <a:spcAft>
                <a:spcPts val="1200"/>
              </a:spcAft>
              <a:buFont typeface="Wingdings" pitchFamily="2" charset="2"/>
              <a:buChar char="Ø"/>
            </a:pPr>
            <a:r>
              <a:rPr lang="it-IT" b="1" u="sng" dirty="0"/>
              <a:t>Extra-UE</a:t>
            </a:r>
            <a:r>
              <a:rPr lang="it-IT" dirty="0"/>
              <a:t>: sempre necessario verificare obblighi di notifica in possibili giurisdizioni extra-UE.</a:t>
            </a:r>
          </a:p>
          <a:p>
            <a:pPr marL="1371600" lvl="3" indent="0">
              <a:buNone/>
            </a:pP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395536" y="188640"/>
            <a:ext cx="7513225" cy="864000"/>
          </a:xfrm>
        </p:spPr>
        <p:txBody>
          <a:bodyPr>
            <a:normAutofit/>
          </a:bodyPr>
          <a:lstStyle/>
          <a:p>
            <a:pPr algn="ctr"/>
            <a:r>
              <a:rPr lang="it-IT" sz="2400" dirty="0">
                <a:solidFill>
                  <a:srgbClr val="FF0000"/>
                </a:solidFill>
              </a:rPr>
              <a:t>Le soglie previste dal diritto UE</a:t>
            </a:r>
            <a:endParaRPr lang="it-IT"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496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a:spLocks noGrp="1"/>
          </p:cNvSpPr>
          <p:nvPr>
            <p:ph idx="1"/>
          </p:nvPr>
        </p:nvSpPr>
        <p:spPr>
          <a:xfrm>
            <a:off x="107504" y="1340768"/>
            <a:ext cx="8493540" cy="5400600"/>
          </a:xfrm>
        </p:spPr>
        <p:txBody>
          <a:bodyPr>
            <a:noAutofit/>
          </a:bodyPr>
          <a:lstStyle/>
          <a:p>
            <a:pPr marL="361950" indent="-361950">
              <a:buFont typeface="Wingdings" panose="05000000000000000000" pitchFamily="2" charset="2"/>
              <a:buChar char="Ø"/>
            </a:pPr>
            <a:r>
              <a:rPr lang="it-IT" b="1" dirty="0"/>
              <a:t>Prima di analizzare le soglie in Italia, ricordiamo quelle previste dal diritto dell’Unione europea…</a:t>
            </a:r>
          </a:p>
          <a:p>
            <a:endParaRPr lang="it-IT" b="1" dirty="0"/>
          </a:p>
          <a:p>
            <a:endParaRPr lang="it-IT" b="1" dirty="0"/>
          </a:p>
          <a:p>
            <a:endParaRPr lang="it-IT" b="1" dirty="0"/>
          </a:p>
          <a:p>
            <a:endParaRPr lang="it-IT" b="1" dirty="0"/>
          </a:p>
          <a:p>
            <a:endParaRPr lang="it-IT" b="1" dirty="0"/>
          </a:p>
          <a:p>
            <a:endParaRPr lang="it-IT" b="1" dirty="0"/>
          </a:p>
          <a:p>
            <a:endParaRPr lang="it-IT" b="1" dirty="0"/>
          </a:p>
          <a:p>
            <a:endParaRPr lang="it-IT" b="1" dirty="0"/>
          </a:p>
          <a:p>
            <a:pPr marL="0" indent="0" algn="ctr">
              <a:buNone/>
            </a:pPr>
            <a:endParaRPr lang="it-IT" dirty="0"/>
          </a:p>
          <a:p>
            <a:pPr marL="0" indent="0" algn="ctr">
              <a:buNone/>
            </a:pPr>
            <a:r>
              <a:rPr lang="it-IT" b="1" u="sng" dirty="0"/>
              <a:t>SALVO CHE</a:t>
            </a:r>
          </a:p>
          <a:p>
            <a:pPr marL="0" indent="0">
              <a:buNone/>
            </a:pPr>
            <a:r>
              <a:rPr lang="it-IT" dirty="0"/>
              <a:t>ciascuna impresa realizzi oltre i  2/3 del suo fatturato totale nell’UE all’interno di un solo e medesimo Stato Membro.</a:t>
            </a:r>
          </a:p>
          <a:p>
            <a:pPr marL="1371600" lvl="3" indent="0">
              <a:buNone/>
            </a:pPr>
            <a:endParaRPr lang="it-IT" dirty="0">
              <a:solidFill>
                <a:srgbClr val="003A62"/>
              </a:solidFill>
            </a:endParaRPr>
          </a:p>
          <a:p>
            <a:pPr marL="0" indent="0">
              <a:buNone/>
            </a:pPr>
            <a:endParaRPr lang="it-IT" dirty="0"/>
          </a:p>
        </p:txBody>
      </p:sp>
      <p:sp>
        <p:nvSpPr>
          <p:cNvPr id="6" name="Titolo 1"/>
          <p:cNvSpPr>
            <a:spLocks noGrp="1"/>
          </p:cNvSpPr>
          <p:nvPr>
            <p:ph type="title"/>
          </p:nvPr>
        </p:nvSpPr>
        <p:spPr>
          <a:xfrm>
            <a:off x="501661" y="141432"/>
            <a:ext cx="7513225" cy="864000"/>
          </a:xfrm>
        </p:spPr>
        <p:txBody>
          <a:bodyPr>
            <a:normAutofit/>
          </a:bodyPr>
          <a:lstStyle/>
          <a:p>
            <a:pPr algn="ctr"/>
            <a:r>
              <a:rPr lang="it-IT" sz="2600" b="1" dirty="0">
                <a:solidFill>
                  <a:srgbClr val="FF0000"/>
                </a:solidFill>
                <a:latin typeface="Arial" panose="020B0604020202020204" pitchFamily="34" charset="0"/>
                <a:cs typeface="Arial" panose="020B0604020202020204" pitchFamily="34" charset="0"/>
              </a:rPr>
              <a:t>Soglie comunitarie</a:t>
            </a:r>
          </a:p>
        </p:txBody>
      </p:sp>
      <p:pic>
        <p:nvPicPr>
          <p:cNvPr id="4" name="Picture 2">
            <a:extLst>
              <a:ext uri="{FF2B5EF4-FFF2-40B4-BE49-F238E27FC236}">
                <a16:creationId xmlns:a16="http://schemas.microsoft.com/office/drawing/2014/main" xmlns="" id="{FF584790-1C89-294A-B0D5-D6EE98ECA2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540" y="2204864"/>
            <a:ext cx="7634665" cy="2808312"/>
          </a:xfrm>
          <a:prstGeom prst="rect">
            <a:avLst/>
          </a:prstGeom>
          <a:solidFill>
            <a:schemeClr val="bg1"/>
          </a:solidFill>
          <a:ln>
            <a:noFill/>
          </a:ln>
          <a:effectLst/>
        </p:spPr>
      </p:pic>
    </p:spTree>
    <p:extLst>
      <p:ext uri="{BB962C8B-B14F-4D97-AF65-F5344CB8AC3E}">
        <p14:creationId xmlns:p14="http://schemas.microsoft.com/office/powerpoint/2010/main" val="316555243"/>
      </p:ext>
    </p:extLst>
  </p:cSld>
  <p:clrMapOvr>
    <a:masterClrMapping/>
  </p:clrMapOvr>
</p:sld>
</file>

<file path=ppt/theme/theme1.xml><?xml version="1.0" encoding="utf-8"?>
<a:theme xmlns:a="http://schemas.openxmlformats.org/drawingml/2006/main" name="Composito">
  <a:themeElements>
    <a:clrScheme name="Composi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3062</Words>
  <Application>Microsoft Office PowerPoint</Application>
  <PresentationFormat>Presentazione su schermo (4:3)</PresentationFormat>
  <Paragraphs>204</Paragraphs>
  <Slides>22</Slides>
  <Notes>18</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Composito</vt:lpstr>
      <vt:lpstr>Concentrazioni tra imprese: le «frontiere mobili» del diritto antitrust</vt:lpstr>
      <vt:lpstr>Presentazione standard di PowerPoint</vt:lpstr>
      <vt:lpstr>I mercati Digitali: recente applicazione delle frontiere mobili del dr. antitrust</vt:lpstr>
      <vt:lpstr>Il controllo delle concentrazioni</vt:lpstr>
      <vt:lpstr>Il controllo delle concentrazioni</vt:lpstr>
      <vt:lpstr>Presentazione standard di PowerPoint</vt:lpstr>
      <vt:lpstr>Presentazione standard di PowerPoint</vt:lpstr>
      <vt:lpstr>Le soglie previste dal diritto UE</vt:lpstr>
      <vt:lpstr>Soglie comunitarie</vt:lpstr>
      <vt:lpstr>Le soglie in Italia</vt:lpstr>
      <vt:lpstr>L’obbligo di stand-still</vt:lpstr>
      <vt:lpstr>L’obbligo di stand-still </vt:lpstr>
      <vt:lpstr> Comunicazione all’autorità antitrust della concentrazione  </vt:lpstr>
      <vt:lpstr>Omessa notifica: conseguenze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illycaffè S.p.A.</dc:title>
  <dc:creator>Davide Balboni</dc:creator>
  <cp:lastModifiedBy>Davide Balboni</cp:lastModifiedBy>
  <cp:revision>15</cp:revision>
  <dcterms:modified xsi:type="dcterms:W3CDTF">2025-02-27T19:02:24Z</dcterms:modified>
</cp:coreProperties>
</file>